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22" r:id="rId6"/>
    <p:sldId id="324" r:id="rId7"/>
    <p:sldId id="282" r:id="rId8"/>
    <p:sldId id="323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325" r:id="rId17"/>
    <p:sldId id="266" r:id="rId18"/>
    <p:sldId id="280" r:id="rId19"/>
    <p:sldId id="290" r:id="rId20"/>
    <p:sldId id="291" r:id="rId21"/>
    <p:sldId id="292" r:id="rId22"/>
    <p:sldId id="293" r:id="rId23"/>
    <p:sldId id="294" r:id="rId24"/>
    <p:sldId id="326" r:id="rId25"/>
    <p:sldId id="327" r:id="rId26"/>
    <p:sldId id="328" r:id="rId27"/>
    <p:sldId id="329" r:id="rId28"/>
    <p:sldId id="330" r:id="rId29"/>
    <p:sldId id="333" r:id="rId30"/>
    <p:sldId id="331" r:id="rId31"/>
    <p:sldId id="332" r:id="rId32"/>
    <p:sldId id="334" r:id="rId33"/>
    <p:sldId id="335" r:id="rId34"/>
    <p:sldId id="336" r:id="rId35"/>
    <p:sldId id="337" r:id="rId36"/>
    <p:sldId id="339" r:id="rId37"/>
    <p:sldId id="33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44" d="100"/>
          <a:sy n="44" d="100"/>
        </p:scale>
        <p:origin x="4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979C4-976F-45D7-A283-5096487F5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CC6FBA-6A69-4126-A663-53864C4DA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1B3E5E-5CF7-4B1B-BD05-8FAC62FC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19-7D64-4DD1-9C02-CF11E0A3E65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1F506D-30A3-484C-BFB8-2D4C4579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DA9786-74A7-401B-AD32-E34D5A19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E904-1A2F-4C6B-B89E-21375FA7D4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8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FD22E-A36C-459C-BBA1-EC255075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2D7A76-F1B2-49BD-8756-A61D3D2A5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C7D360-0160-4F29-A7E0-4DAF36E6E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19-7D64-4DD1-9C02-CF11E0A3E65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FE2EBF-ED4D-4CA6-A20E-294C2967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601274-ACA2-486F-A3E8-6F08116D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E904-1A2F-4C6B-B89E-21375FA7D4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5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3907CC-52E5-4CDD-9859-4B12A1249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E04717-6A10-4F4F-A46E-4B5B1BA88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7094C-9C4B-435A-8C1F-4CFBB38C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19-7D64-4DD1-9C02-CF11E0A3E65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EF4EBB-F922-419F-A99D-BBC109DA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2F9F31-6E90-45BF-A9BC-5D010F7C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E904-1A2F-4C6B-B89E-21375FA7D4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8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7755-B08D-450E-8191-ADA82513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D588F5-7DC5-42E7-BB93-AB799818E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78BC0C-1135-410D-A102-8D05B7F0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19-7D64-4DD1-9C02-CF11E0A3E65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650E40-58C6-44BC-A167-2C584B40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440672-202E-45DE-8FBE-5DAC3C9A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E904-1A2F-4C6B-B89E-21375FA7D4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1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5C2B0-B0E8-46C5-9BA0-F48CCFAC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D3AEBD-A801-46DA-8F76-5B2B48709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9EB049-01BA-492B-8E66-6D544559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19-7D64-4DD1-9C02-CF11E0A3E65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7DA31F-E9B9-4CC8-AEF1-0371883D2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27491-F49F-4B9C-8EC3-7EFDAF9C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E904-1A2F-4C6B-B89E-21375FA7D4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8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438B8-B2A7-4B8A-8F6D-20C06DCA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C8E676-9374-4157-B468-E83874112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CDC84A-B062-4A6B-BAE1-4D97F1E07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F75B70-563C-49E5-A276-EBD8C537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19-7D64-4DD1-9C02-CF11E0A3E65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C72B95-DD1B-486B-8F1D-F4E4CDD5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99FF01-87C6-4CDD-A59B-31B866D7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E904-1A2F-4C6B-B89E-21375FA7D4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A1A6D-6B55-48CF-84E5-F3AE593C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9F4C1F-D819-4F0E-A924-FB2658A65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2C0054-1CD4-4B96-9EDC-BB9EE9D41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CAFC57-646D-487E-A551-B0C02D361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AAFF6A-B6B8-4D90-BB4A-DD90EFD27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BF638F-2FC2-43A4-A822-3D1A686B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19-7D64-4DD1-9C02-CF11E0A3E65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40602C-737B-45A0-B973-C67C9F62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7FDA18-5F33-412D-9E30-39EFEB44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E904-1A2F-4C6B-B89E-21375FA7D4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7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FACC2-A5EB-4877-BD5A-572669B3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B6A81A-F1A6-4A8B-92B7-D80E00AD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19-7D64-4DD1-9C02-CF11E0A3E65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11BC2C-7057-4F84-9EBE-A7B0BA4E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B6C3D0-EA21-473B-B59E-1D7D7AA9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E904-1A2F-4C6B-B89E-21375FA7D4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1350C0-A5A3-4D91-BE46-B786D08C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19-7D64-4DD1-9C02-CF11E0A3E65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C22D32-ADFA-47EF-A4B8-1DD0CFE9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2262D4-21DD-400D-8EAC-FE7D46AE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E904-1A2F-4C6B-B89E-21375FA7D4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B9626-9111-4A97-AC3B-BDB020E3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07876A-2238-45E7-9E41-414F123B1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C387F7-7295-4F46-814F-C5C853A0F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8F89A1-196E-459A-9793-C59EE462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19-7D64-4DD1-9C02-CF11E0A3E65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82043C-2E1C-4DDA-BC13-512842B3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CF1A46-288C-491F-A254-12EE7525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E904-1A2F-4C6B-B89E-21375FA7D4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7CEF3-518C-4BE6-8BFF-0306672F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F1272DA-9910-4BE9-8766-FDE83E919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84B2D7-CE2E-4C95-8CFD-57C4A6872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8B4FE-0723-44E3-8C48-0BC26DF3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EE19-7D64-4DD1-9C02-CF11E0A3E65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E2B2CC-7DF9-4039-8D3E-B788ABB8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CCFD1E-9F9C-4743-AA99-4A613D4A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E904-1A2F-4C6B-B89E-21375FA7D4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00B36F3-A5B9-4A33-91BD-5E7481FF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3A552A-EF57-4844-881F-1E29CC1B4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71F6E-CC61-4C6D-8C57-5851B95B7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EE19-7D64-4DD1-9C02-CF11E0A3E65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F7C0E9-CFD6-4D5E-923E-3B67F0286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856E2D-E58B-4ED5-80E4-4DCFDF02B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DE904-1A2F-4C6B-B89E-21375FA7D4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8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chinodinero.es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AB75D-9832-4BAE-9827-C1415FAAC8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Finanzas personales, optimice su presente y garantice su futuro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357515-C616-4452-BF05-628D4BF3DF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Facilitador: Boris Ackerman Vaisman</a:t>
            </a:r>
          </a:p>
          <a:p>
            <a:r>
              <a:rPr lang="es-ES" dirty="0"/>
              <a:t>www.cochinodinero.es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3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09BCDF8B-9091-4E69-AB46-292ACC449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3609" y="265658"/>
            <a:ext cx="6170414" cy="571500"/>
          </a:xfrm>
        </p:spPr>
        <p:txBody>
          <a:bodyPr/>
          <a:lstStyle/>
          <a:p>
            <a:pPr algn="r" eaLnBrk="1" hangingPunct="1"/>
            <a:r>
              <a:rPr lang="en-US" altLang="es-VE" sz="2953">
                <a:latin typeface="BlairMdITC TT-Medium" charset="0"/>
                <a:cs typeface="BlairMdITC TT-Medium" charset="0"/>
                <a:sym typeface="BlairMdITC TT-Medium" charset="0"/>
              </a:rPr>
              <a:t>Sea organizado:</a:t>
            </a:r>
            <a:endParaRPr lang="en-US" altLang="es-VE" sz="2953">
              <a:latin typeface="BlairMdITC TT-Medium" charset="0"/>
              <a:cs typeface="ヒラギノ角ゴ ProN W6" charset="0"/>
              <a:sym typeface="BlairMdITC TT-Medium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8B7F8EDA-C7E0-43BD-9E83-6B6EC1684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5882" y="1774776"/>
            <a:ext cx="5826621" cy="3901158"/>
          </a:xfrm>
        </p:spPr>
        <p:txBody>
          <a:bodyPr>
            <a:normAutofit lnSpcReduction="10000"/>
          </a:bodyPr>
          <a:lstStyle/>
          <a:p>
            <a:pPr marL="133941" indent="-133941"/>
            <a:r>
              <a:rPr lang="en-US" altLang="es-VE">
                <a:cs typeface="Gill Sans" charset="0"/>
              </a:rPr>
              <a:t>Viva medido. Viva dentro de su presupuesto, conforme a sus ingresos.</a:t>
            </a:r>
            <a:endParaRPr lang="en-US" altLang="es-VE"/>
          </a:p>
          <a:p>
            <a:pPr marL="133941" indent="-133941"/>
            <a:r>
              <a:rPr lang="en-US" altLang="es-VE">
                <a:cs typeface="Gill Sans" charset="0"/>
              </a:rPr>
              <a:t> “Arrópese hasta donde le llegue la cobija” (Pero adelante la compra de lo que vaya a necesitar)</a:t>
            </a:r>
            <a:endParaRPr lang="en-US" altLang="es-VE"/>
          </a:p>
          <a:p>
            <a:pPr marL="133941" indent="-133941"/>
            <a:r>
              <a:rPr lang="en-US" altLang="es-VE">
                <a:cs typeface="Gill Sans" charset="0"/>
              </a:rPr>
              <a:t>No asuma compromisos que después no pueda cumplir </a:t>
            </a:r>
            <a:endParaRPr lang="en-US" altLang="es-VE"/>
          </a:p>
          <a:p>
            <a:pPr marL="133941" indent="-133941"/>
            <a:r>
              <a:rPr lang="en-US" altLang="es-VE">
                <a:cs typeface="Gill Sans" charset="0"/>
              </a:rPr>
              <a:t>Lleve control de sus gastos </a:t>
            </a:r>
            <a:endParaRPr lang="en-US" altLang="es-VE"/>
          </a:p>
        </p:txBody>
      </p:sp>
      <p:pic>
        <p:nvPicPr>
          <p:cNvPr id="41988" name="Picture 3">
            <a:extLst>
              <a:ext uri="{FF2B5EF4-FFF2-40B4-BE49-F238E27FC236}">
                <a16:creationId xmlns:a16="http://schemas.microsoft.com/office/drawing/2014/main" id="{F01E78F8-811F-4C63-833D-8A95C8BC1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1990">
            <a:off x="7466707" y="1766962"/>
            <a:ext cx="3001492" cy="168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91435D77-9BC1-4F65-9F54-6BC59AF36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s-VE" sz="2953">
                <a:latin typeface="BlairMdITC TT-Medium" charset="0"/>
                <a:cs typeface="BlairMdITC TT-Medium" charset="0"/>
                <a:sym typeface="BlairMdITC TT-Medium" charset="0"/>
              </a:rPr>
              <a:t>Establezca sus </a:t>
            </a:r>
            <a:br>
              <a:rPr lang="en-US" altLang="es-VE" sz="2953">
                <a:latin typeface="BlairMdITC TT-Medium" charset="0"/>
                <a:cs typeface="ヒラギノ角ゴ ProN W6" charset="0"/>
                <a:sym typeface="BlairMdITC TT-Medium" charset="0"/>
              </a:rPr>
            </a:br>
            <a:r>
              <a:rPr lang="en-US" altLang="es-VE" sz="2953">
                <a:latin typeface="BlairMdITC TT-Medium" charset="0"/>
                <a:cs typeface="BlairMdITC TT-Medium" charset="0"/>
                <a:sym typeface="BlairMdITC TT-Medium" charset="0"/>
              </a:rPr>
              <a:t>prioridades:</a:t>
            </a:r>
            <a:endParaRPr lang="en-US" altLang="es-VE" sz="2953">
              <a:latin typeface="BlairMdITC TT-Medium" charset="0"/>
              <a:cs typeface="ヒラギノ角ゴ ProN W6" charset="0"/>
              <a:sym typeface="BlairMdITC TT-Medium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10D1284-9AE9-4361-A16E-D34BC749F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2304" y="1435447"/>
            <a:ext cx="7188398" cy="3554016"/>
          </a:xfrm>
        </p:spPr>
        <p:txBody>
          <a:bodyPr/>
          <a:lstStyle/>
          <a:p>
            <a:pPr marL="133941" indent="-133941"/>
            <a:r>
              <a:rPr lang="en-US" altLang="es-VE">
                <a:cs typeface="Gill Sans" charset="0"/>
              </a:rPr>
              <a:t>De sus gastos, cuales son:</a:t>
            </a:r>
            <a:endParaRPr lang="en-US" altLang="es-VE"/>
          </a:p>
          <a:p>
            <a:pPr lvl="1" eaLnBrk="1" hangingPunct="1"/>
            <a:r>
              <a:rPr lang="en-US" altLang="es-VE">
                <a:cs typeface="Gill Sans" charset="0"/>
              </a:rPr>
              <a:t>A.- Imprescindibles (sin los que no podría vivir).</a:t>
            </a:r>
            <a:endParaRPr lang="en-US" altLang="es-VE"/>
          </a:p>
          <a:p>
            <a:pPr lvl="1" eaLnBrk="1" hangingPunct="1"/>
            <a:r>
              <a:rPr lang="en-US" altLang="es-VE">
                <a:cs typeface="Gill Sans" charset="0"/>
              </a:rPr>
              <a:t>B.- Obligatorios (las circunstancias se los imponen).</a:t>
            </a:r>
            <a:endParaRPr lang="en-US" altLang="es-VE"/>
          </a:p>
          <a:p>
            <a:pPr lvl="1" eaLnBrk="1" hangingPunct="1"/>
            <a:r>
              <a:rPr lang="en-US" altLang="es-VE">
                <a:cs typeface="Gill Sans" charset="0"/>
              </a:rPr>
              <a:t>C.- Importantes (tienen para usted relevancia).</a:t>
            </a:r>
            <a:endParaRPr lang="en-US" altLang="es-VE"/>
          </a:p>
          <a:p>
            <a:pPr lvl="1" eaLnBrk="1" hangingPunct="1"/>
            <a:r>
              <a:rPr lang="en-US" altLang="es-VE">
                <a:cs typeface="Gill Sans" charset="0"/>
              </a:rPr>
              <a:t>D.- Útiles (le sirven para algo).</a:t>
            </a:r>
            <a:endParaRPr lang="en-US" altLang="es-VE"/>
          </a:p>
          <a:p>
            <a:pPr lvl="1" eaLnBrk="1" hangingPunct="1"/>
            <a:r>
              <a:rPr lang="en-US" altLang="es-VE">
                <a:cs typeface="Gill Sans" charset="0"/>
              </a:rPr>
              <a:t>E.- Placenteros (es bueno o agradable tenerlos, más no pasaría nada si no los tiene). </a:t>
            </a:r>
            <a:endParaRPr lang="en-US" altLang="es-VE"/>
          </a:p>
        </p:txBody>
      </p:sp>
      <p:pic>
        <p:nvPicPr>
          <p:cNvPr id="43012" name="Picture 3">
            <a:extLst>
              <a:ext uri="{FF2B5EF4-FFF2-40B4-BE49-F238E27FC236}">
                <a16:creationId xmlns:a16="http://schemas.microsoft.com/office/drawing/2014/main" id="{27AC684E-98E4-4FA9-A0A4-109582CB9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205883"/>
            <a:ext cx="2661047" cy="200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E054A8AE-6A74-4FA7-A520-203A50DE4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s-VE" sz="2953">
                <a:latin typeface="BlairMdITC TT-Medium" charset="0"/>
                <a:cs typeface="BlairMdITC TT-Medium" charset="0"/>
                <a:sym typeface="BlairMdITC TT-Medium" charset="0"/>
              </a:rPr>
              <a:t>Minimice sus gastos </a:t>
            </a:r>
            <a:br>
              <a:rPr lang="en-US" altLang="es-VE" sz="2953">
                <a:latin typeface="BlairMdITC TT-Medium" charset="0"/>
                <a:cs typeface="ヒラギノ角ゴ ProN W6" charset="0"/>
                <a:sym typeface="BlairMdITC TT-Medium" charset="0"/>
              </a:rPr>
            </a:br>
            <a:r>
              <a:rPr lang="en-US" altLang="es-VE" sz="2953">
                <a:latin typeface="BlairMdITC TT-Medium" charset="0"/>
                <a:cs typeface="BlairMdITC TT-Medium" charset="0"/>
                <a:sym typeface="BlairMdITC TT-Medium" charset="0"/>
              </a:rPr>
              <a:t>recurrentes:</a:t>
            </a:r>
            <a:endParaRPr lang="en-US" altLang="es-VE" sz="2953">
              <a:latin typeface="BlairMdITC TT-Medium" charset="0"/>
              <a:cs typeface="ヒラギノ角ゴ ProN W6" charset="0"/>
              <a:sym typeface="BlairMdITC TT-Medium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3A2EB366-8D2B-4E24-B5E1-731B1BB2F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5148" y="1685479"/>
            <a:ext cx="5402461" cy="4911328"/>
          </a:xfrm>
        </p:spPr>
        <p:txBody>
          <a:bodyPr/>
          <a:lstStyle/>
          <a:p>
            <a:pPr marL="133941" indent="-133941"/>
            <a:r>
              <a:rPr lang="en-US" altLang="es-VE">
                <a:cs typeface="Gill Sans" charset="0"/>
              </a:rPr>
              <a:t>Servicios: Teléfono fijo y móvil, electricidad y energía, condominio o mantenimiento de su vivienda, educación, TV cable, acceso a Internet, clubes o asociaciones. </a:t>
            </a:r>
            <a:endParaRPr lang="en-US" altLang="es-VE"/>
          </a:p>
          <a:p>
            <a:pPr marL="133941" indent="-133941"/>
            <a:r>
              <a:rPr lang="en-US" altLang="es-VE">
                <a:cs typeface="Gill Sans" charset="0"/>
              </a:rPr>
              <a:t>Préstamos: pagos por hipoteca de vivienda, vehículo, tarjetas de crédito, y pagos por compra de muebles o electrodomésticos.  (Pague sólo si las tasas de interés son mayores a la inflación)</a:t>
            </a:r>
            <a:endParaRPr lang="en-US" altLang="es-VE"/>
          </a:p>
        </p:txBody>
      </p:sp>
      <p:pic>
        <p:nvPicPr>
          <p:cNvPr id="44036" name="Picture 3">
            <a:extLst>
              <a:ext uri="{FF2B5EF4-FFF2-40B4-BE49-F238E27FC236}">
                <a16:creationId xmlns:a16="http://schemas.microsoft.com/office/drawing/2014/main" id="{4B150A89-5629-417E-884C-04495B3A3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18" y="2562820"/>
            <a:ext cx="3228082" cy="208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3A3ABC93-B0B3-430E-A3D2-CA718E329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06193" y="109389"/>
            <a:ext cx="6795492" cy="1223367"/>
          </a:xfrm>
        </p:spPr>
        <p:txBody>
          <a:bodyPr/>
          <a:lstStyle/>
          <a:p>
            <a:pPr algn="r" eaLnBrk="1" hangingPunct="1"/>
            <a:r>
              <a:rPr lang="en-US" altLang="es-VE" sz="2953">
                <a:latin typeface="BlairMdITC TT-Medium" charset="0"/>
                <a:cs typeface="BlairMdITC TT-Medium" charset="0"/>
                <a:sym typeface="BlairMdITC TT-Medium" charset="0"/>
              </a:rPr>
              <a:t>No confunda necesidades con lujos</a:t>
            </a:r>
            <a:endParaRPr lang="en-US" altLang="es-VE" sz="2953">
              <a:latin typeface="BlairMdITC TT-Medium" charset="0"/>
              <a:cs typeface="ヒラギノ角ゴ ProN W6" charset="0"/>
              <a:sym typeface="BlairMdITC TT-Medium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047A5B0F-35C1-4DC4-AA4B-4E47B9D48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3406" y="1935510"/>
            <a:ext cx="5826621" cy="4206999"/>
          </a:xfrm>
        </p:spPr>
        <p:txBody>
          <a:bodyPr/>
          <a:lstStyle/>
          <a:p>
            <a:pPr marL="133941" indent="-133941">
              <a:defRPr/>
            </a:pPr>
            <a:r>
              <a:rPr lang="en-US" altLang="es-VE" sz="2391" dirty="0">
                <a:ea typeface="Gill Sans" charset="0"/>
                <a:cs typeface="Gill Sans" charset="0"/>
              </a:rPr>
              <a:t>¿</a:t>
            </a:r>
            <a:r>
              <a:rPr lang="en-US" altLang="es-VE" sz="2391" dirty="0" err="1">
                <a:ea typeface="Gill Sans" charset="0"/>
                <a:cs typeface="Gill Sans" charset="0"/>
              </a:rPr>
              <a:t>Cuáles</a:t>
            </a:r>
            <a:r>
              <a:rPr lang="en-US" altLang="es-VE" sz="2391" dirty="0">
                <a:ea typeface="Gill Sans" charset="0"/>
                <a:cs typeface="Gill Sans" charset="0"/>
              </a:rPr>
              <a:t> son </a:t>
            </a:r>
            <a:r>
              <a:rPr lang="en-US" altLang="es-VE" sz="2391" dirty="0" err="1">
                <a:ea typeface="Gill Sans" charset="0"/>
                <a:cs typeface="Gill Sans" charset="0"/>
              </a:rPr>
              <a:t>sus</a:t>
            </a:r>
            <a:r>
              <a:rPr lang="en-US" altLang="es-VE" sz="2391" dirty="0">
                <a:ea typeface="Gill Sans" charset="0"/>
                <a:cs typeface="Gill Sans" charset="0"/>
              </a:rPr>
              <a:t> </a:t>
            </a:r>
            <a:r>
              <a:rPr lang="en-US" altLang="es-VE" sz="2391" dirty="0" err="1">
                <a:ea typeface="Gill Sans" charset="0"/>
                <a:cs typeface="Gill Sans" charset="0"/>
              </a:rPr>
              <a:t>necesidades</a:t>
            </a:r>
            <a:r>
              <a:rPr lang="en-US" altLang="es-VE" sz="2391" dirty="0">
                <a:ea typeface="Gill Sans" charset="0"/>
                <a:cs typeface="Gill Sans" charset="0"/>
              </a:rPr>
              <a:t> ?</a:t>
            </a:r>
            <a:r>
              <a:rPr lang="en-US" altLang="es-VE" sz="2391" dirty="0"/>
              <a:t>	</a:t>
            </a:r>
            <a:endParaRPr lang="en-US" altLang="es-VE" dirty="0"/>
          </a:p>
          <a:p>
            <a:pPr lvl="1" eaLnBrk="1" hangingPunct="1">
              <a:defRPr/>
            </a:pPr>
            <a:r>
              <a:rPr lang="en-US" altLang="es-VE" sz="1969" dirty="0" err="1">
                <a:ea typeface="Gill Sans" charset="0"/>
                <a:cs typeface="Gill Sans" charset="0"/>
              </a:rPr>
              <a:t>Alimentación</a:t>
            </a:r>
            <a:endParaRPr lang="en-US" altLang="es-VE" dirty="0"/>
          </a:p>
          <a:p>
            <a:pPr lvl="1" eaLnBrk="1" hangingPunct="1">
              <a:defRPr/>
            </a:pPr>
            <a:r>
              <a:rPr lang="en-US" altLang="es-VE" sz="1969" dirty="0" err="1">
                <a:ea typeface="Gill Sans" charset="0"/>
                <a:cs typeface="Gill Sans" charset="0"/>
              </a:rPr>
              <a:t>Vivienda</a:t>
            </a:r>
            <a:endParaRPr lang="en-US" altLang="es-VE" dirty="0"/>
          </a:p>
          <a:p>
            <a:pPr lvl="1" eaLnBrk="1" hangingPunct="1">
              <a:defRPr/>
            </a:pPr>
            <a:r>
              <a:rPr lang="en-US" altLang="es-VE" sz="1969" dirty="0" err="1">
                <a:ea typeface="Gill Sans" charset="0"/>
                <a:cs typeface="Gill Sans" charset="0"/>
              </a:rPr>
              <a:t>Salud</a:t>
            </a:r>
            <a:endParaRPr lang="en-US" altLang="es-VE" dirty="0"/>
          </a:p>
          <a:p>
            <a:pPr lvl="1" eaLnBrk="1" hangingPunct="1">
              <a:defRPr/>
            </a:pPr>
            <a:r>
              <a:rPr lang="en-US" altLang="es-VE" sz="1969" dirty="0" err="1">
                <a:ea typeface="Gill Sans" charset="0"/>
                <a:cs typeface="Gill Sans" charset="0"/>
              </a:rPr>
              <a:t>Educación</a:t>
            </a:r>
            <a:endParaRPr lang="en-US" altLang="es-VE" dirty="0"/>
          </a:p>
          <a:p>
            <a:pPr lvl="1" eaLnBrk="1" hangingPunct="1">
              <a:defRPr/>
            </a:pPr>
            <a:r>
              <a:rPr lang="en-US" altLang="es-VE" sz="1969" dirty="0" err="1">
                <a:ea typeface="Gill Sans" charset="0"/>
                <a:cs typeface="Gill Sans" charset="0"/>
              </a:rPr>
              <a:t>Transporte</a:t>
            </a:r>
            <a:endParaRPr lang="en-US" altLang="es-VE" dirty="0"/>
          </a:p>
          <a:p>
            <a:pPr lvl="1" eaLnBrk="1" hangingPunct="1">
              <a:defRPr/>
            </a:pPr>
            <a:r>
              <a:rPr lang="en-US" altLang="es-VE" sz="1969" dirty="0" err="1">
                <a:ea typeface="Gill Sans" charset="0"/>
                <a:cs typeface="Gill Sans" charset="0"/>
              </a:rPr>
              <a:t>Vestido</a:t>
            </a:r>
            <a:endParaRPr lang="en-US" altLang="es-VE" dirty="0"/>
          </a:p>
          <a:p>
            <a:pPr marL="133941" indent="-133941">
              <a:defRPr/>
            </a:pPr>
            <a:r>
              <a:rPr lang="en-US" altLang="es-VE" sz="2391" dirty="0">
                <a:ea typeface="Gill Sans" charset="0"/>
                <a:cs typeface="Gill Sans" charset="0"/>
              </a:rPr>
              <a:t>¿</a:t>
            </a:r>
            <a:r>
              <a:rPr lang="en-US" altLang="es-VE" sz="2391" dirty="0" err="1">
                <a:ea typeface="Gill Sans" charset="0"/>
                <a:cs typeface="Gill Sans" charset="0"/>
              </a:rPr>
              <a:t>Cuáles</a:t>
            </a:r>
            <a:r>
              <a:rPr lang="en-US" altLang="es-VE" sz="2391" dirty="0">
                <a:ea typeface="Gill Sans" charset="0"/>
                <a:cs typeface="Gill Sans" charset="0"/>
              </a:rPr>
              <a:t> </a:t>
            </a:r>
            <a:r>
              <a:rPr lang="en-US" altLang="es-VE" sz="2391" dirty="0" err="1">
                <a:ea typeface="Gill Sans" charset="0"/>
                <a:cs typeface="Gill Sans" charset="0"/>
              </a:rPr>
              <a:t>lujos</a:t>
            </a:r>
            <a:r>
              <a:rPr lang="en-US" altLang="es-VE" sz="2391" dirty="0">
                <a:ea typeface="Gill Sans" charset="0"/>
                <a:cs typeface="Gill Sans" charset="0"/>
              </a:rPr>
              <a:t> se da </a:t>
            </a:r>
            <a:r>
              <a:rPr lang="en-US" altLang="es-VE" sz="2391" dirty="0" err="1">
                <a:ea typeface="Gill Sans" charset="0"/>
                <a:cs typeface="Gill Sans" charset="0"/>
              </a:rPr>
              <a:t>usted</a:t>
            </a:r>
            <a:r>
              <a:rPr lang="en-US" altLang="es-VE" sz="2391" dirty="0">
                <a:ea typeface="Gill Sans" charset="0"/>
                <a:cs typeface="Gill Sans" charset="0"/>
              </a:rPr>
              <a:t>? </a:t>
            </a:r>
            <a:endParaRPr lang="en-US" altLang="es-VE" dirty="0"/>
          </a:p>
          <a:p>
            <a:pPr marL="0" indent="0">
              <a:buNone/>
              <a:defRPr/>
            </a:pPr>
            <a:r>
              <a:rPr lang="en-US" altLang="es-VE" sz="2391" dirty="0">
                <a:ea typeface="Gill Sans" charset="0"/>
                <a:cs typeface="Gill Sans" charset="0"/>
              </a:rPr>
              <a:t> </a:t>
            </a:r>
            <a:endParaRPr lang="en-US" altLang="es-VE" sz="2391" dirty="0"/>
          </a:p>
        </p:txBody>
      </p:sp>
      <p:grpSp>
        <p:nvGrpSpPr>
          <p:cNvPr id="45060" name="Group 5">
            <a:extLst>
              <a:ext uri="{FF2B5EF4-FFF2-40B4-BE49-F238E27FC236}">
                <a16:creationId xmlns:a16="http://schemas.microsoft.com/office/drawing/2014/main" id="{4B565143-5039-4F7C-B70D-1D79E17840AD}"/>
              </a:ext>
            </a:extLst>
          </p:cNvPr>
          <p:cNvGrpSpPr>
            <a:grpSpLocks/>
          </p:cNvGrpSpPr>
          <p:nvPr/>
        </p:nvGrpSpPr>
        <p:grpSpPr bwMode="auto">
          <a:xfrm>
            <a:off x="6648525" y="2599656"/>
            <a:ext cx="3554016" cy="2893219"/>
            <a:chOff x="0" y="0"/>
            <a:chExt cx="3184" cy="2592"/>
          </a:xfrm>
        </p:grpSpPr>
        <p:pic>
          <p:nvPicPr>
            <p:cNvPr id="45061" name="Picture 3">
              <a:extLst>
                <a:ext uri="{FF2B5EF4-FFF2-40B4-BE49-F238E27FC236}">
                  <a16:creationId xmlns:a16="http://schemas.microsoft.com/office/drawing/2014/main" id="{75355F7D-3323-40C7-BCC0-CCD5BF93D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1891">
              <a:off x="344" y="406"/>
              <a:ext cx="2528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2" name="Picture 4">
              <a:extLst>
                <a:ext uri="{FF2B5EF4-FFF2-40B4-BE49-F238E27FC236}">
                  <a16:creationId xmlns:a16="http://schemas.microsoft.com/office/drawing/2014/main" id="{8076BE7A-B99C-4704-A29A-11863E3C199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84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80EB1061-10D6-43FF-AB63-967A75EBD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5414" y="238869"/>
            <a:ext cx="6170414" cy="571500"/>
          </a:xfrm>
        </p:spPr>
        <p:txBody>
          <a:bodyPr/>
          <a:lstStyle/>
          <a:p>
            <a:pPr algn="r" eaLnBrk="1" hangingPunct="1"/>
            <a:r>
              <a:rPr lang="en-US" altLang="es-VE" sz="2953">
                <a:latin typeface="BlairMdITC TT-Medium" charset="0"/>
                <a:cs typeface="BlairMdITC TT-Medium" charset="0"/>
                <a:sym typeface="BlairMdITC TT-Medium" charset="0"/>
              </a:rPr>
              <a:t>Sugerencia</a:t>
            </a:r>
            <a:endParaRPr lang="en-US" altLang="es-VE" sz="2953">
              <a:latin typeface="BlairMdITC TT-Medium" charset="0"/>
              <a:cs typeface="ヒラギノ角ゴ ProN W6" charset="0"/>
              <a:sym typeface="BlairMdITC TT-Medium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2FBB3FF1-1E0E-4BE1-A9A8-7719CEBDE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6328" y="1598414"/>
            <a:ext cx="6170414" cy="1303734"/>
          </a:xfrm>
        </p:spPr>
        <p:txBody>
          <a:bodyPr/>
          <a:lstStyle/>
          <a:p>
            <a:pPr eaLnBrk="1" hangingPunct="1"/>
            <a:r>
              <a:rPr lang="en-US" altLang="es-VE">
                <a:cs typeface="Gill Sans" charset="0"/>
              </a:rPr>
              <a:t>Los gastos habituales se cubren con ingresos habituales, los ingresos eventuales, se ahorran o se invierten</a:t>
            </a:r>
            <a:endParaRPr lang="en-US" altLang="es-VE"/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id="{A032CA62-7439-4278-BF07-5A2A4082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98" y="3027164"/>
            <a:ext cx="5357813" cy="349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421EE164-45CD-4106-B93E-2F5FB9ED3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33055" y="-116086"/>
            <a:ext cx="7884914" cy="1323826"/>
          </a:xfrm>
        </p:spPr>
        <p:txBody>
          <a:bodyPr/>
          <a:lstStyle/>
          <a:p>
            <a:pPr algn="r" eaLnBrk="1" hangingPunct="1"/>
            <a:r>
              <a:rPr lang="en-US" altLang="es-VE" sz="2953">
                <a:latin typeface="BlairMdITC TT-Medium" charset="0"/>
                <a:cs typeface="BlairMdITC TT-Medium" charset="0"/>
                <a:sym typeface="BlairMdITC TT-Medium" charset="0"/>
              </a:rPr>
              <a:t>Recomendaciones</a:t>
            </a:r>
            <a:endParaRPr lang="en-US" altLang="es-VE" sz="2953">
              <a:latin typeface="BlairMdITC TT-Medium" charset="0"/>
              <a:cs typeface="ヒラギノ角ゴ ProN W6" charset="0"/>
              <a:sym typeface="BlairMdITC TT-Medium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59A31C9D-B98D-41E2-96F1-9AAAED00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5133" y="1208857"/>
            <a:ext cx="7884914" cy="4350990"/>
          </a:xfrm>
        </p:spPr>
        <p:txBody>
          <a:bodyPr/>
          <a:lstStyle/>
          <a:p>
            <a:pPr marL="133941" indent="-133941"/>
            <a:r>
              <a:rPr lang="en-US" altLang="es-VE">
                <a:cs typeface="Gill Sans" charset="0"/>
              </a:rPr>
              <a:t>No se deje engañar, no todo lo que brilla es oro</a:t>
            </a:r>
            <a:endParaRPr lang="en-US" altLang="es-VE"/>
          </a:p>
          <a:p>
            <a:pPr marL="133941" indent="-133941"/>
            <a:r>
              <a:rPr lang="en-US" altLang="es-VE">
                <a:cs typeface="Gill Sans" charset="0"/>
              </a:rPr>
              <a:t>No tenga pena, negocie... </a:t>
            </a:r>
            <a:endParaRPr lang="en-US" altLang="es-VE"/>
          </a:p>
          <a:p>
            <a:pPr marL="133941" indent="-133941"/>
            <a:r>
              <a:rPr lang="en-US" altLang="es-VE">
                <a:cs typeface="Gill Sans" charset="0"/>
              </a:rPr>
              <a:t>Lo barato sale caro. Y a veces ni siquiera se necesita </a:t>
            </a:r>
            <a:endParaRPr lang="en-US" altLang="es-VE"/>
          </a:p>
          <a:p>
            <a:pPr marL="133941" indent="-133941"/>
            <a:r>
              <a:rPr lang="en-US" altLang="es-VE">
                <a:cs typeface="Gill Sans" charset="0"/>
              </a:rPr>
              <a:t>Sea usted mismo</a:t>
            </a:r>
            <a:endParaRPr lang="en-US" altLang="es-VE"/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7AA4296F-8FE4-48CC-969C-3595070A1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652242"/>
            <a:ext cx="4084216" cy="2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011048A-E435-4679-A32E-27081CEF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Mida su supervivencia financiera y prepare un presupuesto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2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CD6DE234-DF4C-4F86-B7CF-1EB9B2715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44" y="3429000"/>
            <a:ext cx="5929313" cy="317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>
            <a:extLst>
              <a:ext uri="{FF2B5EF4-FFF2-40B4-BE49-F238E27FC236}">
                <a16:creationId xmlns:a16="http://schemas.microsoft.com/office/drawing/2014/main" id="{4039BA1A-DF56-41E4-9D1F-AFCB7ED94FE8}"/>
              </a:ext>
            </a:extLst>
          </p:cNvPr>
          <p:cNvSpPr>
            <a:spLocks/>
          </p:cNvSpPr>
          <p:nvPr/>
        </p:nvSpPr>
        <p:spPr bwMode="auto">
          <a:xfrm>
            <a:off x="1667992" y="1134071"/>
            <a:ext cx="8858250" cy="190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s-VE" sz="2531">
                <a:cs typeface="Gill Sans" charset="0"/>
              </a:rPr>
              <a:t>¿Cuál es tu objetivo financiero?</a:t>
            </a:r>
          </a:p>
          <a:p>
            <a:pPr eaLnBrk="1" hangingPunct="1"/>
            <a:r>
              <a:rPr lang="en-US" altLang="es-VE" sz="2531">
                <a:cs typeface="Gill Sans" charset="0"/>
              </a:rPr>
              <a:t>¿Cómo lo gastas?</a:t>
            </a:r>
          </a:p>
          <a:p>
            <a:pPr eaLnBrk="1" hangingPunct="1"/>
            <a:r>
              <a:rPr lang="en-US" altLang="es-VE" sz="2531">
                <a:cs typeface="Gill Sans" charset="0"/>
              </a:rPr>
              <a:t>¿En qué lo inviertes?</a:t>
            </a:r>
          </a:p>
          <a:p>
            <a:pPr eaLnBrk="1" hangingPunct="1"/>
            <a:r>
              <a:rPr lang="en-US" altLang="es-VE" sz="2531">
                <a:cs typeface="Gill Sans" charset="0"/>
              </a:rPr>
              <a:t>¿Cómo priorizas?</a:t>
            </a:r>
          </a:p>
          <a:p>
            <a:pPr eaLnBrk="1" hangingPunct="1"/>
            <a:r>
              <a:rPr lang="en-US" altLang="es-VE" sz="2531">
                <a:cs typeface="Gill Sans" charset="0"/>
              </a:rPr>
              <a:t>¿Cómo manejas las deudas?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7E6AE7E-2E7A-4031-9B85-0E95863C7207}"/>
              </a:ext>
            </a:extLst>
          </p:cNvPr>
          <p:cNvSpPr>
            <a:spLocks/>
          </p:cNvSpPr>
          <p:nvPr/>
        </p:nvSpPr>
        <p:spPr bwMode="auto">
          <a:xfrm>
            <a:off x="3489648" y="218777"/>
            <a:ext cx="795635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s-VE" sz="2953">
                <a:latin typeface="BlairMdITC TT-Medium" charset="0"/>
                <a:cs typeface="BlairMdITC TT-Medium" charset="0"/>
                <a:sym typeface="BlairMdITC TT-Medium" charset="0"/>
              </a:rPr>
              <a:t>Cómo Uso el Dinero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B1197BF6-6541-4302-B2F3-03AF91C98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8039" y="150689"/>
            <a:ext cx="7884914" cy="1324942"/>
          </a:xfrm>
        </p:spPr>
        <p:txBody>
          <a:bodyPr/>
          <a:lstStyle/>
          <a:p>
            <a:pPr algn="r" eaLnBrk="1" hangingPunct="1"/>
            <a:r>
              <a:rPr lang="en-US" altLang="es-VE" sz="2953">
                <a:latin typeface="BlairMdITC TT-Medium" charset="0"/>
                <a:cs typeface="BlairMdITC TT-Medium" charset="0"/>
                <a:sym typeface="BlairMdITC TT-Medium" charset="0"/>
              </a:rPr>
              <a:t>¿Cuál es su objetivo financiero?</a:t>
            </a:r>
            <a:endParaRPr lang="en-US" altLang="es-VE" sz="2953">
              <a:latin typeface="BlairMdITC TT-Medium" charset="0"/>
              <a:cs typeface="ヒラギノ角ゴ ProN W6" charset="0"/>
              <a:sym typeface="BlairMdITC TT-Medium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EE9693B-EEF1-445A-AAF0-A40FC00DC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4063" y="1869654"/>
            <a:ext cx="7884914" cy="4350990"/>
          </a:xfrm>
        </p:spPr>
        <p:txBody>
          <a:bodyPr/>
          <a:lstStyle/>
          <a:p>
            <a:pPr eaLnBrk="1" hangingPunct="1"/>
            <a:r>
              <a:rPr lang="en-US" altLang="es-VE">
                <a:cs typeface="Gill Sans" charset="0"/>
              </a:rPr>
              <a:t>¿Qué sería suficiente para tu tranquilidad  financiera y qué estás haciendo para alcanzarlo?</a:t>
            </a:r>
            <a:endParaRPr lang="en-US" altLang="es-VE"/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BE871060-A0F6-4D77-90C9-1907E5519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60" y="3580805"/>
            <a:ext cx="4653483" cy="239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>
            <a:extLst>
              <a:ext uri="{FF2B5EF4-FFF2-40B4-BE49-F238E27FC236}">
                <a16:creationId xmlns:a16="http://schemas.microsoft.com/office/drawing/2014/main" id="{15989217-7099-4848-B215-4E6296661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277" y="2076153"/>
            <a:ext cx="5041925" cy="374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1" name="Rectangle 2">
            <a:extLst>
              <a:ext uri="{FF2B5EF4-FFF2-40B4-BE49-F238E27FC236}">
                <a16:creationId xmlns:a16="http://schemas.microsoft.com/office/drawing/2014/main" id="{CFA24519-1BAB-4ACE-81B8-7A457C84E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s-VE" sz="2953">
                <a:latin typeface="BlairMdITC TT-Medium" charset="0"/>
                <a:cs typeface="BlairMdITC TT-Medium" charset="0"/>
                <a:sym typeface="BlairMdITC TT-Medium" charset="0"/>
              </a:rPr>
              <a:t>Evalúe su condición financiera</a:t>
            </a:r>
            <a:endParaRPr lang="en-US" altLang="es-VE" sz="2953">
              <a:latin typeface="BlairMdITC TT-Medium" charset="0"/>
              <a:cs typeface="ヒラギノ角ゴ ProN W6" charset="0"/>
              <a:sym typeface="BlairMdITC TT-Medium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47ECBE-80C4-4D92-8B3D-5EC050B4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dinero:</a:t>
            </a:r>
            <a:br>
              <a:rPr lang="es-ES" dirty="0"/>
            </a:br>
            <a:r>
              <a:rPr lang="es-ES" dirty="0"/>
              <a:t>¿Qué es y cómo se origina?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87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>
            <a:extLst>
              <a:ext uri="{FF2B5EF4-FFF2-40B4-BE49-F238E27FC236}">
                <a16:creationId xmlns:a16="http://schemas.microsoft.com/office/drawing/2014/main" id="{0C02C9AC-4EF4-4805-89AC-176E3077A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70" y="1953369"/>
            <a:ext cx="4806404" cy="385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5" name="Rectangle 2">
            <a:extLst>
              <a:ext uri="{FF2B5EF4-FFF2-40B4-BE49-F238E27FC236}">
                <a16:creationId xmlns:a16="http://schemas.microsoft.com/office/drawing/2014/main" id="{3E6654E8-3689-4F8A-9CE9-F6CA98414754}"/>
              </a:ext>
            </a:extLst>
          </p:cNvPr>
          <p:cNvSpPr>
            <a:spLocks/>
          </p:cNvSpPr>
          <p:nvPr/>
        </p:nvSpPr>
        <p:spPr bwMode="auto">
          <a:xfrm>
            <a:off x="2149078" y="365001"/>
            <a:ext cx="7884914" cy="132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s-VE" sz="2953">
                <a:solidFill>
                  <a:schemeClr val="tx1"/>
                </a:solidFill>
                <a:latin typeface="BlairMdITC TT-Medium" charset="0"/>
                <a:cs typeface="BlairMdITC TT-Medium" charset="0"/>
                <a:sym typeface="BlairMdITC TT-Medium" charset="0"/>
              </a:rPr>
              <a:t>Evalúe su condición financiera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>
            <a:extLst>
              <a:ext uri="{FF2B5EF4-FFF2-40B4-BE49-F238E27FC236}">
                <a16:creationId xmlns:a16="http://schemas.microsoft.com/office/drawing/2014/main" id="{E8EC8AB3-2CC7-455C-9724-723D1F353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43" y="2240235"/>
            <a:ext cx="5287491" cy="20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79" name="Rectangle 2">
            <a:extLst>
              <a:ext uri="{FF2B5EF4-FFF2-40B4-BE49-F238E27FC236}">
                <a16:creationId xmlns:a16="http://schemas.microsoft.com/office/drawing/2014/main" id="{E44C9404-BB16-4A9D-80B9-182419A93532}"/>
              </a:ext>
            </a:extLst>
          </p:cNvPr>
          <p:cNvSpPr>
            <a:spLocks/>
          </p:cNvSpPr>
          <p:nvPr/>
        </p:nvSpPr>
        <p:spPr bwMode="auto">
          <a:xfrm>
            <a:off x="2149078" y="365001"/>
            <a:ext cx="7884914" cy="132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s-VE" sz="2953">
                <a:solidFill>
                  <a:schemeClr val="tx1"/>
                </a:solidFill>
                <a:latin typeface="BlairMdITC TT-Medium" charset="0"/>
                <a:cs typeface="BlairMdITC TT-Medium" charset="0"/>
                <a:sym typeface="BlairMdITC TT-Medium" charset="0"/>
              </a:rPr>
              <a:t>Evalúe su condición financiera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>
            <a:extLst>
              <a:ext uri="{FF2B5EF4-FFF2-40B4-BE49-F238E27FC236}">
                <a16:creationId xmlns:a16="http://schemas.microsoft.com/office/drawing/2014/main" id="{C90111AF-FDA9-4B4A-AB2A-6A6CBF54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12" y="1754684"/>
            <a:ext cx="3023815" cy="365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3" name="Rectangle 2">
            <a:extLst>
              <a:ext uri="{FF2B5EF4-FFF2-40B4-BE49-F238E27FC236}">
                <a16:creationId xmlns:a16="http://schemas.microsoft.com/office/drawing/2014/main" id="{152E6F6D-8491-4405-AFA0-840E0F7ACEF2}"/>
              </a:ext>
            </a:extLst>
          </p:cNvPr>
          <p:cNvSpPr>
            <a:spLocks/>
          </p:cNvSpPr>
          <p:nvPr/>
        </p:nvSpPr>
        <p:spPr bwMode="auto">
          <a:xfrm>
            <a:off x="2149078" y="365001"/>
            <a:ext cx="7884914" cy="132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s-VE" sz="2953">
                <a:solidFill>
                  <a:schemeClr val="tx1"/>
                </a:solidFill>
                <a:latin typeface="BlairMdITC TT-Medium" charset="0"/>
                <a:cs typeface="BlairMdITC TT-Medium" charset="0"/>
                <a:sym typeface="BlairMdITC TT-Medium" charset="0"/>
              </a:rPr>
              <a:t>Evalúe su condición financiera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>
            <a:extLst>
              <a:ext uri="{FF2B5EF4-FFF2-40B4-BE49-F238E27FC236}">
                <a16:creationId xmlns:a16="http://schemas.microsoft.com/office/drawing/2014/main" id="{7F2BDF00-2338-46BC-AE50-E121C812A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20" y="2041550"/>
            <a:ext cx="6157020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227" name="Picture 2">
            <a:extLst>
              <a:ext uri="{FF2B5EF4-FFF2-40B4-BE49-F238E27FC236}">
                <a16:creationId xmlns:a16="http://schemas.microsoft.com/office/drawing/2014/main" id="{1BF938C9-2493-477D-84B4-5F2687C8A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15" y="3429001"/>
            <a:ext cx="6212830" cy="145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28" name="Rectangle 3">
            <a:extLst>
              <a:ext uri="{FF2B5EF4-FFF2-40B4-BE49-F238E27FC236}">
                <a16:creationId xmlns:a16="http://schemas.microsoft.com/office/drawing/2014/main" id="{E69AB866-98AA-4242-89A0-6E472F3CBA1D}"/>
              </a:ext>
            </a:extLst>
          </p:cNvPr>
          <p:cNvSpPr>
            <a:spLocks/>
          </p:cNvSpPr>
          <p:nvPr/>
        </p:nvSpPr>
        <p:spPr bwMode="auto">
          <a:xfrm>
            <a:off x="2149078" y="365001"/>
            <a:ext cx="7884914" cy="132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s-VE" sz="2953">
                <a:solidFill>
                  <a:schemeClr val="tx1"/>
                </a:solidFill>
                <a:latin typeface="BlairMdITC TT-Medium" charset="0"/>
                <a:cs typeface="BlairMdITC TT-Medium" charset="0"/>
                <a:sym typeface="BlairMdITC TT-Medium" charset="0"/>
              </a:rPr>
              <a:t>Evalúe su condición financiera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92770-418E-42DB-9D55-BC401CC4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Ahorro</a:t>
            </a:r>
            <a:r>
              <a:rPr lang="en-US" dirty="0"/>
              <a:t> o </a:t>
            </a:r>
            <a:r>
              <a:rPr lang="en-US" dirty="0" err="1"/>
              <a:t>invierto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59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09719E2-125D-4579-93D2-C334EFF0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Ahorro e inversión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0A5575-DE3D-4728-85E6-43FFB1B2C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Ahorro	</a:t>
            </a:r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1E4DD0-14AF-450E-A129-716FADE85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563680" cy="2123090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Postergar el uso del dinero</a:t>
            </a:r>
          </a:p>
          <a:p>
            <a:r>
              <a:rPr lang="es-ES" dirty="0"/>
              <a:t>Se debe garantizar que se mantenga su valor</a:t>
            </a:r>
          </a:p>
          <a:p>
            <a:r>
              <a:rPr lang="es-ES" dirty="0"/>
              <a:t>El riesgo debe ser muy bajo</a:t>
            </a:r>
          </a:p>
          <a:p>
            <a:r>
              <a:rPr lang="es-ES" dirty="0"/>
              <a:t>Debe estar disponible al momento de ser necesitado</a:t>
            </a:r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157557F-C126-4AA2-BA63-082BB9DFD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Inversión</a:t>
            </a:r>
            <a:endParaRPr lang="en-U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0A638B4B-A84B-4CE8-87BA-394FD7B6A97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Se busca aumentar la cantidad de bienes y servicios que se obtienen actualmente</a:t>
            </a:r>
          </a:p>
          <a:p>
            <a:r>
              <a:rPr lang="es-ES" dirty="0"/>
              <a:t>Se debe medir y ponderar el riesgo y el beneficio</a:t>
            </a:r>
          </a:p>
          <a:p>
            <a:r>
              <a:rPr lang="es-ES" dirty="0"/>
              <a:t>No debe confundirse con una apuesta</a:t>
            </a:r>
          </a:p>
          <a:p>
            <a:endParaRPr lang="es-ES" dirty="0"/>
          </a:p>
          <a:p>
            <a:endParaRPr lang="en-US" dirty="0"/>
          </a:p>
        </p:txBody>
      </p:sp>
      <p:pic>
        <p:nvPicPr>
          <p:cNvPr id="3074" name="Picture 2" descr="8 tips para ahorrar activamente">
            <a:extLst>
              <a:ext uri="{FF2B5EF4-FFF2-40B4-BE49-F238E27FC236}">
                <a16:creationId xmlns:a16="http://schemas.microsoft.com/office/drawing/2014/main" id="{1BF3D1B1-4930-4B4E-BD04-A7145A35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75" y="4515151"/>
            <a:ext cx="2971990" cy="197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pos de Inversión Financiera - Rankia">
            <a:extLst>
              <a:ext uri="{FF2B5EF4-FFF2-40B4-BE49-F238E27FC236}">
                <a16:creationId xmlns:a16="http://schemas.microsoft.com/office/drawing/2014/main" id="{9BFAA7D6-EF46-4CA2-94B6-B6CE665FE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73" y="4468326"/>
            <a:ext cx="3149299" cy="20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23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5988826-4B9B-49A6-971B-05357525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¿Compro o alquilo vivienda)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06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F8CCF-C89D-43C8-9BD1-348050CC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Compra o alquiler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16AC58-E0BE-4BDC-85BA-17C649AD5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Compra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2BA6BC-3C56-476F-9AC1-60E1ED26B6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- Intereses</a:t>
            </a:r>
          </a:p>
          <a:p>
            <a:r>
              <a:rPr lang="es-ES" dirty="0"/>
              <a:t>- IVI</a:t>
            </a:r>
          </a:p>
          <a:p>
            <a:r>
              <a:rPr lang="es-ES" dirty="0"/>
              <a:t>+ Revalorización o </a:t>
            </a:r>
          </a:p>
          <a:p>
            <a:r>
              <a:rPr lang="es-ES" dirty="0"/>
              <a:t>– Pérdida de valor</a:t>
            </a:r>
          </a:p>
          <a:p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0DF1F5-379A-4017-9E30-D2ABE78A1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Alquiler</a:t>
            </a:r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E115C4-9393-4D7C-880A-606E3A8251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/>
              <a:t>Pago de alquiler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83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F8CCF-C89D-43C8-9BD1-348050CC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Compra o alquiler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16AC58-E0BE-4BDC-85BA-17C649AD5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Compra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2BA6BC-3C56-476F-9AC1-60E1ED26B6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- Intereses			- 3.000</a:t>
            </a:r>
          </a:p>
          <a:p>
            <a:r>
              <a:rPr lang="es-ES" dirty="0"/>
              <a:t>- IVI				- 1.000</a:t>
            </a:r>
          </a:p>
          <a:p>
            <a:r>
              <a:rPr lang="es-ES" dirty="0"/>
              <a:t>+ Revalorización o 		</a:t>
            </a:r>
          </a:p>
          <a:p>
            <a:r>
              <a:rPr lang="es-ES" dirty="0"/>
              <a:t>– Pérdida de valor	- 5.000</a:t>
            </a:r>
          </a:p>
          <a:p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0DF1F5-379A-4017-9E30-D2ABE78A1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Alquiler</a:t>
            </a:r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E115C4-9393-4D7C-880A-606E3A8251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/>
              <a:t>- Pago de alquiler		- 9.600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32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08322693-49AD-4F7C-AD1B-87F124CC0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329448" cy="62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8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A3BB865-E419-4B7D-AF07-FA9EEEB1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dinero ¿Qué es y cómo se origina?</a:t>
            </a:r>
            <a:endParaRPr lang="en-U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02A2EA1-74A7-416D-8D6B-36ACBB6D5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dinero es un invento humano y se ha originado al menos tres veces en la historia de la humanidad:</a:t>
            </a:r>
          </a:p>
          <a:p>
            <a:endParaRPr lang="es-ES" dirty="0"/>
          </a:p>
          <a:p>
            <a:pPr lvl="1"/>
            <a:r>
              <a:rPr lang="es-ES" dirty="0"/>
              <a:t>En la media luna fértil</a:t>
            </a:r>
          </a:p>
          <a:p>
            <a:pPr lvl="1"/>
            <a:r>
              <a:rPr lang="es-ES" dirty="0"/>
              <a:t>En China</a:t>
            </a:r>
          </a:p>
          <a:p>
            <a:pPr lvl="1"/>
            <a:r>
              <a:rPr lang="es-ES" dirty="0"/>
              <a:t>En la civilización Azteca</a:t>
            </a:r>
          </a:p>
        </p:txBody>
      </p:sp>
      <p:pic>
        <p:nvPicPr>
          <p:cNvPr id="1026" name="Picture 2" descr="Historia Primero 3">
            <a:extLst>
              <a:ext uri="{FF2B5EF4-FFF2-40B4-BE49-F238E27FC236}">
                <a16:creationId xmlns:a16="http://schemas.microsoft.com/office/drawing/2014/main" id="{794E628E-2E7C-4171-A76F-23EEC1AD2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49" y="3352800"/>
            <a:ext cx="2819346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eda Antigua China - Viaje A China">
            <a:extLst>
              <a:ext uri="{FF2B5EF4-FFF2-40B4-BE49-F238E27FC236}">
                <a16:creationId xmlns:a16="http://schemas.microsoft.com/office/drawing/2014/main" id="{6314592B-EF9D-4141-84E9-55D931362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2952"/>
            <a:ext cx="2801505" cy="210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ltura Azteca">
            <a:extLst>
              <a:ext uri="{FF2B5EF4-FFF2-40B4-BE49-F238E27FC236}">
                <a16:creationId xmlns:a16="http://schemas.microsoft.com/office/drawing/2014/main" id="{D8767EB5-D67F-49D4-B65E-0620B7AC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60" y="4539684"/>
            <a:ext cx="2812596" cy="210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996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EB25147-8474-4939-BBD3-E1A98E1C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¿Me puedo comprar ese objeto soñado o darme ese lujo que siempre he querido?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39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B780BF6B-3771-4774-B4B2-0BE6B363F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34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EC689CF8-CA96-4E18-94A9-B7D3D9FCD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92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5766C10-B2E4-439C-9C3E-BA4E2D4E6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05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4D0C9-248E-41D1-A12E-F53EC9128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La máquina del tiempo (Cuál fue su primer sueldo, cuánto le costaron sus    chuches, su primer coche, etcétera. Todo en dinero de hoy)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87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9FB5F-7EFD-4ED3-9569-D5D7EFF7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Optimice sus aportaciones a la seguridad social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40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440FC-279F-4241-A356-2457B2BB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793" y="1709737"/>
            <a:ext cx="4228881" cy="197939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ES" dirty="0"/>
              <a:t>Libro recomendado</a:t>
            </a:r>
            <a:br>
              <a:rPr lang="es-ES" dirty="0"/>
            </a:br>
            <a:br>
              <a:rPr lang="es-ES" dirty="0"/>
            </a:br>
            <a:r>
              <a:rPr lang="es-ES" sz="4900" dirty="0"/>
              <a:t>https://www.amazon.es/gp/product/B08J1TQ5SC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72EB38D-1A08-442D-AF88-B4C5606FB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28" y="1052512"/>
            <a:ext cx="31718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85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CB01935-956D-4999-86B0-E2120DB0D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Muchas gracias</a:t>
            </a:r>
            <a:endParaRPr lang="en-US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A15707F-E6C2-4F34-972B-B1DC9C6ED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www.cochinodinero.es</a:t>
            </a:r>
            <a:endParaRPr lang="es-ES" dirty="0"/>
          </a:p>
          <a:p>
            <a:endParaRPr lang="es-ES" dirty="0"/>
          </a:p>
          <a:p>
            <a:r>
              <a:rPr lang="en-US" dirty="0"/>
              <a:t>https://www.amazon.es/gp/product/B08J1TQ5SC</a:t>
            </a:r>
          </a:p>
        </p:txBody>
      </p:sp>
    </p:spTree>
    <p:extLst>
      <p:ext uri="{BB962C8B-B14F-4D97-AF65-F5344CB8AC3E}">
        <p14:creationId xmlns:p14="http://schemas.microsoft.com/office/powerpoint/2010/main" val="110366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9D8D9-C593-4D46-AA40-6FA50D21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 poco de historia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D44174-159C-4943-86C8-FD98F748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9"/>
            <a:ext cx="2638935" cy="266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pel moneda en China - EcuRed">
            <a:extLst>
              <a:ext uri="{FF2B5EF4-FFF2-40B4-BE49-F238E27FC236}">
                <a16:creationId xmlns:a16="http://schemas.microsoft.com/office/drawing/2014/main" id="{951EB288-010D-42AB-B0BC-6A3F50EB2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87" y="4473575"/>
            <a:ext cx="2905599" cy="17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sidentes y pioneros, los ilustres rostros de los dólares de EEUU -  eleconomistaamerica.com">
            <a:extLst>
              <a:ext uri="{FF2B5EF4-FFF2-40B4-BE49-F238E27FC236}">
                <a16:creationId xmlns:a16="http://schemas.microsoft.com/office/drawing/2014/main" id="{D7DAD07D-5DAD-4C5F-BE5B-F810E8B54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81" y="1678895"/>
            <a:ext cx="3756474" cy="15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tigua tarjeta de crédito banco de andalucía v - Vendido en Subasta -  47453526">
            <a:extLst>
              <a:ext uri="{FF2B5EF4-FFF2-40B4-BE49-F238E27FC236}">
                <a16:creationId xmlns:a16="http://schemas.microsoft.com/office/drawing/2014/main" id="{7536048E-1ECC-4200-BC37-D0D00A06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05" y="3810225"/>
            <a:ext cx="2107352" cy="160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l dinero en efectivo se muere. ¿Hacia dónde va el dinero electrónico?">
            <a:extLst>
              <a:ext uri="{FF2B5EF4-FFF2-40B4-BE49-F238E27FC236}">
                <a16:creationId xmlns:a16="http://schemas.microsoft.com/office/drawing/2014/main" id="{5B0D8F45-F70A-4A16-B320-6FC4F9939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261" y="114594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itcoin: vuelve a superar los 10.000 dólares, la Libra de Facebook como  argumento">
            <a:extLst>
              <a:ext uri="{FF2B5EF4-FFF2-40B4-BE49-F238E27FC236}">
                <a16:creationId xmlns:a16="http://schemas.microsoft.com/office/drawing/2014/main" id="{AF0648F9-74BC-47EC-B0BD-52DBCDAE1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536" y="4034747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0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y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el </a:t>
            </a:r>
            <a:r>
              <a:rPr lang="en-US" dirty="0" err="1"/>
              <a:t>dinero</a:t>
            </a:r>
            <a:r>
              <a:rPr lang="en-US" dirty="0"/>
              <a:t>?</a:t>
            </a:r>
            <a:endParaRPr lang="es-V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Valorado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muchos</a:t>
            </a:r>
            <a:r>
              <a:rPr lang="en-US" dirty="0"/>
              <a:t> – </a:t>
            </a:r>
          </a:p>
          <a:p>
            <a:pPr marL="0" indent="0">
              <a:buNone/>
            </a:pPr>
            <a:r>
              <a:rPr lang="en-US" dirty="0" err="1"/>
              <a:t>Aceptado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medio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de </a:t>
            </a:r>
            <a:r>
              <a:rPr lang="en-US" dirty="0" err="1"/>
              <a:t>cambio</a:t>
            </a:r>
            <a:endParaRPr lang="en-US" dirty="0"/>
          </a:p>
          <a:p>
            <a:r>
              <a:rPr lang="en-US" dirty="0" err="1"/>
              <a:t>Escaso</a:t>
            </a:r>
            <a:endParaRPr lang="en-US" dirty="0"/>
          </a:p>
          <a:p>
            <a:r>
              <a:rPr lang="en-US" dirty="0" err="1"/>
              <a:t>Duradero</a:t>
            </a:r>
            <a:endParaRPr lang="en-US" dirty="0"/>
          </a:p>
          <a:p>
            <a:r>
              <a:rPr lang="en-US" dirty="0"/>
              <a:t>Transportable </a:t>
            </a:r>
          </a:p>
          <a:p>
            <a:r>
              <a:rPr lang="en-US" dirty="0" err="1"/>
              <a:t>Transferible</a:t>
            </a:r>
            <a:endParaRPr lang="en-US" dirty="0"/>
          </a:p>
          <a:p>
            <a:r>
              <a:rPr lang="en-US" dirty="0" err="1"/>
              <a:t>Fraccionable</a:t>
            </a:r>
            <a:endParaRPr lang="en-US" dirty="0"/>
          </a:p>
          <a:p>
            <a:endParaRPr lang="es-VE" dirty="0"/>
          </a:p>
        </p:txBody>
      </p:sp>
      <p:pic>
        <p:nvPicPr>
          <p:cNvPr id="2050" name="Picture 2" descr="http://www.mayoresudp.org/wp-content/uploads/2015/04/mayoresudp_eur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57" y="4328679"/>
            <a:ext cx="313689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dola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92" y="1556792"/>
            <a:ext cx="302984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QDxQUERQQFBQVDxQYFRcYFBQQFxYVFRQXFhUUFxQYHCggGBwlHBUXITEhJSkrLi4uFyAzODMsNygtLiwBCgoKDg0OGhAQGy4kICQsLCwsLCwtMSwsLCwsLCwsLCwsLCwsLCwsLCwsLCwsLCwsLCwsLCwsLCwsLCwsLCwsLP/AABEIAOEA4QMBIgACEQEDEQH/xAAbAAEBAAIDAQAAAAAAAAAAAAAAAQQFAgMGB//EAFAQAAIBAgMEBQYHCQ0JAAAAAAECAAMRBBIhBTFBUQYTImFxIzJ0gZGzFFRzkqGxwQckMzRCU2OT0RdDUmRygoOjssPh4vAVFkRiorTC0vH/xAAaAQEAAwEBAQAAAAAAAAAAAAAAAQIEAwUG/8QAKREBAAIAAwcEAgMAAAAAAAAAAAECAxExEiEyQVFxoQQTYXIUUyIzQv/aAAwDAQACEQMRAD8A+4xEQJEsQJEsQEksQJLMbHY1aKgte5NlUaszHcqjif8A6ZjBar6swpj+CupHi28nwtKWvEbkxDYyzANH9JU9s4nD/pKvzzKe98eYTstjJea34MPzlb55j4MPzlb55ke/8eTZbOLzVHCg/vlb55H1R8FH5yt+saV/I+PMJ2G0i81fwcfnK3zzOuphOVasP55t7JH5Px5g2G4vLPF7U6RVsAQ1Zeto3sXXeviu/wBevhPV7OxyYiklWkwZHUFSOR+2dcLGriRnCLVmGTJLJOqqxJECxJECxJECxJECxEQEREBERAREQNJTTrMZUqNqKQFKmOAuoeow7yWVf6Od2JxWs6ME3ZrH+M1foYgfVMSvUuTPH9TjWjdDvSrtfFmdT4085hVKlprcftJaaksQABqdwmKJmXXKG4bHHnOP+0O+eVw+0alcA01CoTYVKjdUrcezfVvULd859XULFVrZ3C5mWlRZ8gO4s5cDnOmzPNG56UbQM5DHGeeqs1NczVqIGgtUDUPVdidb90tDFMCOsGW+43DK3erjRpTZS9GMWec5fDDzmtp1LztBkZDhtgCrTZW1UjWa37lnW0Kr0mI6msHekL3syEAkcgwJ+bMnaT9g+BnDoemWrg7ceu/6qdRrTR6O81xIiOcoxKxNX0aWSWe6yESSwJEskBESwJERAsREBERAREQEhlkMDQ0fwVb0qr7wzBqTNU+Sq+lVfeGa2q08L1PG1U0YG1cQEUkmwAufVNBhtnGoy18RTqVAe1SoBSwVb/hqoH0L/obPEL8IxCUjfKO2+mhCEWX2keoGZlCsa9V6mtNV8mGzBMyDfkbmN841nLRaXVg6C1mLsaRuxLE0+tOSwApKWPk1B1NufPWdiIuSotMqS+XMVFTKxW4tmpgkcN3Kddeu1dwtOmhLDsKRpkXQVax3v3Kb7wTqdOx9k5c2atWqVBTJ84pTU7gFQaW377+MtlzQylSmHU5TUNOn2EYEtnsBmC1NTYXt4zjXuFVOqU1apLNRUKFQE6FjuWw3nnuvJj6bU6KpTIIstusYsNebHUeMuz9RkN1Utepxc5f3st4215e2Rn1T8scU+r52JIF9SCN4PDwPGZKy4/FDqwFpsAGVUtqCAe0w5gC5v3SIDvMqlibUXyZ8DOXRQdvA25v7irG1GtSb+SZx6JH8QPj/ANvVnTA/srPzCLcMvokSSz6BjIiICIiAiIgIkiBYiSBYklgIiICIiB5/DHyNX0uv71prcSumkz8Gb4ep6XiPfNMOqt54XqeNqpo8/TuDiCXWkctJQ5scoZmBbXuJnNUPUBfhS1AcwVQmQlc5QvoTpcHW0yKrdW1Q5FqXpZlU7i1M3t9N/wCbO8UqtRQX+CqMoypTo57Zr28oeAOugE4xpK0rscNlq1Eps7tWZOzYFadPsovaI03+0wgqA1Wq0zT8jpdla9s19x03zlhK769XcFiHy7tSLMPWACO8GYlOq1VsToR5AAXBH8O8Z5wO/aaYhyOpoh1yAXLhb6WItY6b5aNGoKVLOAtWxVhfMMyggdrjuE7MdWqqqCkpLMEVTwBI3nundUwZCLTVtUU3Ym16jCxN+epPs5yZymBiYfZ5Uh6z13IBPZOSkCbCwCEs1uTcp20hdVPDL4TnTw3VEteohVWIUMXRUG7O5vmdiOGov7e7JlVRxCi/jbWVtqQ1W128mdOBk6IHTAeJ9zVnftNAUOo3HhedPRYWOC7qjD2U6onTBn+dftBbSez6LERPoGMiIgIiICIiBJZIgWSWSBYklgIiICIgwPN4Jvvep6XX988xGaZeE/Fn9Kr++eYFVrTwPUcbXTR111zWtYEG4Pf+w6j1zBxLdaQtVwlBQMtJAQ1Vxpkax3DS4H1b+ytiLcYo10Yi5ysCCDvsRuPjOUbpzWd9dOoZVIy1GJKpSN8iDiS1gFtvB3eMjVGplgwpszJYks1Mhdd4sbHU8ZeoZAboanWOpqVQxzWDXAKjXKBwFxOGGx4NSu2YqSUAvUFE2GYmxbhrJ57kGIxhJFuzawAS7MSdAA7AKvjracgjGmtylM3bLdmYgZtwpg3qMRvJO8zEDLVuoqXOe9wrVje1m831b+U2mZs3ZPVqd9rGo3r3IPp14SCXEIzMA57FNu1bUPUXco7hvMtarcw7aAAWA3DlOjrJCXRtE9g+BnV0WP4l8s30JVE7NoMch04HlMfomfxP5d/qq3nTA4694RbSX0qIifQsZERARJLARJEBERAsksQESSwEREBERA8zhfxd/S6/vWmBiNxtpM7CL971PS6/01WmI4nz+PxtdNHl6mFaviCjVHCCnny07BzY2Op4DTTTfvnPqWpladNWctezMSGLWLMpBUBQoA148pu1wSPUuwYHKRdSUPPeDNmtGkAAF3JlBvruIuTzsxlM0vPYJqxIKDQlMpJsuVmK59996kAe22kz6uPrC96bGxAPlKZ1NwPytL/47pnlad9LqBk0uN1MkgDTiSZg1qlNAAmfRi3nk3Ym5J5nhfgI3DEXHVXuMpsL9rOrLYX1Bza7ju5TvxFVkvoGABubgHTjlPDvkonPfMCRYb2Zjx3knvmxTJY9k65tMzW7W82PGVlLTuuIzlAignd27i+XNZzbTfwvO7BUXWmpqEFmuWtqL3NwO6bZ2Q5swYljfQkW0tYeqYtUKqhUFlUWAveBr9ot2D4H6pjdDt2DP6d/72d20z2D4H6p09DT2MF8s31VZ1weOv2hFtJ7PpsRE+gYyIiAiIgIiIEiJYEiIgWSWSBYiSBYiSB5nDm1Cr6XW940xKjd0yaJ8hVt8cr+8aa+qZ8/j8ctdNHPrbTDx+1FpC7GwJAvu1JsJyd5rnpA1kZlVu2q6i4GZgCwHO3HvnKFnPF4235Qse/7ZirXBO+bHFbMZsRS7KoDUYAWDDVHCsQPUZyOBp4dUpLfN1qZ2axaoxYAsx4ju4Sd2QyMK110nKpi1UgEgHlcTswVLz/lCB7BOGLqolMIMhLFVy6ZmZiLkjeTreVicxesvOsvOVfDinoJj5pMDG2m3YPgfqnHod5mA+VP0irJtNuwfCXokexgflvsqTtg8VftCLaT2fToiJ77GREQJERAREQEREBERAskskCxEQERJA8vQPkKvpdb3rTVYp7CbLD64er6ZX+is81mIGk+fxuOWumjRVNvU0dlJOYC5FiTY7rAazjs7biPUFrsc2i5TrbW9vVMzYWHviapVRmy07XuBvfvH1zntjAVaxqIamTytFT1ZKkKSLrmDG411Er/AB5p3sxtsWcGw33sdbeF51NtMnkTmBuQDa2o3zBbo+wqKlOtVYLVCVCyqx8zOSu7X8kX0nfU2UUpVAvWHtHVymdRYbwh8SJSYjqlsMFjla4bITmJ1CnU+qZTbQC9ohbgWDZRcX5G15iiiihadKnQyAqupykm9rggXLX43mJVwDEKXqstSpUsqDLlWxNl1FybDU3jcOTY8VLm/HfedGHxAcXU3FyL+BtK2wlqqFqswQUO1Y5cz5it82/hMnCYBEo0sl7dUBfibc7b/GTnGQwdojsnwnPooLJgvSB/eRtJezL0Z83B+kj63nTB46/aEW0ns+nxET6BjIiIEiIgIiICIiAiIgWSWSBYiICIkgeTpH73qel1/evNbVmwpH73q+l1vetNZUM+fxeOWuujuwZVCxtZiLX3Eb9QeeplGNo0EOZQbkEkki5Gt2114eyYjGaPaiB6tJamqF919Cfyc194v9m+c66rTD0tHpBScEhabKTqRxMxW2vTC2oimqbyFI84nUk8TNc2w2q3eqKdPq6+qKewaZAApuWt/K152nOv0cbEMTVFGiKbqQqHRqd9VqePD/GTlXqhtdnYum4DlKJcea+UEjkRMkY6mKgJFPrANDYZhflNdhsGwZyKdGmoVcgQqQVudTl0ty8DMV8ITfIMO7GoDUdmGZUzCwy2v3CRzS9ImIS2qqwtx17/AGzpxWIDbgAOAGkxvg5pdk8J1s0gya3bD9k25Tl0V/BYI/xhP7bTjtMdk3tu4zn0SsaODt8ZH0O87YPFX7Qi2k9n1CIie+xkRECREQEREBERAskRAskskCySxASSxA8hS0w9X0ut715qqk2VFr0KvplYeyo4msqGfP4vHLXXR1uZjtSViMw0B9c51WmsxuLNME6HunKIzncu9McTQpoaaUwEY5iN1zOC4uiilURFVjdgNzEaC8+e4ramLJulCtY7r03bTmNN06a+Ixr2AoV1va/k33ceE0exaecKbUPotLF0SrIqKqO3bC/lW7+HGdvXUiwPVU7qbqbbuW7f654rDPWQDyOI9dJ/2Ta4TFOfPSovijD65ymkwnc3uIxZc3Mxy86Va8FpVLX7ZN0PhMnoKvkMEP0/21Jg7YPYOttJteho8nge+qP7NQztg61+0K259n02Iie8yERECREQEREBERAskRAskskCySxASSwYHjaI8hW9Mre9eaupNtRHka/pdb3rzU1p4GLxy110Y1YzUbUpEobDgfqm3KzqAF/XOMTlOa7tpqLHK1zpmyjW+mha+gC87cd+ktEjXKaVr2uXXMQBfidx0E9DhNqXUXCjTkJ3PtO3L2CXjLmrveSdNSC9AZhY3ZWOpuxsDfQdn9k78NTBcWNI5qh82xa3V+Pmi26eiO1/D2TrrbUJGlt3KJ2Te1NahaYraTIxFS5mLVaVWaPpA9qTn/lM9D0K/B4DT8v+6qzzXSDWk3gZ6ToMfJ7Pvvza+Jo1TNOF/j7Qpbn2fTYiJ7bIREQJERAREQEREBERAskskCySxASSxA8mfwVb0qp/baaWvNqr+Rr+l1R/WuJpajT5/F45a66OthONoJkq2Vb3JJcjXgFVd3racYhdkpVsNI67WY9E3VzciynKBpqB5zHxIsO6dmENwBlNybL28tzbebDXjv0AEvEId17yM0lAg3sVqWqG3lBT7OuoUkXO6c6QzByynQ2yi67828jwA3898ZGbHMxqzzLLKFbRgAVXLmIIzXvdjroF3d8wcd2XI8PpAP2yMhptvP5M+E9V0S8zZ/ey/Th6k8V0gqWpMb77D6Z7Poq3Y2dbdnX3DgCacON9Pspbn2fS4iJ7bKREQJERAREQERECxEQEREBERASSyQPAU8UOpxA5Yytf9fWH/jNUX1mP0lrHB4iqhuFatUJJ3dtzXQ/1zD+YeU1Z2yg3sPbPDxaW25a6zGTdu9u6RcYthdXJDE+evEAXsUPKedrbcUnVhp3/AGTidsJzlIwrRyTnD0CYywOhJZSBawAvxndRxS2swqC4tmQqLLxUAjjx7hbnfzI20nOc/wDbSDjHt2idDOHokemL3608gCgFu9iL38IOMD5utUnNUzWUhQDrYag8Dvnmn26n8Ie2cW24lt8n279DOHo32oe3np3Dtmsr5LEHQXYG+86/RNfi8WWYs1gTrYbhwAHcALTSvtxCDrumvxm3Ljs7zOlcC08kTaHLb2Nv2db7/V/r6p9B6KNcbNHE1F+jDVW+yfJcLSbEVlVb3dgPVz9l59m6N4YDHYWmu6jSq1D3AJ1K+8+iaLUit8Okdc3OJziZfRJZInpOCxJEBERAREQERECxEQESSwEREBERA850t2GcQnWU1DVVFspsBUS98lzoGFyVJ01I0zXHzSrsPBYhyhLUKw86nfqXXxpOO7fa0+3TFx+zqOIXLXpUqq8nRag9jCZsX0+3O1WcpXrfLdL4rU+5wp82u1u9AT6yCLzq/c0PDE/1f+afXR0QwNrfBMMB8mokPQ7An/hcP8wTn7GP+zwtt16Pk6fc254g/q/80r/c3HxhvmD/ANp9UPQrAfE8N+rEo6GYD4phvmCPYxv2eDbr0fKV+5sOOIb5g/bOX7my8MQ3zB+2fVD0LwB34PDH+jUyDoTs/wCJ4T9Uv7I9jH/Z4NuvR8v/AHNl+MP80D7ZzX7nVAavWqn1ov2T6f8A7l7P+J4T9Un7JxXoRs4G4wWDv8ih+sR+Pjfs8G3Xo8Bs/A4WgxTB0ziK+61PyrAndnfzaY72IE970Q2C2GV6lcq2IrWL5dVpqt8lFDxAubniSe6b3D4daahaaqijcqgKB4AaTsnXB9PGHO1M5z1lW15ncsSRNCiyREBERAREQERECxEQJERAQJYgSWIgSWIgJIiBZJYgJJYgIiICIiAiIgIiIEiIgIiIFiIgf//Z"/>
          <p:cNvSpPr>
            <a:spLocks noChangeAspect="1" noChangeArrowheads="1"/>
          </p:cNvSpPr>
          <p:nvPr/>
        </p:nvSpPr>
        <p:spPr bwMode="auto">
          <a:xfrm>
            <a:off x="1679575" y="-1881188"/>
            <a:ext cx="39243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2056" name="Picture 8" descr="https://www.orodeinversion.com/10-99-thickbox/lingote-de-oro-1k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20" y="3717033"/>
            <a:ext cx="2627870" cy="26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9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F69E164-00B5-4D99-BC62-A2C799AC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seis postulados de las finanzas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4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1CA28DB3-9CAB-4F50-A018-F21CC7C2E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18680" y="1611809"/>
            <a:ext cx="5831086" cy="4545211"/>
          </a:xfrm>
        </p:spPr>
        <p:txBody>
          <a:bodyPr>
            <a:normAutofit lnSpcReduction="10000"/>
          </a:bodyPr>
          <a:lstStyle/>
          <a:p>
            <a:pPr marL="133941" indent="-133941"/>
            <a:endParaRPr lang="en-US" altLang="es-VE"/>
          </a:p>
          <a:p>
            <a:pPr marL="133941" indent="-133941"/>
            <a:r>
              <a:rPr lang="en-US" altLang="es-VE">
                <a:cs typeface="Gill Sans" charset="0"/>
              </a:rPr>
              <a:t>El dinero vale más hoy que mañana</a:t>
            </a:r>
            <a:endParaRPr lang="en-US" altLang="es-VE"/>
          </a:p>
          <a:p>
            <a:pPr marL="133941" indent="-133941"/>
            <a:r>
              <a:rPr lang="en-US" altLang="es-VE">
                <a:cs typeface="Gill Sans" charset="0"/>
              </a:rPr>
              <a:t>No existe nada gratuito</a:t>
            </a:r>
            <a:endParaRPr lang="en-US" altLang="es-VE"/>
          </a:p>
          <a:p>
            <a:pPr marL="133941" indent="-133941"/>
            <a:r>
              <a:rPr lang="en-US" altLang="es-VE">
                <a:cs typeface="Gill Sans" charset="0"/>
              </a:rPr>
              <a:t>El mercado determina el precio de las cosas</a:t>
            </a:r>
            <a:endParaRPr lang="en-US" altLang="es-VE"/>
          </a:p>
          <a:p>
            <a:pPr marL="133941" indent="-133941"/>
            <a:r>
              <a:rPr lang="en-US" altLang="es-VE">
                <a:cs typeface="Gill Sans" charset="0"/>
              </a:rPr>
              <a:t>El ser humano es adverso al riesgo, excepto por el beneficio</a:t>
            </a:r>
            <a:endParaRPr lang="en-US" altLang="es-VE"/>
          </a:p>
          <a:p>
            <a:pPr marL="133941" indent="-133941"/>
            <a:r>
              <a:rPr lang="en-US" altLang="es-VE">
                <a:cs typeface="Gill Sans" charset="0"/>
              </a:rPr>
              <a:t>La diversificación reduce el riesgo</a:t>
            </a:r>
            <a:endParaRPr lang="en-US" altLang="es-VE"/>
          </a:p>
          <a:p>
            <a:pPr marL="133941" indent="-133941"/>
            <a:r>
              <a:rPr lang="en-US" altLang="es-VE">
                <a:cs typeface="Gill Sans" charset="0"/>
              </a:rPr>
              <a:t>Regla de oro, quien tiene el oro, hace las reglas</a:t>
            </a:r>
            <a:endParaRPr lang="en-US" altLang="es-VE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E7CF6FF-24D3-483A-89A6-FC3C46EFB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6328" y="455414"/>
            <a:ext cx="6607969" cy="1276945"/>
          </a:xfrm>
        </p:spPr>
        <p:txBody>
          <a:bodyPr/>
          <a:lstStyle/>
          <a:p>
            <a:pPr algn="r" eaLnBrk="1" hangingPunct="1"/>
            <a:r>
              <a:rPr lang="en-US" altLang="es-VE" sz="2953">
                <a:latin typeface="BlairMdITC TT-Medium" charset="0"/>
                <a:cs typeface="BlairMdITC TT-Medium" charset="0"/>
                <a:sym typeface="BlairMdITC TT-Medium" charset="0"/>
              </a:rPr>
              <a:t>Pensar cómo financista o los seis postulados de las finanzas</a:t>
            </a:r>
            <a:endParaRPr lang="en-US" altLang="es-VE" sz="2953">
              <a:latin typeface="BlairMdITC TT-Medium" charset="0"/>
              <a:cs typeface="ヒラギノ角ゴ ProN W6" charset="0"/>
              <a:sym typeface="BlairMdITC TT-Medium" charset="0"/>
            </a:endParaRPr>
          </a:p>
        </p:txBody>
      </p:sp>
      <p:grpSp>
        <p:nvGrpSpPr>
          <p:cNvPr id="39940" name="Group 5">
            <a:extLst>
              <a:ext uri="{FF2B5EF4-FFF2-40B4-BE49-F238E27FC236}">
                <a16:creationId xmlns:a16="http://schemas.microsoft.com/office/drawing/2014/main" id="{5A8A7A70-4865-46D9-BF00-EBAB80D803B6}"/>
              </a:ext>
            </a:extLst>
          </p:cNvPr>
          <p:cNvGrpSpPr>
            <a:grpSpLocks/>
          </p:cNvGrpSpPr>
          <p:nvPr/>
        </p:nvGrpSpPr>
        <p:grpSpPr bwMode="auto">
          <a:xfrm>
            <a:off x="6832699" y="2177728"/>
            <a:ext cx="4223742" cy="3589734"/>
            <a:chOff x="0" y="0"/>
            <a:chExt cx="3784" cy="3216"/>
          </a:xfrm>
        </p:grpSpPr>
        <p:pic>
          <p:nvPicPr>
            <p:cNvPr id="39941" name="Picture 3">
              <a:extLst>
                <a:ext uri="{FF2B5EF4-FFF2-40B4-BE49-F238E27FC236}">
                  <a16:creationId xmlns:a16="http://schemas.microsoft.com/office/drawing/2014/main" id="{1C1D1ED8-D6F6-45EF-8D14-A48E15916B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78757">
              <a:off x="443" y="680"/>
              <a:ext cx="2960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2" name="Picture 4">
              <a:extLst>
                <a:ext uri="{FF2B5EF4-FFF2-40B4-BE49-F238E27FC236}">
                  <a16:creationId xmlns:a16="http://schemas.microsoft.com/office/drawing/2014/main" id="{4ED5BDB8-E5A4-4DFA-B746-9BDC5A5363A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84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A80BE27-98B2-46B9-8B91-936B5532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diez mandamientos financieros del día a día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6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6DE5E5B6-316B-4F14-AA12-D9E432340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s-VE" sz="2953">
                <a:latin typeface="BlairMdITC TT-Medium" charset="0"/>
                <a:cs typeface="BlairMdITC TT-Medium" charset="0"/>
                <a:sym typeface="BlairMdITC TT-Medium" charset="0"/>
              </a:rPr>
              <a:t>Los diez mandamientos </a:t>
            </a:r>
            <a:br>
              <a:rPr lang="en-US" altLang="es-VE" sz="2953">
                <a:latin typeface="BlairMdITC TT-Medium" charset="0"/>
                <a:cs typeface="ヒラギノ角ゴ ProN W6" charset="0"/>
                <a:sym typeface="BlairMdITC TT-Medium" charset="0"/>
              </a:rPr>
            </a:br>
            <a:r>
              <a:rPr lang="en-US" altLang="es-VE" sz="2953">
                <a:latin typeface="BlairMdITC TT-Medium" charset="0"/>
                <a:cs typeface="BlairMdITC TT-Medium" charset="0"/>
                <a:sym typeface="BlairMdITC TT-Medium" charset="0"/>
              </a:rPr>
              <a:t>del día a día:</a:t>
            </a:r>
            <a:endParaRPr lang="en-US" altLang="es-VE" sz="2953">
              <a:latin typeface="BlairMdITC TT-Medium" charset="0"/>
              <a:cs typeface="ヒラギノ角ゴ ProN W6" charset="0"/>
              <a:sym typeface="BlairMdITC TT-Medium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3C89781-B769-46AE-987F-0C0D1BBB4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55515" y="1549301"/>
            <a:ext cx="6206133" cy="5080992"/>
          </a:xfrm>
        </p:spPr>
        <p:txBody>
          <a:bodyPr/>
          <a:lstStyle/>
          <a:p>
            <a:pPr marL="401822" indent="-401822">
              <a:lnSpc>
                <a:spcPct val="80000"/>
              </a:lnSpc>
              <a:buSzPct val="99000"/>
              <a:buFontTx/>
              <a:buAutoNum type="arabicPeriod"/>
            </a:pPr>
            <a:r>
              <a:rPr lang="en-US" altLang="es-VE" sz="2391">
                <a:cs typeface="Gill Sans" charset="0"/>
              </a:rPr>
              <a:t>Sea organizado</a:t>
            </a:r>
            <a:endParaRPr lang="en-US" altLang="es-VE"/>
          </a:p>
          <a:p>
            <a:pPr marL="401822" indent="-401822">
              <a:lnSpc>
                <a:spcPct val="80000"/>
              </a:lnSpc>
              <a:buSzPct val="99000"/>
              <a:buFontTx/>
              <a:buAutoNum type="arabicPeriod"/>
            </a:pPr>
            <a:r>
              <a:rPr lang="en-US" altLang="es-VE" sz="2391">
                <a:cs typeface="Gill Sans" charset="0"/>
              </a:rPr>
              <a:t>Establezca sus prioridades</a:t>
            </a:r>
            <a:endParaRPr lang="en-US" altLang="es-VE"/>
          </a:p>
          <a:p>
            <a:pPr marL="401822" indent="-401822">
              <a:lnSpc>
                <a:spcPct val="80000"/>
              </a:lnSpc>
              <a:buSzPct val="99000"/>
              <a:buFontTx/>
              <a:buAutoNum type="arabicPeriod"/>
            </a:pPr>
            <a:r>
              <a:rPr lang="en-US" altLang="es-VE" sz="2391">
                <a:cs typeface="Gill Sans" charset="0"/>
              </a:rPr>
              <a:t>Fíjese metas razonables y cúmplalas</a:t>
            </a:r>
            <a:endParaRPr lang="en-US" altLang="es-VE"/>
          </a:p>
          <a:p>
            <a:pPr marL="401822" indent="-401822">
              <a:lnSpc>
                <a:spcPct val="80000"/>
              </a:lnSpc>
              <a:buSzPct val="99000"/>
              <a:buFontTx/>
              <a:buAutoNum type="arabicPeriod"/>
            </a:pPr>
            <a:r>
              <a:rPr lang="en-US" altLang="es-VE" sz="2391">
                <a:cs typeface="Gill Sans" charset="0"/>
              </a:rPr>
              <a:t>Minimice sus gastos recurrentes</a:t>
            </a:r>
            <a:endParaRPr lang="en-US" altLang="es-VE"/>
          </a:p>
          <a:p>
            <a:pPr marL="401822" indent="-401822">
              <a:lnSpc>
                <a:spcPct val="80000"/>
              </a:lnSpc>
              <a:buSzPct val="99000"/>
              <a:buFontTx/>
              <a:buAutoNum type="arabicPeriod"/>
            </a:pPr>
            <a:r>
              <a:rPr lang="en-US" altLang="es-VE" sz="2391">
                <a:cs typeface="Gill Sans" charset="0"/>
              </a:rPr>
              <a:t>Los gastos habituales se cubren con ingresos habituales, los ingresos eventuales, se ahorran o se invierten</a:t>
            </a:r>
            <a:endParaRPr lang="en-US" altLang="es-VE"/>
          </a:p>
          <a:p>
            <a:pPr marL="401822" indent="-401822">
              <a:lnSpc>
                <a:spcPct val="80000"/>
              </a:lnSpc>
              <a:buSzPct val="99000"/>
              <a:buFontTx/>
              <a:buAutoNum type="arabicPeriod"/>
            </a:pPr>
            <a:r>
              <a:rPr lang="en-US" altLang="es-VE" sz="2391">
                <a:cs typeface="Gill Sans" charset="0"/>
              </a:rPr>
              <a:t>No se deje engañar </a:t>
            </a:r>
            <a:endParaRPr lang="en-US" altLang="es-VE"/>
          </a:p>
          <a:p>
            <a:pPr marL="401822" indent="-401822">
              <a:lnSpc>
                <a:spcPct val="80000"/>
              </a:lnSpc>
              <a:buSzPct val="99000"/>
              <a:buFontTx/>
              <a:buAutoNum type="arabicPeriod"/>
            </a:pPr>
            <a:r>
              <a:rPr lang="en-US" altLang="es-VE" sz="2391">
                <a:cs typeface="Gill Sans" charset="0"/>
              </a:rPr>
              <a:t>No confunda necesidades con lujos</a:t>
            </a:r>
            <a:endParaRPr lang="en-US" altLang="es-VE"/>
          </a:p>
          <a:p>
            <a:pPr marL="401822" indent="-401822">
              <a:lnSpc>
                <a:spcPct val="80000"/>
              </a:lnSpc>
              <a:buSzPct val="99000"/>
              <a:buFontTx/>
              <a:buAutoNum type="arabicPeriod"/>
            </a:pPr>
            <a:r>
              <a:rPr lang="en-US" altLang="es-VE" sz="2391">
                <a:cs typeface="Gill Sans" charset="0"/>
              </a:rPr>
              <a:t>No tenga pena, negocie...</a:t>
            </a:r>
            <a:endParaRPr lang="en-US" altLang="es-VE"/>
          </a:p>
          <a:p>
            <a:pPr marL="401822" indent="-401822">
              <a:lnSpc>
                <a:spcPct val="80000"/>
              </a:lnSpc>
              <a:buSzPct val="99000"/>
              <a:buFontTx/>
              <a:buAutoNum type="arabicPeriod"/>
            </a:pPr>
            <a:r>
              <a:rPr lang="en-US" altLang="es-VE" sz="2391">
                <a:cs typeface="Gill Sans" charset="0"/>
              </a:rPr>
              <a:t>Lo barato sale caro… y a veces ni siquiera se necesita</a:t>
            </a:r>
            <a:endParaRPr lang="en-US" altLang="es-VE"/>
          </a:p>
          <a:p>
            <a:pPr marL="401822" indent="-401822">
              <a:lnSpc>
                <a:spcPct val="80000"/>
              </a:lnSpc>
              <a:buSzPct val="99000"/>
              <a:buFontTx/>
              <a:buAutoNum type="arabicPeriod"/>
            </a:pPr>
            <a:r>
              <a:rPr lang="en-US" altLang="es-VE" sz="2391">
                <a:cs typeface="Gill Sans" charset="0"/>
              </a:rPr>
              <a:t>Sea usted mismo</a:t>
            </a:r>
            <a:endParaRPr lang="en-US" altLang="es-VE" sz="2391"/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1AF64390-0B43-4390-A5FE-D791EC4E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867" y="1687711"/>
            <a:ext cx="2714625" cy="19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824</Words>
  <Application>Microsoft Office PowerPoint</Application>
  <PresentationFormat>Panorámica</PresentationFormat>
  <Paragraphs>123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Arial</vt:lpstr>
      <vt:lpstr>BlairMdITC TT-Medium</vt:lpstr>
      <vt:lpstr>Calibri</vt:lpstr>
      <vt:lpstr>Calibri Light</vt:lpstr>
      <vt:lpstr>Gill Sans</vt:lpstr>
      <vt:lpstr>Tema de Office</vt:lpstr>
      <vt:lpstr>Finanzas personales, optimice su presente y garantice su futuro</vt:lpstr>
      <vt:lpstr>El dinero: ¿Qué es y cómo se origina?</vt:lpstr>
      <vt:lpstr>El dinero ¿Qué es y cómo se origina?</vt:lpstr>
      <vt:lpstr>Un poco de historia</vt:lpstr>
      <vt:lpstr>¿Qué y cómo debe ser el dinero?</vt:lpstr>
      <vt:lpstr>Los seis postulados de las finanzas</vt:lpstr>
      <vt:lpstr>Pensar cómo financista o los seis postulados de las finanzas</vt:lpstr>
      <vt:lpstr>Los diez mandamientos financieros del día a día</vt:lpstr>
      <vt:lpstr>Los diez mandamientos  del día a día:</vt:lpstr>
      <vt:lpstr>Sea organizado:</vt:lpstr>
      <vt:lpstr>Establezca sus  prioridades:</vt:lpstr>
      <vt:lpstr>Minimice sus gastos  recurrentes:</vt:lpstr>
      <vt:lpstr>No confunda necesidades con lujos</vt:lpstr>
      <vt:lpstr>Sugerencia</vt:lpstr>
      <vt:lpstr>Recomendaciones</vt:lpstr>
      <vt:lpstr>Mida su supervivencia financiera y prepare un presupuesto</vt:lpstr>
      <vt:lpstr>Presentación de PowerPoint</vt:lpstr>
      <vt:lpstr>¿Cuál es su objetivo financiero?</vt:lpstr>
      <vt:lpstr>Evalúe su condición financiera</vt:lpstr>
      <vt:lpstr>Presentación de PowerPoint</vt:lpstr>
      <vt:lpstr>Presentación de PowerPoint</vt:lpstr>
      <vt:lpstr>Presentación de PowerPoint</vt:lpstr>
      <vt:lpstr>Presentación de PowerPoint</vt:lpstr>
      <vt:lpstr>¿Ahorro o invierto? </vt:lpstr>
      <vt:lpstr>Ahorro e inversión</vt:lpstr>
      <vt:lpstr>¿Compro o alquilo vivienda)</vt:lpstr>
      <vt:lpstr>Compra o alquiler</vt:lpstr>
      <vt:lpstr>Compra o alquiler</vt:lpstr>
      <vt:lpstr>Presentación de PowerPoint</vt:lpstr>
      <vt:lpstr>¿Me puedo comprar ese objeto soñado o darme ese lujo que siempre he querido?</vt:lpstr>
      <vt:lpstr>Presentación de PowerPoint</vt:lpstr>
      <vt:lpstr>Presentación de PowerPoint</vt:lpstr>
      <vt:lpstr>Presentación de PowerPoint</vt:lpstr>
      <vt:lpstr>La máquina del tiempo (Cuál fue su primer sueldo, cuánto le costaron sus    chuches, su primer coche, etcétera. Todo en dinero de hoy)</vt:lpstr>
      <vt:lpstr>Optimice sus aportaciones a la seguridad social</vt:lpstr>
      <vt:lpstr>Libro recomendado  https://www.amazon.es/gp/product/B08J1TQ5SC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Finanzas personales, optimice su presente y garantice su futuro</dc:title>
  <dc:creator>Boris Ackerman Vaisman</dc:creator>
  <cp:lastModifiedBy>Boris Ackerman Vaisman</cp:lastModifiedBy>
  <cp:revision>8</cp:revision>
  <dcterms:created xsi:type="dcterms:W3CDTF">2020-09-15T10:23:45Z</dcterms:created>
  <dcterms:modified xsi:type="dcterms:W3CDTF">2020-09-15T12:36:48Z</dcterms:modified>
</cp:coreProperties>
</file>