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70" r:id="rId3"/>
    <p:sldId id="257" r:id="rId4"/>
    <p:sldId id="258" r:id="rId5"/>
    <p:sldId id="259" r:id="rId6"/>
    <p:sldId id="260" r:id="rId7"/>
    <p:sldId id="371" r:id="rId8"/>
    <p:sldId id="310" r:id="rId9"/>
    <p:sldId id="261" r:id="rId10"/>
    <p:sldId id="262" r:id="rId11"/>
    <p:sldId id="263" r:id="rId12"/>
    <p:sldId id="264" r:id="rId13"/>
    <p:sldId id="268" r:id="rId14"/>
    <p:sldId id="308" r:id="rId15"/>
    <p:sldId id="309" r:id="rId16"/>
    <p:sldId id="311" r:id="rId17"/>
    <p:sldId id="320" r:id="rId18"/>
    <p:sldId id="313" r:id="rId19"/>
    <p:sldId id="315" r:id="rId20"/>
    <p:sldId id="316" r:id="rId21"/>
    <p:sldId id="317" r:id="rId22"/>
    <p:sldId id="318" r:id="rId23"/>
    <p:sldId id="319" r:id="rId24"/>
    <p:sldId id="367" r:id="rId25"/>
    <p:sldId id="372" r:id="rId26"/>
    <p:sldId id="321" r:id="rId27"/>
    <p:sldId id="322" r:id="rId28"/>
    <p:sldId id="323" r:id="rId29"/>
    <p:sldId id="324" r:id="rId30"/>
    <p:sldId id="325" r:id="rId31"/>
    <p:sldId id="326" r:id="rId32"/>
    <p:sldId id="327" r:id="rId33"/>
    <p:sldId id="328" r:id="rId34"/>
    <p:sldId id="329" r:id="rId35"/>
    <p:sldId id="330" r:id="rId36"/>
    <p:sldId id="337" r:id="rId37"/>
    <p:sldId id="338" r:id="rId38"/>
    <p:sldId id="339" r:id="rId39"/>
    <p:sldId id="340" r:id="rId40"/>
    <p:sldId id="373" r:id="rId41"/>
    <p:sldId id="331" r:id="rId42"/>
    <p:sldId id="332" r:id="rId43"/>
    <p:sldId id="333" r:id="rId44"/>
    <p:sldId id="334" r:id="rId45"/>
    <p:sldId id="335" r:id="rId46"/>
    <p:sldId id="336" r:id="rId47"/>
    <p:sldId id="374" r:id="rId48"/>
    <p:sldId id="342" r:id="rId49"/>
    <p:sldId id="343" r:id="rId50"/>
    <p:sldId id="344" r:id="rId51"/>
    <p:sldId id="345" r:id="rId52"/>
    <p:sldId id="346" r:id="rId53"/>
    <p:sldId id="347" r:id="rId54"/>
    <p:sldId id="368" r:id="rId55"/>
    <p:sldId id="369" r:id="rId56"/>
    <p:sldId id="348" r:id="rId57"/>
    <p:sldId id="349" r:id="rId58"/>
    <p:sldId id="350" r:id="rId59"/>
    <p:sldId id="351" r:id="rId60"/>
    <p:sldId id="352" r:id="rId61"/>
    <p:sldId id="354" r:id="rId62"/>
    <p:sldId id="355" r:id="rId63"/>
    <p:sldId id="357" r:id="rId64"/>
    <p:sldId id="358" r:id="rId65"/>
    <p:sldId id="356" r:id="rId66"/>
    <p:sldId id="359" r:id="rId67"/>
    <p:sldId id="361" r:id="rId68"/>
    <p:sldId id="362" r:id="rId69"/>
    <p:sldId id="363" r:id="rId70"/>
    <p:sldId id="364" r:id="rId71"/>
    <p:sldId id="366" r:id="rId72"/>
    <p:sldId id="365" r:id="rId73"/>
    <p:sldId id="375" r:id="rId74"/>
    <p:sldId id="376" r:id="rId75"/>
    <p:sldId id="377" r:id="rId76"/>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F2877C"/>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E38C9-4FBF-44FC-B180-6C5084FFCB1E}" type="datetimeFigureOut">
              <a:rPr lang="es-VE" smtClean="0"/>
              <a:t>25-01-2016</a:t>
            </a:fld>
            <a:endParaRPr lang="es-V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DCF9-EB62-47E9-98B4-B59829EC155E}" type="slidenum">
              <a:rPr lang="es-VE" smtClean="0"/>
              <a:t>‹#›</a:t>
            </a:fld>
            <a:endParaRPr lang="es-VE"/>
          </a:p>
        </p:txBody>
      </p:sp>
    </p:spTree>
    <p:extLst>
      <p:ext uri="{BB962C8B-B14F-4D97-AF65-F5344CB8AC3E}">
        <p14:creationId xmlns:p14="http://schemas.microsoft.com/office/powerpoint/2010/main" val="177469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148A2C-3F6B-47B9-8128-9A44A02AF504}" type="slidenum">
              <a:rPr lang="es-VE" sz="1200"/>
              <a:pPr eaLnBrk="1" hangingPunct="1"/>
              <a:t>27</a:t>
            </a:fld>
            <a:endParaRPr lang="es-VE"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417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5972FE-FC4F-4945-8BAB-8871A904C859}" type="slidenum">
              <a:rPr lang="es-VE" sz="1200"/>
              <a:pPr eaLnBrk="1" hangingPunct="1"/>
              <a:t>41</a:t>
            </a:fld>
            <a:endParaRPr lang="es-VE"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81136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F4E8EE7-692E-408E-B17A-0C35C209CF28}" type="slidenum">
              <a:rPr lang="es-VE" sz="1200"/>
              <a:pPr eaLnBrk="1" hangingPunct="1"/>
              <a:t>48</a:t>
            </a:fld>
            <a:endParaRPr lang="es-VE"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9297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F507B7-63F7-41B5-ADF0-73AA373B485B}" type="slidenum">
              <a:rPr lang="es-VE" sz="1200"/>
              <a:pPr eaLnBrk="1" hangingPunct="1"/>
              <a:t>49</a:t>
            </a:fld>
            <a:endParaRPr lang="es-VE"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46869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ED8D33-3BA2-4050-BACE-E884AEA2CCEA}" type="slidenum">
              <a:rPr lang="es-VE" sz="1200"/>
              <a:pPr eaLnBrk="1" hangingPunct="1"/>
              <a:t>50</a:t>
            </a:fld>
            <a:endParaRPr lang="es-VE"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89594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361959-EEB8-4545-A89C-F47A08F9B78D}" type="slidenum">
              <a:rPr lang="es-VE" sz="1200"/>
              <a:pPr eaLnBrk="1" hangingPunct="1"/>
              <a:t>51</a:t>
            </a:fld>
            <a:endParaRPr lang="es-VE"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79772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F49316-7802-418F-9572-68064A835F38}" type="slidenum">
              <a:rPr lang="es-VE" sz="1200"/>
              <a:pPr eaLnBrk="1" hangingPunct="1"/>
              <a:t>52</a:t>
            </a:fld>
            <a:endParaRPr lang="es-VE"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70107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BB5251-33B3-4A0C-BBF2-33B130296A96}" type="slidenum">
              <a:rPr lang="es-VE" sz="1200"/>
              <a:pPr eaLnBrk="1" hangingPunct="1"/>
              <a:t>53</a:t>
            </a:fld>
            <a:endParaRPr lang="es-VE"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07077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DBCD8B-1690-4E45-9CC7-13DDDF9DF6B6}" type="slidenum">
              <a:rPr lang="es-VE" sz="1200"/>
              <a:pPr eaLnBrk="1" hangingPunct="1"/>
              <a:t>54</a:t>
            </a:fld>
            <a:endParaRPr lang="es-VE"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51501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6CB89A7-31F7-4EB3-A0AA-3BFCFBCC6E23}" type="slidenum">
              <a:rPr lang="es-VE" sz="1200"/>
              <a:pPr eaLnBrk="1" hangingPunct="1"/>
              <a:t>55</a:t>
            </a:fld>
            <a:endParaRPr lang="es-VE"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27329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439848-A766-4DB0-BC4C-BE88204B3F8C}" type="slidenum">
              <a:rPr lang="es-VE" sz="1200"/>
              <a:pPr eaLnBrk="1" hangingPunct="1"/>
              <a:t>57</a:t>
            </a:fld>
            <a:endParaRPr lang="es-VE"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33270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8131F4-3C9E-4D6D-9F1B-FB3BB7B80E99}" type="slidenum">
              <a:rPr lang="es-VE" sz="1200"/>
              <a:pPr eaLnBrk="1" hangingPunct="1"/>
              <a:t>28</a:t>
            </a:fld>
            <a:endParaRPr lang="es-VE"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385307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E3799C-15B0-4C0A-B1D2-DA8B48496BD7}" type="slidenum">
              <a:rPr lang="es-VE" sz="1200"/>
              <a:pPr eaLnBrk="1" hangingPunct="1"/>
              <a:t>58</a:t>
            </a:fld>
            <a:endParaRPr lang="es-VE"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800696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8C8850-7D46-40A7-B3D6-789E7978C1AE}" type="slidenum">
              <a:rPr lang="es-VE" sz="1200"/>
              <a:pPr eaLnBrk="1" hangingPunct="1"/>
              <a:t>59</a:t>
            </a:fld>
            <a:endParaRPr lang="es-VE"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97181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10FCB4F-F26B-4483-AFAD-AE6098733ED1}" type="slidenum">
              <a:rPr lang="es-VE" sz="1200"/>
              <a:pPr eaLnBrk="1" hangingPunct="1"/>
              <a:t>60</a:t>
            </a:fld>
            <a:endParaRPr lang="es-VE"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79456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A97342-5727-419F-8A48-33E17251D436}" type="slidenum">
              <a:rPr lang="es-VE" sz="1200"/>
              <a:pPr eaLnBrk="1" hangingPunct="1"/>
              <a:t>67</a:t>
            </a:fld>
            <a:endParaRPr lang="es-VE"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269853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0E9ABB8-4B80-4968-A912-FD7F5D4B386A}" type="slidenum">
              <a:rPr lang="es-VE" sz="1200"/>
              <a:pPr eaLnBrk="1" hangingPunct="1"/>
              <a:t>68</a:t>
            </a:fld>
            <a:endParaRPr lang="es-VE"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37611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E4842F-4800-4149-9F90-EE6BD641098B}" type="slidenum">
              <a:rPr lang="es-VE" sz="1200"/>
              <a:pPr eaLnBrk="1" hangingPunct="1"/>
              <a:t>69</a:t>
            </a:fld>
            <a:endParaRPr lang="es-VE"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931581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C94AA56-25C5-4393-AE8D-BE602342A682}" type="slidenum">
              <a:rPr lang="es-VE" sz="1200"/>
              <a:pPr eaLnBrk="1" hangingPunct="1"/>
              <a:t>70</a:t>
            </a:fld>
            <a:endParaRPr lang="es-VE"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29404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3D3FF5-AE10-4FF3-9198-C312A4C2B006}" type="slidenum">
              <a:rPr lang="es-VE" sz="1200"/>
              <a:pPr eaLnBrk="1" hangingPunct="1"/>
              <a:t>71</a:t>
            </a:fld>
            <a:endParaRPr lang="es-VE"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21207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C66D9F-22F6-4267-A3E0-DD59B33A45D0}" type="slidenum">
              <a:rPr lang="es-VE" sz="1200"/>
              <a:pPr eaLnBrk="1" hangingPunct="1"/>
              <a:t>72</a:t>
            </a:fld>
            <a:endParaRPr lang="es-V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21458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2B22AC-9310-42FA-B73B-16E257C3B92F}" type="slidenum">
              <a:rPr lang="es-VE" sz="1200"/>
              <a:pPr eaLnBrk="1" hangingPunct="1"/>
              <a:t>29</a:t>
            </a:fld>
            <a:endParaRPr lang="es-VE"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61172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0EAFBB-1A28-4D20-842F-4DA7DACF79AB}" type="slidenum">
              <a:rPr lang="es-VE" sz="1200"/>
              <a:pPr eaLnBrk="1" hangingPunct="1"/>
              <a:t>30</a:t>
            </a:fld>
            <a:endParaRPr lang="es-VE"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5558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C7E7DD9-D8E4-4627-8351-602C44A9A77C}" type="slidenum">
              <a:rPr lang="es-VE" sz="1200"/>
              <a:pPr eaLnBrk="1" hangingPunct="1"/>
              <a:t>31</a:t>
            </a:fld>
            <a:endParaRPr lang="es-VE"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279211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B78E27-3DBA-4E37-8774-FFFFD47BE6D2}" type="slidenum">
              <a:rPr lang="es-VE" sz="1200"/>
              <a:pPr eaLnBrk="1" hangingPunct="1"/>
              <a:t>32</a:t>
            </a:fld>
            <a:endParaRPr lang="es-VE"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62771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214A0C-3600-4AEA-9C81-4D00297EAD53}" type="slidenum">
              <a:rPr lang="es-VE" sz="1200"/>
              <a:pPr eaLnBrk="1" hangingPunct="1"/>
              <a:t>33</a:t>
            </a:fld>
            <a:endParaRPr lang="es-VE"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315600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7413110-F95E-4D5C-8682-519B2880EB14}" type="slidenum">
              <a:rPr lang="es-VE" sz="1200"/>
              <a:pPr eaLnBrk="1" hangingPunct="1"/>
              <a:t>34</a:t>
            </a:fld>
            <a:endParaRPr lang="es-VE"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115912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08" eaLnBrk="0" hangingPunct="0">
              <a:defRPr sz="2400">
                <a:solidFill>
                  <a:schemeClr val="tx1"/>
                </a:solidFill>
                <a:latin typeface="Arial" pitchFamily="34" charset="0"/>
                <a:ea typeface="ＭＳ Ｐゴシック" pitchFamily="34" charset="-128"/>
              </a:defRPr>
            </a:lvl1pPr>
            <a:lvl2pPr marL="731286" indent="-281264" defTabSz="914108" eaLnBrk="0" hangingPunct="0">
              <a:defRPr sz="2400">
                <a:solidFill>
                  <a:schemeClr val="tx1"/>
                </a:solidFill>
                <a:latin typeface="Arial" pitchFamily="34" charset="0"/>
                <a:ea typeface="ＭＳ Ｐゴシック" pitchFamily="34" charset="-128"/>
              </a:defRPr>
            </a:lvl2pPr>
            <a:lvl3pPr marL="1125055" indent="-225011" defTabSz="914108" eaLnBrk="0" hangingPunct="0">
              <a:defRPr sz="2400">
                <a:solidFill>
                  <a:schemeClr val="tx1"/>
                </a:solidFill>
                <a:latin typeface="Arial" pitchFamily="34" charset="0"/>
                <a:ea typeface="ＭＳ Ｐゴシック" pitchFamily="34" charset="-128"/>
              </a:defRPr>
            </a:lvl3pPr>
            <a:lvl4pPr marL="1575077" indent="-225011" defTabSz="914108" eaLnBrk="0" hangingPunct="0">
              <a:defRPr sz="2400">
                <a:solidFill>
                  <a:schemeClr val="tx1"/>
                </a:solidFill>
                <a:latin typeface="Arial" pitchFamily="34" charset="0"/>
                <a:ea typeface="ＭＳ Ｐゴシック" pitchFamily="34" charset="-128"/>
              </a:defRPr>
            </a:lvl4pPr>
            <a:lvl5pPr marL="2025099" indent="-225011" defTabSz="914108" eaLnBrk="0" hangingPunct="0">
              <a:defRPr sz="2400">
                <a:solidFill>
                  <a:schemeClr val="tx1"/>
                </a:solidFill>
                <a:latin typeface="Arial" pitchFamily="34" charset="0"/>
                <a:ea typeface="ＭＳ Ｐゴシック" pitchFamily="34" charset="-128"/>
              </a:defRPr>
            </a:lvl5pPr>
            <a:lvl6pPr marL="2475121"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25143"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75165"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25187" indent="-225011" defTabSz="914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7D0025A-A7D9-4F48-B6D1-2F19F95D3DA9}" type="slidenum">
              <a:rPr lang="es-VE" sz="1200"/>
              <a:pPr eaLnBrk="1" hangingPunct="1"/>
              <a:t>35</a:t>
            </a:fld>
            <a:endParaRPr lang="es-VE"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2922125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V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25-01-2016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pic>
        <p:nvPicPr>
          <p:cNvPr id="7" name="I 1"/>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4763"/>
            <a:ext cx="4495229" cy="1840061"/>
          </a:xfrm>
          <a:prstGeom prst="rect">
            <a:avLst/>
          </a:prstGeom>
          <a:noFill/>
          <a:ln>
            <a:noFill/>
          </a:ln>
          <a:effectLst>
            <a:outerShdw blurRad="50800" dist="508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6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25-01-2016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36672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V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25-01-2016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12452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VE"/>
          </a:p>
        </p:txBody>
      </p:sp>
      <p:sp>
        <p:nvSpPr>
          <p:cNvPr id="3" name="Table Placeholder 2"/>
          <p:cNvSpPr>
            <a:spLocks noGrp="1"/>
          </p:cNvSpPr>
          <p:nvPr>
            <p:ph type="tbl" idx="1"/>
          </p:nvPr>
        </p:nvSpPr>
        <p:spPr>
          <a:xfrm>
            <a:off x="457200" y="1600200"/>
            <a:ext cx="8229600" cy="4525963"/>
          </a:xfrm>
        </p:spPr>
        <p:txBody>
          <a:bodyPr/>
          <a:lstStyle/>
          <a:p>
            <a:pPr lvl="0"/>
            <a:endParaRPr lang="es-VE" noProof="0" smtClean="0"/>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3E5A755-41CE-4322-A760-44FE2410D53F}" type="slidenum">
              <a:rPr lang="es-VE"/>
              <a:pPr>
                <a:defRPr/>
              </a:pPr>
              <a:t>‹#›</a:t>
            </a:fld>
            <a:endParaRPr lang="es-VE"/>
          </a:p>
        </p:txBody>
      </p:sp>
    </p:spTree>
    <p:extLst>
      <p:ext uri="{BB962C8B-B14F-4D97-AF65-F5344CB8AC3E}">
        <p14:creationId xmlns:p14="http://schemas.microsoft.com/office/powerpoint/2010/main" val="110848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V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B23F7F3-A6B9-42D8-A81B-500B81BF1164}" type="slidenum">
              <a:rPr lang="es-VE"/>
              <a:pPr>
                <a:defRPr/>
              </a:pPr>
              <a:t>‹#›</a:t>
            </a:fld>
            <a:endParaRPr lang="es-VE"/>
          </a:p>
        </p:txBody>
      </p:sp>
    </p:spTree>
    <p:extLst>
      <p:ext uri="{BB962C8B-B14F-4D97-AF65-F5344CB8AC3E}">
        <p14:creationId xmlns:p14="http://schemas.microsoft.com/office/powerpoint/2010/main" val="221232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10"/>
          </p:nvPr>
        </p:nvSpPr>
        <p:spPr/>
        <p:txBody>
          <a:bodyPr/>
          <a:lstStyle/>
          <a:p>
            <a:fld id="{B3705635-99EE-4403-AF64-E61B5457CE04}" type="datetimeFigureOut">
              <a:rPr lang="es-VE" smtClean="0"/>
              <a:t>25-01-2016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63979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V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05635-99EE-4403-AF64-E61B5457CE04}" type="datetimeFigureOut">
              <a:rPr lang="es-VE" smtClean="0"/>
              <a:t>25-01-2016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8EB533FF-9170-40C4-BD56-5E7499A3E827}" type="slidenum">
              <a:rPr lang="es-VE" smtClean="0"/>
              <a:t>‹#›</a:t>
            </a:fld>
            <a:endParaRPr lang="es-VE"/>
          </a:p>
        </p:txBody>
      </p:sp>
      <p:pic>
        <p:nvPicPr>
          <p:cNvPr id="7" name="I 1"/>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4763"/>
            <a:ext cx="4495229" cy="1840061"/>
          </a:xfrm>
          <a:prstGeom prst="rect">
            <a:avLst/>
          </a:prstGeom>
          <a:noFill/>
          <a:ln>
            <a:noFill/>
          </a:ln>
          <a:effectLst>
            <a:outerShdw blurRad="50800" dist="508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07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Date Placeholder 4"/>
          <p:cNvSpPr>
            <a:spLocks noGrp="1"/>
          </p:cNvSpPr>
          <p:nvPr>
            <p:ph type="dt" sz="half" idx="10"/>
          </p:nvPr>
        </p:nvSpPr>
        <p:spPr/>
        <p:txBody>
          <a:bodyPr/>
          <a:lstStyle/>
          <a:p>
            <a:fld id="{B3705635-99EE-4403-AF64-E61B5457CE04}" type="datetimeFigureOut">
              <a:rPr lang="es-VE" smtClean="0"/>
              <a:t>25-01-2016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3272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V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7" name="Date Placeholder 6"/>
          <p:cNvSpPr>
            <a:spLocks noGrp="1"/>
          </p:cNvSpPr>
          <p:nvPr>
            <p:ph type="dt" sz="half" idx="10"/>
          </p:nvPr>
        </p:nvSpPr>
        <p:spPr/>
        <p:txBody>
          <a:bodyPr/>
          <a:lstStyle/>
          <a:p>
            <a:fld id="{B3705635-99EE-4403-AF64-E61B5457CE04}" type="datetimeFigureOut">
              <a:rPr lang="es-VE" smtClean="0"/>
              <a:t>25-01-2016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93161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VE"/>
          </a:p>
        </p:txBody>
      </p:sp>
      <p:sp>
        <p:nvSpPr>
          <p:cNvPr id="3" name="Date Placeholder 2"/>
          <p:cNvSpPr>
            <a:spLocks noGrp="1"/>
          </p:cNvSpPr>
          <p:nvPr>
            <p:ph type="dt" sz="half" idx="10"/>
          </p:nvPr>
        </p:nvSpPr>
        <p:spPr/>
        <p:txBody>
          <a:bodyPr/>
          <a:lstStyle/>
          <a:p>
            <a:fld id="{B3705635-99EE-4403-AF64-E61B5457CE04}" type="datetimeFigureOut">
              <a:rPr lang="es-VE" smtClean="0"/>
              <a:t>25-01-2016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33530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05635-99EE-4403-AF64-E61B5457CE04}" type="datetimeFigureOut">
              <a:rPr lang="es-VE" smtClean="0"/>
              <a:t>25-01-2016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120528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V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05635-99EE-4403-AF64-E61B5457CE04}" type="datetimeFigureOut">
              <a:rPr lang="es-VE" smtClean="0"/>
              <a:t>25-01-2016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221979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V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05635-99EE-4403-AF64-E61B5457CE04}" type="datetimeFigureOut">
              <a:rPr lang="es-VE" smtClean="0"/>
              <a:t>25-01-2016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8EB533FF-9170-40C4-BD56-5E7499A3E827}" type="slidenum">
              <a:rPr lang="es-VE" smtClean="0"/>
              <a:t>‹#›</a:t>
            </a:fld>
            <a:endParaRPr lang="es-VE"/>
          </a:p>
        </p:txBody>
      </p:sp>
    </p:spTree>
    <p:extLst>
      <p:ext uri="{BB962C8B-B14F-4D97-AF65-F5344CB8AC3E}">
        <p14:creationId xmlns:p14="http://schemas.microsoft.com/office/powerpoint/2010/main" val="83975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V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05635-99EE-4403-AF64-E61B5457CE04}" type="datetimeFigureOut">
              <a:rPr lang="es-VE" smtClean="0"/>
              <a:t>25-01-2016</a:t>
            </a:fld>
            <a:endParaRPr lang="es-V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33FF-9170-40C4-BD56-5E7499A3E827}" type="slidenum">
              <a:rPr lang="es-VE" smtClean="0"/>
              <a:t>‹#›</a:t>
            </a:fld>
            <a:endParaRPr lang="es-VE"/>
          </a:p>
        </p:txBody>
      </p:sp>
    </p:spTree>
    <p:extLst>
      <p:ext uri="{BB962C8B-B14F-4D97-AF65-F5344CB8AC3E}">
        <p14:creationId xmlns:p14="http://schemas.microsoft.com/office/powerpoint/2010/main" val="143098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3.wmf"/></Relationships>
</file>

<file path=ppt/slides/_rels/slide6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Finanzas</a:t>
            </a:r>
            <a:r>
              <a:rPr lang="en-US" dirty="0" smtClean="0"/>
              <a:t> </a:t>
            </a:r>
            <a:r>
              <a:rPr lang="en-US" dirty="0" err="1" smtClean="0"/>
              <a:t>personales</a:t>
            </a:r>
            <a:r>
              <a:rPr lang="en-US" dirty="0" smtClean="0"/>
              <a:t> </a:t>
            </a:r>
            <a:r>
              <a:rPr lang="en-US" dirty="0" err="1" smtClean="0"/>
              <a:t>en</a:t>
            </a:r>
            <a:r>
              <a:rPr lang="en-US" dirty="0" smtClean="0"/>
              <a:t> </a:t>
            </a:r>
            <a:r>
              <a:rPr lang="en-US" dirty="0" err="1" smtClean="0"/>
              <a:t>hiperinflación</a:t>
            </a:r>
            <a:endParaRPr lang="es-VE" dirty="0"/>
          </a:p>
        </p:txBody>
      </p:sp>
      <p:pic>
        <p:nvPicPr>
          <p:cNvPr id="3074" name="I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4495229" cy="184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25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Feudalización</a:t>
            </a:r>
            <a:r>
              <a:rPr lang="en-US" dirty="0" smtClean="0"/>
              <a:t> o </a:t>
            </a:r>
            <a:r>
              <a:rPr lang="en-US" dirty="0" err="1" smtClean="0"/>
              <a:t>dualización</a:t>
            </a:r>
            <a:r>
              <a:rPr lang="en-US" dirty="0" smtClean="0"/>
              <a:t> del </a:t>
            </a:r>
            <a:r>
              <a:rPr lang="en-US" dirty="0" err="1" smtClean="0"/>
              <a:t>modelo</a:t>
            </a:r>
            <a:r>
              <a:rPr lang="en-US" dirty="0" smtClean="0"/>
              <a:t> </a:t>
            </a:r>
            <a:r>
              <a:rPr lang="en-US" dirty="0" err="1" smtClean="0"/>
              <a:t>económico</a:t>
            </a:r>
            <a:endParaRPr lang="es-VE" dirty="0"/>
          </a:p>
        </p:txBody>
      </p:sp>
      <p:sp>
        <p:nvSpPr>
          <p:cNvPr id="4" name="Text Placeholder 3"/>
          <p:cNvSpPr>
            <a:spLocks noGrp="1"/>
          </p:cNvSpPr>
          <p:nvPr>
            <p:ph type="body" idx="1"/>
          </p:nvPr>
        </p:nvSpPr>
        <p:spPr>
          <a:solidFill>
            <a:srgbClr val="F2877C"/>
          </a:solidFill>
        </p:spPr>
        <p:txBody>
          <a:bodyPr/>
          <a:lstStyle/>
          <a:p>
            <a:r>
              <a:rPr lang="en-US" dirty="0" smtClean="0"/>
              <a:t>Venezuela en </a:t>
            </a:r>
            <a:r>
              <a:rPr lang="en-US" dirty="0" err="1" smtClean="0"/>
              <a:t>bolívares</a:t>
            </a:r>
            <a:endParaRPr lang="es-VE" dirty="0"/>
          </a:p>
        </p:txBody>
      </p:sp>
      <p:sp>
        <p:nvSpPr>
          <p:cNvPr id="5" name="Content Placeholder 4"/>
          <p:cNvSpPr>
            <a:spLocks noGrp="1"/>
          </p:cNvSpPr>
          <p:nvPr>
            <p:ph sz="half" idx="2"/>
          </p:nvPr>
        </p:nvSpPr>
        <p:spPr>
          <a:solidFill>
            <a:srgbClr val="F2877C"/>
          </a:solidFill>
        </p:spPr>
        <p:txBody>
          <a:bodyPr>
            <a:normAutofit fontScale="92500" lnSpcReduction="20000"/>
          </a:bodyPr>
          <a:lstStyle/>
          <a:p>
            <a:r>
              <a:rPr lang="en-US" dirty="0" err="1" smtClean="0"/>
              <a:t>Salarios</a:t>
            </a:r>
            <a:r>
              <a:rPr lang="en-US" dirty="0" smtClean="0"/>
              <a:t> </a:t>
            </a:r>
            <a:r>
              <a:rPr lang="en-US" dirty="0" err="1" smtClean="0"/>
              <a:t>públicos</a:t>
            </a:r>
            <a:r>
              <a:rPr lang="en-US" dirty="0" smtClean="0"/>
              <a:t> y </a:t>
            </a:r>
            <a:r>
              <a:rPr lang="en-US" dirty="0" err="1" smtClean="0"/>
              <a:t>privados</a:t>
            </a:r>
            <a:endParaRPr lang="en-US" dirty="0" smtClean="0"/>
          </a:p>
          <a:p>
            <a:r>
              <a:rPr lang="en-US" dirty="0" err="1" smtClean="0"/>
              <a:t>Regulaciones</a:t>
            </a:r>
            <a:endParaRPr lang="en-US" dirty="0" smtClean="0"/>
          </a:p>
          <a:p>
            <a:r>
              <a:rPr lang="en-US" dirty="0" err="1" smtClean="0"/>
              <a:t>Bienes</a:t>
            </a:r>
            <a:r>
              <a:rPr lang="en-US" dirty="0" smtClean="0"/>
              <a:t> </a:t>
            </a:r>
            <a:r>
              <a:rPr lang="en-US" dirty="0" err="1" smtClean="0"/>
              <a:t>regulados</a:t>
            </a:r>
            <a:endParaRPr lang="en-US" dirty="0" smtClean="0"/>
          </a:p>
          <a:p>
            <a:r>
              <a:rPr lang="en-US" dirty="0" smtClean="0"/>
              <a:t>Ley del </a:t>
            </a:r>
            <a:r>
              <a:rPr lang="en-US" dirty="0" err="1" smtClean="0"/>
              <a:t>trabajo</a:t>
            </a:r>
            <a:r>
              <a:rPr lang="en-US" dirty="0" smtClean="0"/>
              <a:t> </a:t>
            </a:r>
          </a:p>
          <a:p>
            <a:r>
              <a:rPr lang="en-US" dirty="0" smtClean="0"/>
              <a:t>SUNDEE</a:t>
            </a:r>
          </a:p>
          <a:p>
            <a:r>
              <a:rPr lang="en-US" dirty="0" smtClean="0"/>
              <a:t>SICA-SADA</a:t>
            </a:r>
          </a:p>
          <a:p>
            <a:r>
              <a:rPr lang="en-US" dirty="0" smtClean="0"/>
              <a:t>Colas</a:t>
            </a:r>
          </a:p>
          <a:p>
            <a:r>
              <a:rPr lang="en-US" dirty="0" err="1" smtClean="0"/>
              <a:t>Escasez</a:t>
            </a:r>
            <a:endParaRPr lang="en-US" dirty="0" smtClean="0"/>
          </a:p>
          <a:p>
            <a:r>
              <a:rPr lang="en-US" dirty="0" err="1" smtClean="0"/>
              <a:t>Poder</a:t>
            </a:r>
            <a:r>
              <a:rPr lang="en-US" dirty="0" smtClean="0"/>
              <a:t> </a:t>
            </a:r>
            <a:r>
              <a:rPr lang="en-US" dirty="0" err="1" smtClean="0"/>
              <a:t>adquisitivo</a:t>
            </a:r>
            <a:r>
              <a:rPr lang="en-US" dirty="0" smtClean="0"/>
              <a:t> </a:t>
            </a:r>
            <a:r>
              <a:rPr lang="en-US" dirty="0" err="1" smtClean="0"/>
              <a:t>nulo</a:t>
            </a:r>
            <a:endParaRPr lang="en-US" dirty="0" smtClean="0"/>
          </a:p>
          <a:p>
            <a:r>
              <a:rPr lang="en-US" dirty="0" err="1" smtClean="0"/>
              <a:t>Segmentos</a:t>
            </a:r>
            <a:r>
              <a:rPr lang="en-US" dirty="0" smtClean="0"/>
              <a:t>  </a:t>
            </a:r>
            <a:r>
              <a:rPr lang="en-US" dirty="0" err="1" smtClean="0"/>
              <a:t>bajos</a:t>
            </a:r>
            <a:r>
              <a:rPr lang="en-US" dirty="0" smtClean="0"/>
              <a:t>/</a:t>
            </a:r>
            <a:r>
              <a:rPr lang="en-US" dirty="0" err="1" smtClean="0"/>
              <a:t>medios</a:t>
            </a:r>
            <a:r>
              <a:rPr lang="en-US" dirty="0" smtClean="0"/>
              <a:t> del sector </a:t>
            </a:r>
            <a:r>
              <a:rPr lang="en-US" dirty="0" err="1" smtClean="0"/>
              <a:t>inmobiliario</a:t>
            </a:r>
            <a:endParaRPr lang="en-US" dirty="0" smtClean="0"/>
          </a:p>
          <a:p>
            <a:endParaRPr lang="es-VE" dirty="0"/>
          </a:p>
        </p:txBody>
      </p:sp>
      <p:sp>
        <p:nvSpPr>
          <p:cNvPr id="6" name="Text Placeholder 5"/>
          <p:cNvSpPr>
            <a:spLocks noGrp="1"/>
          </p:cNvSpPr>
          <p:nvPr>
            <p:ph type="body" sz="quarter" idx="3"/>
          </p:nvPr>
        </p:nvSpPr>
        <p:spPr>
          <a:solidFill>
            <a:srgbClr val="92D050"/>
          </a:solidFill>
        </p:spPr>
        <p:txBody>
          <a:bodyPr/>
          <a:lstStyle/>
          <a:p>
            <a:r>
              <a:rPr lang="en-US" dirty="0" smtClean="0"/>
              <a:t>Venezuela en </a:t>
            </a:r>
            <a:r>
              <a:rPr lang="en-US" dirty="0" err="1" smtClean="0"/>
              <a:t>dólares</a:t>
            </a:r>
            <a:endParaRPr lang="es-VE" dirty="0"/>
          </a:p>
        </p:txBody>
      </p:sp>
      <p:sp>
        <p:nvSpPr>
          <p:cNvPr id="7" name="Content Placeholder 6"/>
          <p:cNvSpPr>
            <a:spLocks noGrp="1"/>
          </p:cNvSpPr>
          <p:nvPr>
            <p:ph sz="quarter" idx="4"/>
          </p:nvPr>
        </p:nvSpPr>
        <p:spPr>
          <a:solidFill>
            <a:srgbClr val="92D050"/>
          </a:solidFill>
        </p:spPr>
        <p:txBody>
          <a:bodyPr>
            <a:normAutofit fontScale="85000" lnSpcReduction="20000"/>
          </a:bodyPr>
          <a:lstStyle/>
          <a:p>
            <a:r>
              <a:rPr lang="en-US" dirty="0" err="1" smtClean="0"/>
              <a:t>Bienes</a:t>
            </a:r>
            <a:r>
              <a:rPr lang="en-US" dirty="0" smtClean="0"/>
              <a:t> </a:t>
            </a:r>
            <a:r>
              <a:rPr lang="en-US" dirty="0" err="1" smtClean="0"/>
              <a:t>importados</a:t>
            </a:r>
            <a:r>
              <a:rPr lang="en-US" dirty="0" smtClean="0"/>
              <a:t> </a:t>
            </a:r>
          </a:p>
          <a:p>
            <a:pPr lvl="1"/>
            <a:r>
              <a:rPr lang="en-US" dirty="0" err="1" smtClean="0"/>
              <a:t>Vehículos</a:t>
            </a:r>
            <a:endParaRPr lang="en-US" dirty="0" smtClean="0"/>
          </a:p>
          <a:p>
            <a:pPr lvl="1"/>
            <a:r>
              <a:rPr lang="en-US" dirty="0" err="1" smtClean="0"/>
              <a:t>Insumos</a:t>
            </a:r>
            <a:r>
              <a:rPr lang="en-US" dirty="0" smtClean="0"/>
              <a:t> y </a:t>
            </a:r>
            <a:r>
              <a:rPr lang="en-US" dirty="0" err="1" smtClean="0"/>
              <a:t>repuestos</a:t>
            </a:r>
            <a:endParaRPr lang="en-US" dirty="0" smtClean="0"/>
          </a:p>
          <a:p>
            <a:pPr lvl="1"/>
            <a:r>
              <a:rPr lang="en-US" dirty="0" err="1" smtClean="0"/>
              <a:t>Alimentos</a:t>
            </a:r>
            <a:endParaRPr lang="en-US" dirty="0" smtClean="0"/>
          </a:p>
          <a:p>
            <a:r>
              <a:rPr lang="en-US" dirty="0" err="1" smtClean="0"/>
              <a:t>Ahorros</a:t>
            </a:r>
            <a:r>
              <a:rPr lang="en-US" dirty="0" smtClean="0"/>
              <a:t>, </a:t>
            </a:r>
            <a:r>
              <a:rPr lang="en-US" dirty="0" err="1" smtClean="0"/>
              <a:t>remesas</a:t>
            </a:r>
            <a:r>
              <a:rPr lang="en-US" dirty="0" smtClean="0"/>
              <a:t> y </a:t>
            </a:r>
            <a:r>
              <a:rPr lang="en-US" dirty="0" err="1" smtClean="0"/>
              <a:t>pensiones</a:t>
            </a:r>
            <a:r>
              <a:rPr lang="en-US" dirty="0" smtClean="0"/>
              <a:t> en </a:t>
            </a:r>
            <a:r>
              <a:rPr lang="en-US" dirty="0" err="1" smtClean="0"/>
              <a:t>divisas</a:t>
            </a:r>
            <a:r>
              <a:rPr lang="en-US" dirty="0" smtClean="0"/>
              <a:t> </a:t>
            </a:r>
          </a:p>
          <a:p>
            <a:r>
              <a:rPr lang="en-US" dirty="0" err="1" smtClean="0"/>
              <a:t>Ingresos</a:t>
            </a:r>
            <a:r>
              <a:rPr lang="en-US" dirty="0" smtClean="0"/>
              <a:t> en </a:t>
            </a:r>
            <a:r>
              <a:rPr lang="en-US" dirty="0" err="1" smtClean="0"/>
              <a:t>divisas</a:t>
            </a:r>
            <a:r>
              <a:rPr lang="en-US" dirty="0" smtClean="0"/>
              <a:t> sin </a:t>
            </a:r>
            <a:r>
              <a:rPr lang="en-US" dirty="0" err="1" smtClean="0"/>
              <a:t>justificación</a:t>
            </a:r>
            <a:endParaRPr lang="en-US" dirty="0" smtClean="0"/>
          </a:p>
          <a:p>
            <a:r>
              <a:rPr lang="en-US" dirty="0" err="1" smtClean="0"/>
              <a:t>Servicios</a:t>
            </a:r>
            <a:r>
              <a:rPr lang="en-US" dirty="0" smtClean="0"/>
              <a:t> </a:t>
            </a:r>
            <a:r>
              <a:rPr lang="en-US" dirty="0" err="1" smtClean="0"/>
              <a:t>prestados</a:t>
            </a:r>
            <a:r>
              <a:rPr lang="en-US" dirty="0" smtClean="0"/>
              <a:t> </a:t>
            </a:r>
            <a:r>
              <a:rPr lang="en-US" dirty="0" err="1" smtClean="0"/>
              <a:t>por</a:t>
            </a:r>
            <a:r>
              <a:rPr lang="en-US" dirty="0" smtClean="0"/>
              <a:t> </a:t>
            </a:r>
            <a:r>
              <a:rPr lang="en-US" dirty="0" err="1" smtClean="0"/>
              <a:t>algunos</a:t>
            </a:r>
            <a:r>
              <a:rPr lang="en-US" dirty="0" smtClean="0"/>
              <a:t> </a:t>
            </a:r>
            <a:r>
              <a:rPr lang="en-US" dirty="0" err="1" smtClean="0"/>
              <a:t>venezolanos</a:t>
            </a:r>
            <a:r>
              <a:rPr lang="en-US" dirty="0" smtClean="0"/>
              <a:t> al exterior (</a:t>
            </a:r>
            <a:r>
              <a:rPr lang="en-US" dirty="0" err="1" smtClean="0"/>
              <a:t>sistemas</a:t>
            </a:r>
            <a:r>
              <a:rPr lang="en-US" dirty="0" smtClean="0"/>
              <a:t>)</a:t>
            </a:r>
          </a:p>
          <a:p>
            <a:r>
              <a:rPr lang="en-US" dirty="0" err="1" smtClean="0"/>
              <a:t>Segmentos</a:t>
            </a:r>
            <a:r>
              <a:rPr lang="en-US" dirty="0" smtClean="0"/>
              <a:t> altos del sector </a:t>
            </a:r>
            <a:r>
              <a:rPr lang="en-US" dirty="0" err="1" smtClean="0"/>
              <a:t>inmobiliario</a:t>
            </a:r>
            <a:r>
              <a:rPr lang="en-US" dirty="0"/>
              <a:t>,</a:t>
            </a:r>
            <a:r>
              <a:rPr lang="en-US" dirty="0" smtClean="0"/>
              <a:t> </a:t>
            </a:r>
            <a:r>
              <a:rPr lang="en-US" dirty="0" err="1" smtClean="0"/>
              <a:t>partes</a:t>
            </a:r>
            <a:r>
              <a:rPr lang="en-US" dirty="0" smtClean="0"/>
              <a:t> de los </a:t>
            </a:r>
            <a:r>
              <a:rPr lang="en-US" dirty="0" err="1" smtClean="0"/>
              <a:t>segmentos</a:t>
            </a:r>
            <a:r>
              <a:rPr lang="en-US" dirty="0" smtClean="0"/>
              <a:t> </a:t>
            </a:r>
            <a:r>
              <a:rPr lang="en-US" dirty="0" err="1" smtClean="0"/>
              <a:t>comerciales</a:t>
            </a:r>
            <a:r>
              <a:rPr lang="en-US" dirty="0" smtClean="0"/>
              <a:t> y de </a:t>
            </a:r>
            <a:r>
              <a:rPr lang="en-US" dirty="0" err="1" smtClean="0"/>
              <a:t>oficinas</a:t>
            </a:r>
            <a:endParaRPr lang="en-US" dirty="0" smtClean="0"/>
          </a:p>
          <a:p>
            <a:endParaRPr lang="es-VE" dirty="0"/>
          </a:p>
        </p:txBody>
      </p:sp>
    </p:spTree>
    <p:extLst>
      <p:ext uri="{BB962C8B-B14F-4D97-AF65-F5344CB8AC3E}">
        <p14:creationId xmlns:p14="http://schemas.microsoft.com/office/powerpoint/2010/main" val="394228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2877C"/>
          </a:solidFill>
        </p:spPr>
        <p:txBody>
          <a:bodyPr/>
          <a:lstStyle/>
          <a:p>
            <a:r>
              <a:rPr lang="en-US" dirty="0" smtClean="0"/>
              <a:t>Venezuela en </a:t>
            </a:r>
            <a:r>
              <a:rPr lang="en-US" dirty="0" err="1" smtClean="0"/>
              <a:t>bolívares</a:t>
            </a:r>
            <a:endParaRPr lang="es-VE" dirty="0"/>
          </a:p>
        </p:txBody>
      </p:sp>
      <p:sp>
        <p:nvSpPr>
          <p:cNvPr id="8" name="Content Placeholder 7"/>
          <p:cNvSpPr>
            <a:spLocks noGrp="1"/>
          </p:cNvSpPr>
          <p:nvPr>
            <p:ph idx="1"/>
          </p:nvPr>
        </p:nvSpPr>
        <p:spPr>
          <a:solidFill>
            <a:srgbClr val="F2877C"/>
          </a:solidFill>
        </p:spPr>
        <p:txBody>
          <a:bodyPr>
            <a:normAutofit fontScale="92500" lnSpcReduction="10000"/>
          </a:bodyPr>
          <a:lstStyle/>
          <a:p>
            <a:pPr algn="just"/>
            <a:r>
              <a:rPr lang="en-US" dirty="0" err="1" smtClean="0"/>
              <a:t>Modelo</a:t>
            </a:r>
            <a:r>
              <a:rPr lang="en-US" dirty="0" smtClean="0"/>
              <a:t> feudal, la </a:t>
            </a:r>
            <a:r>
              <a:rPr lang="en-US" dirty="0" err="1" smtClean="0"/>
              <a:t>moneda</a:t>
            </a:r>
            <a:r>
              <a:rPr lang="en-US" dirty="0" smtClean="0"/>
              <a:t> </a:t>
            </a:r>
            <a:r>
              <a:rPr lang="en-US" dirty="0" err="1" smtClean="0"/>
              <a:t>posee</a:t>
            </a:r>
            <a:r>
              <a:rPr lang="en-US" dirty="0" smtClean="0"/>
              <a:t> un valor </a:t>
            </a:r>
            <a:r>
              <a:rPr lang="en-US" dirty="0" err="1" smtClean="0"/>
              <a:t>prácticamente</a:t>
            </a:r>
            <a:r>
              <a:rPr lang="en-US" dirty="0" smtClean="0"/>
              <a:t> </a:t>
            </a:r>
            <a:r>
              <a:rPr lang="en-US" dirty="0" err="1" smtClean="0"/>
              <a:t>nulo</a:t>
            </a:r>
            <a:r>
              <a:rPr lang="en-US" dirty="0" smtClean="0"/>
              <a:t>.</a:t>
            </a:r>
          </a:p>
          <a:p>
            <a:pPr algn="just"/>
            <a:r>
              <a:rPr lang="en-US" dirty="0" smtClean="0"/>
              <a:t>El </a:t>
            </a:r>
            <a:r>
              <a:rPr lang="en-US" dirty="0" err="1" smtClean="0"/>
              <a:t>estado</a:t>
            </a:r>
            <a:r>
              <a:rPr lang="en-US" dirty="0" smtClean="0"/>
              <a:t> produce </a:t>
            </a:r>
            <a:r>
              <a:rPr lang="en-US" dirty="0" err="1" smtClean="0"/>
              <a:t>esa</a:t>
            </a:r>
            <a:r>
              <a:rPr lang="en-US" dirty="0" smtClean="0"/>
              <a:t> </a:t>
            </a:r>
            <a:r>
              <a:rPr lang="en-US" dirty="0" err="1" smtClean="0"/>
              <a:t>moneda</a:t>
            </a:r>
            <a:r>
              <a:rPr lang="en-US" dirty="0" smtClean="0"/>
              <a:t> en </a:t>
            </a:r>
            <a:r>
              <a:rPr lang="en-US" dirty="0" err="1" smtClean="0"/>
              <a:t>las</a:t>
            </a:r>
            <a:r>
              <a:rPr lang="en-US" dirty="0" smtClean="0"/>
              <a:t> </a:t>
            </a:r>
            <a:r>
              <a:rPr lang="en-US" dirty="0" err="1" smtClean="0"/>
              <a:t>cantidades</a:t>
            </a:r>
            <a:r>
              <a:rPr lang="en-US" dirty="0" smtClean="0"/>
              <a:t> </a:t>
            </a:r>
            <a:r>
              <a:rPr lang="en-US" dirty="0" err="1" smtClean="0"/>
              <a:t>que</a:t>
            </a:r>
            <a:r>
              <a:rPr lang="en-US" dirty="0" smtClean="0"/>
              <a:t> se le </a:t>
            </a:r>
            <a:r>
              <a:rPr lang="en-US" dirty="0" err="1" smtClean="0"/>
              <a:t>antojen</a:t>
            </a:r>
            <a:r>
              <a:rPr lang="en-US" dirty="0" smtClean="0"/>
              <a:t> y lo </a:t>
            </a:r>
            <a:r>
              <a:rPr lang="en-US" dirty="0" err="1" smtClean="0"/>
              <a:t>arrojan</a:t>
            </a:r>
            <a:r>
              <a:rPr lang="en-US" dirty="0" smtClean="0"/>
              <a:t> a la </a:t>
            </a:r>
            <a:r>
              <a:rPr lang="en-US" dirty="0" err="1" smtClean="0"/>
              <a:t>calle</a:t>
            </a:r>
            <a:r>
              <a:rPr lang="en-US" dirty="0" smtClean="0"/>
              <a:t>, no </a:t>
            </a:r>
            <a:r>
              <a:rPr lang="en-US" dirty="0" err="1" smtClean="0"/>
              <a:t>solamente</a:t>
            </a:r>
            <a:r>
              <a:rPr lang="en-US" dirty="0" smtClean="0"/>
              <a:t> a </a:t>
            </a:r>
            <a:r>
              <a:rPr lang="en-US" dirty="0" err="1" smtClean="0"/>
              <a:t>cambio</a:t>
            </a:r>
            <a:r>
              <a:rPr lang="en-US" dirty="0" smtClean="0"/>
              <a:t> de </a:t>
            </a:r>
            <a:r>
              <a:rPr lang="en-US" dirty="0" err="1" smtClean="0"/>
              <a:t>trabajo</a:t>
            </a:r>
            <a:r>
              <a:rPr lang="en-US" dirty="0" smtClean="0"/>
              <a:t> y </a:t>
            </a:r>
            <a:r>
              <a:rPr lang="en-US" dirty="0" err="1" smtClean="0"/>
              <a:t>bienes</a:t>
            </a:r>
            <a:r>
              <a:rPr lang="en-US" dirty="0" smtClean="0"/>
              <a:t>, </a:t>
            </a:r>
            <a:r>
              <a:rPr lang="en-US" dirty="0" err="1" smtClean="0"/>
              <a:t>sino</a:t>
            </a:r>
            <a:r>
              <a:rPr lang="en-US" dirty="0" smtClean="0"/>
              <a:t> en </a:t>
            </a:r>
            <a:r>
              <a:rPr lang="en-US" dirty="0" err="1" smtClean="0"/>
              <a:t>muchos</a:t>
            </a:r>
            <a:r>
              <a:rPr lang="en-US" dirty="0" smtClean="0"/>
              <a:t> </a:t>
            </a:r>
            <a:r>
              <a:rPr lang="en-US" dirty="0" err="1" smtClean="0"/>
              <a:t>casos</a:t>
            </a:r>
            <a:r>
              <a:rPr lang="en-US" dirty="0" smtClean="0"/>
              <a:t> </a:t>
            </a:r>
            <a:r>
              <a:rPr lang="en-US" dirty="0" err="1" smtClean="0"/>
              <a:t>por</a:t>
            </a:r>
            <a:r>
              <a:rPr lang="en-US" dirty="0" smtClean="0"/>
              <a:t> </a:t>
            </a:r>
            <a:r>
              <a:rPr lang="en-US" dirty="0" err="1" smtClean="0"/>
              <a:t>clientelismo</a:t>
            </a:r>
            <a:r>
              <a:rPr lang="en-US" dirty="0" smtClean="0"/>
              <a:t> </a:t>
            </a:r>
            <a:r>
              <a:rPr lang="en-US" dirty="0" err="1" smtClean="0"/>
              <a:t>político</a:t>
            </a:r>
            <a:endParaRPr lang="en-US" dirty="0" smtClean="0"/>
          </a:p>
          <a:p>
            <a:pPr algn="just"/>
            <a:r>
              <a:rPr lang="en-US" dirty="0" err="1" smtClean="0"/>
              <a:t>Quienes</a:t>
            </a:r>
            <a:r>
              <a:rPr lang="en-US" dirty="0" smtClean="0"/>
              <a:t> </a:t>
            </a:r>
            <a:r>
              <a:rPr lang="en-US" dirty="0" err="1" smtClean="0"/>
              <a:t>obtienen</a:t>
            </a:r>
            <a:r>
              <a:rPr lang="en-US" dirty="0" smtClean="0"/>
              <a:t> </a:t>
            </a:r>
            <a:r>
              <a:rPr lang="en-US" dirty="0" err="1" smtClean="0"/>
              <a:t>ese</a:t>
            </a:r>
            <a:r>
              <a:rPr lang="en-US" dirty="0" smtClean="0"/>
              <a:t> </a:t>
            </a:r>
            <a:r>
              <a:rPr lang="en-US" dirty="0" err="1" smtClean="0"/>
              <a:t>dinero</a:t>
            </a:r>
            <a:r>
              <a:rPr lang="en-US" dirty="0" smtClean="0"/>
              <a:t> </a:t>
            </a:r>
            <a:r>
              <a:rPr lang="en-US" dirty="0" err="1" smtClean="0"/>
              <a:t>corren</a:t>
            </a:r>
            <a:r>
              <a:rPr lang="en-US" dirty="0" smtClean="0"/>
              <a:t> a </a:t>
            </a:r>
            <a:r>
              <a:rPr lang="en-US" dirty="0" err="1" smtClean="0"/>
              <a:t>gastarlo</a:t>
            </a:r>
            <a:r>
              <a:rPr lang="en-US" dirty="0" smtClean="0"/>
              <a:t> y hasta se </a:t>
            </a:r>
            <a:r>
              <a:rPr lang="en-US" dirty="0" err="1" smtClean="0"/>
              <a:t>endeudan</a:t>
            </a:r>
            <a:r>
              <a:rPr lang="en-US" dirty="0" smtClean="0"/>
              <a:t> </a:t>
            </a:r>
            <a:r>
              <a:rPr lang="en-US" dirty="0" err="1" smtClean="0"/>
              <a:t>para</a:t>
            </a:r>
            <a:r>
              <a:rPr lang="en-US" dirty="0" smtClean="0"/>
              <a:t> </a:t>
            </a:r>
            <a:r>
              <a:rPr lang="en-US" dirty="0" err="1" smtClean="0"/>
              <a:t>lograr</a:t>
            </a:r>
            <a:r>
              <a:rPr lang="en-US" dirty="0" smtClean="0"/>
              <a:t> </a:t>
            </a:r>
            <a:r>
              <a:rPr lang="en-US" dirty="0" err="1" smtClean="0"/>
              <a:t>adquirir</a:t>
            </a:r>
            <a:r>
              <a:rPr lang="en-US" dirty="0" smtClean="0"/>
              <a:t> los </a:t>
            </a:r>
            <a:r>
              <a:rPr lang="en-US" dirty="0" err="1" smtClean="0"/>
              <a:t>bienes</a:t>
            </a:r>
            <a:r>
              <a:rPr lang="en-US" dirty="0" smtClean="0"/>
              <a:t> y </a:t>
            </a:r>
            <a:r>
              <a:rPr lang="en-US" dirty="0" err="1" smtClean="0"/>
              <a:t>servicios</a:t>
            </a:r>
            <a:r>
              <a:rPr lang="en-US" dirty="0" smtClean="0"/>
              <a:t> </a:t>
            </a:r>
            <a:r>
              <a:rPr lang="en-US" dirty="0" err="1" smtClean="0"/>
              <a:t>que</a:t>
            </a:r>
            <a:r>
              <a:rPr lang="en-US" dirty="0" smtClean="0"/>
              <a:t> les </a:t>
            </a:r>
            <a:r>
              <a:rPr lang="en-US" dirty="0" err="1" smtClean="0"/>
              <a:t>permitan</a:t>
            </a:r>
            <a:r>
              <a:rPr lang="en-US" dirty="0" smtClean="0"/>
              <a:t> </a:t>
            </a:r>
            <a:r>
              <a:rPr lang="en-US" dirty="0" err="1" smtClean="0"/>
              <a:t>sobrevivir</a:t>
            </a:r>
            <a:endParaRPr lang="en-US" dirty="0" smtClean="0"/>
          </a:p>
          <a:p>
            <a:pPr algn="just"/>
            <a:r>
              <a:rPr lang="en-US" dirty="0" smtClean="0"/>
              <a:t>POCA OFERTA y MUCHA DEMANDA DE BIENES</a:t>
            </a:r>
          </a:p>
          <a:p>
            <a:endParaRPr lang="es-VE" dirty="0"/>
          </a:p>
        </p:txBody>
      </p:sp>
    </p:spTree>
    <p:extLst>
      <p:ext uri="{BB962C8B-B14F-4D97-AF65-F5344CB8AC3E}">
        <p14:creationId xmlns:p14="http://schemas.microsoft.com/office/powerpoint/2010/main" val="195378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Venezuela en </a:t>
            </a:r>
            <a:r>
              <a:rPr lang="en-US" dirty="0" err="1" smtClean="0"/>
              <a:t>dólares</a:t>
            </a:r>
            <a:endParaRPr lang="es-VE" dirty="0"/>
          </a:p>
        </p:txBody>
      </p:sp>
      <p:sp>
        <p:nvSpPr>
          <p:cNvPr id="3" name="Content Placeholder 2"/>
          <p:cNvSpPr>
            <a:spLocks noGrp="1"/>
          </p:cNvSpPr>
          <p:nvPr>
            <p:ph idx="1"/>
          </p:nvPr>
        </p:nvSpPr>
        <p:spPr>
          <a:xfrm>
            <a:off x="457200" y="1600200"/>
            <a:ext cx="8291264" cy="4853136"/>
          </a:xfrm>
          <a:solidFill>
            <a:srgbClr val="92D050"/>
          </a:solidFill>
        </p:spPr>
        <p:txBody>
          <a:bodyPr>
            <a:normAutofit fontScale="77500" lnSpcReduction="20000"/>
          </a:bodyPr>
          <a:lstStyle/>
          <a:p>
            <a:pPr algn="just"/>
            <a:r>
              <a:rPr lang="en-US" dirty="0" smtClean="0"/>
              <a:t>Un </a:t>
            </a:r>
            <a:r>
              <a:rPr lang="en-US" dirty="0" err="1" smtClean="0"/>
              <a:t>pequeño</a:t>
            </a:r>
            <a:r>
              <a:rPr lang="en-US" dirty="0" smtClean="0"/>
              <a:t> </a:t>
            </a:r>
            <a:r>
              <a:rPr lang="en-US" dirty="0" err="1" smtClean="0"/>
              <a:t>segmento</a:t>
            </a:r>
            <a:r>
              <a:rPr lang="en-US" dirty="0" smtClean="0"/>
              <a:t> de la </a:t>
            </a:r>
            <a:r>
              <a:rPr lang="en-US" dirty="0" err="1" smtClean="0"/>
              <a:t>población</a:t>
            </a:r>
            <a:r>
              <a:rPr lang="en-US" dirty="0" smtClean="0"/>
              <a:t> </a:t>
            </a:r>
            <a:r>
              <a:rPr lang="en-US" dirty="0" err="1" smtClean="0"/>
              <a:t>tiene</a:t>
            </a:r>
            <a:r>
              <a:rPr lang="en-US" dirty="0" smtClean="0"/>
              <a:t> </a:t>
            </a:r>
            <a:r>
              <a:rPr lang="en-US" dirty="0" err="1" smtClean="0"/>
              <a:t>acceso</a:t>
            </a:r>
            <a:r>
              <a:rPr lang="en-US" dirty="0" smtClean="0"/>
              <a:t> a </a:t>
            </a:r>
            <a:r>
              <a:rPr lang="en-US" dirty="0" err="1" smtClean="0"/>
              <a:t>dólares</a:t>
            </a:r>
            <a:r>
              <a:rPr lang="en-US" dirty="0" smtClean="0"/>
              <a:t>, sin embargo, </a:t>
            </a:r>
            <a:r>
              <a:rPr lang="en-US" dirty="0" err="1" smtClean="0"/>
              <a:t>muchos</a:t>
            </a:r>
            <a:r>
              <a:rPr lang="en-US" dirty="0" smtClean="0"/>
              <a:t> de los </a:t>
            </a:r>
            <a:r>
              <a:rPr lang="en-US" dirty="0" err="1" smtClean="0"/>
              <a:t>bienes</a:t>
            </a:r>
            <a:r>
              <a:rPr lang="en-US" dirty="0" smtClean="0"/>
              <a:t> y </a:t>
            </a:r>
            <a:r>
              <a:rPr lang="en-US" dirty="0" err="1" smtClean="0"/>
              <a:t>servicios</a:t>
            </a:r>
            <a:r>
              <a:rPr lang="en-US" dirty="0" smtClean="0"/>
              <a:t> </a:t>
            </a:r>
            <a:r>
              <a:rPr lang="en-US" dirty="0" err="1" smtClean="0"/>
              <a:t>que</a:t>
            </a:r>
            <a:r>
              <a:rPr lang="en-US" dirty="0" smtClean="0"/>
              <a:t> </a:t>
            </a:r>
            <a:r>
              <a:rPr lang="en-US" dirty="0" err="1" smtClean="0"/>
              <a:t>requiere</a:t>
            </a:r>
            <a:r>
              <a:rPr lang="en-US" dirty="0" smtClean="0"/>
              <a:t> </a:t>
            </a:r>
            <a:r>
              <a:rPr lang="en-US" dirty="0" err="1" smtClean="0"/>
              <a:t>todo</a:t>
            </a:r>
            <a:r>
              <a:rPr lang="en-US" dirty="0" smtClean="0"/>
              <a:t> el </a:t>
            </a:r>
            <a:r>
              <a:rPr lang="en-US" dirty="0" err="1" smtClean="0"/>
              <a:t>país</a:t>
            </a:r>
            <a:r>
              <a:rPr lang="en-US" dirty="0" smtClean="0"/>
              <a:t> </a:t>
            </a:r>
            <a:r>
              <a:rPr lang="en-US" dirty="0" err="1" smtClean="0"/>
              <a:t>sólo</a:t>
            </a:r>
            <a:r>
              <a:rPr lang="en-US" dirty="0" smtClean="0"/>
              <a:t> </a:t>
            </a:r>
            <a:r>
              <a:rPr lang="en-US" dirty="0" err="1" smtClean="0"/>
              <a:t>pueden</a:t>
            </a:r>
            <a:r>
              <a:rPr lang="en-US" dirty="0" smtClean="0"/>
              <a:t> </a:t>
            </a:r>
            <a:r>
              <a:rPr lang="en-US" dirty="0" err="1" smtClean="0"/>
              <a:t>ser</a:t>
            </a:r>
            <a:r>
              <a:rPr lang="en-US" dirty="0" smtClean="0"/>
              <a:t> </a:t>
            </a:r>
            <a:r>
              <a:rPr lang="en-US" dirty="0" err="1" smtClean="0"/>
              <a:t>negociados</a:t>
            </a:r>
            <a:r>
              <a:rPr lang="en-US" dirty="0" smtClean="0"/>
              <a:t> en </a:t>
            </a:r>
            <a:r>
              <a:rPr lang="en-US" dirty="0" err="1" smtClean="0"/>
              <a:t>dólares</a:t>
            </a:r>
            <a:r>
              <a:rPr lang="en-US" dirty="0" smtClean="0"/>
              <a:t>.</a:t>
            </a:r>
          </a:p>
          <a:p>
            <a:pPr lvl="1" algn="just"/>
            <a:r>
              <a:rPr lang="en-US" dirty="0" smtClean="0"/>
              <a:t>Personas </a:t>
            </a:r>
            <a:r>
              <a:rPr lang="en-US" dirty="0" err="1" smtClean="0"/>
              <a:t>que</a:t>
            </a:r>
            <a:r>
              <a:rPr lang="en-US" dirty="0" smtClean="0"/>
              <a:t> </a:t>
            </a:r>
            <a:r>
              <a:rPr lang="en-US" dirty="0" err="1" smtClean="0"/>
              <a:t>ahorraron</a:t>
            </a:r>
            <a:r>
              <a:rPr lang="en-US" dirty="0" smtClean="0"/>
              <a:t> en </a:t>
            </a:r>
            <a:r>
              <a:rPr lang="en-US" dirty="0" err="1" smtClean="0"/>
              <a:t>divisas</a:t>
            </a:r>
            <a:r>
              <a:rPr lang="en-US" dirty="0" smtClean="0"/>
              <a:t> (</a:t>
            </a:r>
            <a:r>
              <a:rPr lang="en-US" dirty="0" err="1" smtClean="0"/>
              <a:t>muchos</a:t>
            </a:r>
            <a:r>
              <a:rPr lang="en-US" dirty="0" smtClean="0"/>
              <a:t> </a:t>
            </a:r>
            <a:r>
              <a:rPr lang="en-US" dirty="0" err="1" smtClean="0"/>
              <a:t>han</a:t>
            </a:r>
            <a:r>
              <a:rPr lang="en-US" dirty="0" smtClean="0"/>
              <a:t> </a:t>
            </a:r>
            <a:r>
              <a:rPr lang="en-US" dirty="0" err="1" smtClean="0"/>
              <a:t>emigrado</a:t>
            </a:r>
            <a:r>
              <a:rPr lang="en-US" dirty="0" smtClean="0"/>
              <a:t>)</a:t>
            </a:r>
          </a:p>
          <a:p>
            <a:pPr lvl="1" algn="just"/>
            <a:r>
              <a:rPr lang="en-US" dirty="0" smtClean="0"/>
              <a:t>Personas </a:t>
            </a:r>
            <a:r>
              <a:rPr lang="en-US" dirty="0" err="1" smtClean="0"/>
              <a:t>que</a:t>
            </a:r>
            <a:r>
              <a:rPr lang="en-US" dirty="0" smtClean="0"/>
              <a:t> </a:t>
            </a:r>
            <a:r>
              <a:rPr lang="en-US" dirty="0" err="1" smtClean="0"/>
              <a:t>poseen</a:t>
            </a:r>
            <a:r>
              <a:rPr lang="en-US" dirty="0" smtClean="0"/>
              <a:t> </a:t>
            </a:r>
            <a:r>
              <a:rPr lang="en-US" dirty="0" err="1" smtClean="0"/>
              <a:t>divisas</a:t>
            </a:r>
            <a:r>
              <a:rPr lang="en-US" dirty="0" smtClean="0"/>
              <a:t> sin </a:t>
            </a:r>
            <a:r>
              <a:rPr lang="en-US" dirty="0" err="1" smtClean="0"/>
              <a:t>justificación</a:t>
            </a:r>
            <a:r>
              <a:rPr lang="en-US" dirty="0" smtClean="0"/>
              <a:t> </a:t>
            </a:r>
            <a:r>
              <a:rPr lang="en-US" dirty="0" err="1" smtClean="0"/>
              <a:t>alguna</a:t>
            </a:r>
            <a:endParaRPr lang="en-US" dirty="0" smtClean="0"/>
          </a:p>
          <a:p>
            <a:pPr lvl="1" algn="just"/>
            <a:r>
              <a:rPr lang="en-US" dirty="0" err="1" smtClean="0"/>
              <a:t>Cierto</a:t>
            </a:r>
            <a:r>
              <a:rPr lang="en-US" dirty="0" smtClean="0"/>
              <a:t> </a:t>
            </a:r>
            <a:r>
              <a:rPr lang="en-US" dirty="0" err="1" smtClean="0"/>
              <a:t>segmento</a:t>
            </a:r>
            <a:r>
              <a:rPr lang="en-US" dirty="0" smtClean="0"/>
              <a:t> de </a:t>
            </a:r>
            <a:r>
              <a:rPr lang="en-US" dirty="0" err="1" smtClean="0"/>
              <a:t>profesionales</a:t>
            </a:r>
            <a:r>
              <a:rPr lang="en-US" dirty="0" smtClean="0"/>
              <a:t>  </a:t>
            </a:r>
            <a:r>
              <a:rPr lang="en-US" dirty="0" err="1" smtClean="0"/>
              <a:t>que</a:t>
            </a:r>
            <a:r>
              <a:rPr lang="en-US" dirty="0" smtClean="0"/>
              <a:t> </a:t>
            </a:r>
            <a:r>
              <a:rPr lang="en-US" dirty="0" err="1" smtClean="0"/>
              <a:t>cobran</a:t>
            </a:r>
            <a:r>
              <a:rPr lang="en-US" dirty="0" smtClean="0"/>
              <a:t> en </a:t>
            </a:r>
            <a:r>
              <a:rPr lang="en-US" dirty="0" err="1" smtClean="0"/>
              <a:t>divisas</a:t>
            </a:r>
            <a:endParaRPr lang="en-US" dirty="0" smtClean="0"/>
          </a:p>
          <a:p>
            <a:pPr lvl="1" algn="just"/>
            <a:r>
              <a:rPr lang="en-US" dirty="0" err="1" smtClean="0"/>
              <a:t>Pensionados</a:t>
            </a:r>
            <a:r>
              <a:rPr lang="en-US" dirty="0" smtClean="0"/>
              <a:t> </a:t>
            </a:r>
            <a:r>
              <a:rPr lang="en-US" dirty="0" err="1" smtClean="0"/>
              <a:t>europeos</a:t>
            </a:r>
            <a:r>
              <a:rPr lang="en-US" dirty="0" smtClean="0"/>
              <a:t> o de </a:t>
            </a:r>
            <a:r>
              <a:rPr lang="en-US" dirty="0" err="1" smtClean="0"/>
              <a:t>otros</a:t>
            </a:r>
            <a:r>
              <a:rPr lang="en-US" dirty="0" smtClean="0"/>
              <a:t> </a:t>
            </a:r>
            <a:r>
              <a:rPr lang="en-US" dirty="0" err="1" smtClean="0"/>
              <a:t>países</a:t>
            </a:r>
            <a:endParaRPr lang="en-US" dirty="0" smtClean="0"/>
          </a:p>
          <a:p>
            <a:pPr algn="just"/>
            <a:r>
              <a:rPr lang="en-US" dirty="0" err="1" smtClean="0"/>
              <a:t>Quienes</a:t>
            </a:r>
            <a:r>
              <a:rPr lang="en-US" dirty="0" smtClean="0"/>
              <a:t> </a:t>
            </a:r>
            <a:r>
              <a:rPr lang="en-US" dirty="0" err="1" smtClean="0"/>
              <a:t>posean</a:t>
            </a:r>
            <a:r>
              <a:rPr lang="en-US" dirty="0" smtClean="0"/>
              <a:t> </a:t>
            </a:r>
            <a:r>
              <a:rPr lang="en-US" dirty="0" err="1" smtClean="0"/>
              <a:t>bienes</a:t>
            </a:r>
            <a:r>
              <a:rPr lang="en-US" dirty="0" smtClean="0"/>
              <a:t> </a:t>
            </a:r>
            <a:r>
              <a:rPr lang="en-US" dirty="0" err="1" smtClean="0"/>
              <a:t>que</a:t>
            </a:r>
            <a:r>
              <a:rPr lang="en-US" dirty="0" smtClean="0"/>
              <a:t> </a:t>
            </a:r>
            <a:r>
              <a:rPr lang="en-US" dirty="0" err="1" smtClean="0"/>
              <a:t>conserven</a:t>
            </a:r>
            <a:r>
              <a:rPr lang="en-US" dirty="0" smtClean="0"/>
              <a:t> valor, </a:t>
            </a:r>
            <a:r>
              <a:rPr lang="en-US" dirty="0" err="1" smtClean="0"/>
              <a:t>jamás</a:t>
            </a:r>
            <a:r>
              <a:rPr lang="en-US" dirty="0" smtClean="0"/>
              <a:t> </a:t>
            </a:r>
            <a:r>
              <a:rPr lang="en-US" dirty="0" err="1" smtClean="0"/>
              <a:t>desearán</a:t>
            </a:r>
            <a:r>
              <a:rPr lang="en-US" dirty="0" smtClean="0"/>
              <a:t> </a:t>
            </a:r>
            <a:r>
              <a:rPr lang="en-US" dirty="0" err="1" smtClean="0"/>
              <a:t>venderlos</a:t>
            </a:r>
            <a:r>
              <a:rPr lang="en-US" dirty="0" smtClean="0"/>
              <a:t> en </a:t>
            </a:r>
            <a:r>
              <a:rPr lang="en-US" dirty="0" err="1" smtClean="0"/>
              <a:t>dinero</a:t>
            </a:r>
            <a:r>
              <a:rPr lang="en-US" dirty="0" smtClean="0"/>
              <a:t> de </a:t>
            </a:r>
            <a:r>
              <a:rPr lang="en-US" dirty="0" err="1" smtClean="0"/>
              <a:t>baja</a:t>
            </a:r>
            <a:r>
              <a:rPr lang="en-US" dirty="0" smtClean="0"/>
              <a:t> </a:t>
            </a:r>
            <a:r>
              <a:rPr lang="en-US" dirty="0" err="1" smtClean="0"/>
              <a:t>calidad</a:t>
            </a:r>
            <a:endParaRPr lang="en-US" dirty="0" smtClean="0"/>
          </a:p>
          <a:p>
            <a:pPr lvl="1" algn="just"/>
            <a:r>
              <a:rPr lang="en-US" dirty="0" err="1" smtClean="0"/>
              <a:t>Vehículos</a:t>
            </a:r>
            <a:r>
              <a:rPr lang="en-US" dirty="0" smtClean="0"/>
              <a:t> (</a:t>
            </a:r>
            <a:r>
              <a:rPr lang="en-US" dirty="0" err="1" smtClean="0"/>
              <a:t>particulares</a:t>
            </a:r>
            <a:r>
              <a:rPr lang="en-US" dirty="0" smtClean="0"/>
              <a:t>, </a:t>
            </a:r>
            <a:r>
              <a:rPr lang="en-US" dirty="0" err="1" smtClean="0"/>
              <a:t>colectivos</a:t>
            </a:r>
            <a:r>
              <a:rPr lang="en-US" dirty="0" smtClean="0"/>
              <a:t> y </a:t>
            </a:r>
            <a:r>
              <a:rPr lang="en-US" dirty="0" err="1" smtClean="0"/>
              <a:t>transporte</a:t>
            </a:r>
            <a:r>
              <a:rPr lang="en-US" dirty="0" smtClean="0"/>
              <a:t>)</a:t>
            </a:r>
          </a:p>
          <a:p>
            <a:pPr lvl="1" algn="just"/>
            <a:r>
              <a:rPr lang="en-US" dirty="0" err="1" smtClean="0"/>
              <a:t>Bienes</a:t>
            </a:r>
            <a:r>
              <a:rPr lang="en-US" dirty="0" smtClean="0"/>
              <a:t> </a:t>
            </a:r>
            <a:r>
              <a:rPr lang="en-US" dirty="0" err="1" smtClean="0"/>
              <a:t>inmuebles</a:t>
            </a:r>
            <a:endParaRPr lang="en-US" dirty="0" smtClean="0"/>
          </a:p>
          <a:p>
            <a:pPr lvl="1" algn="just"/>
            <a:r>
              <a:rPr lang="en-US" dirty="0" err="1" smtClean="0"/>
              <a:t>Bienes</a:t>
            </a:r>
            <a:r>
              <a:rPr lang="en-US" dirty="0" smtClean="0"/>
              <a:t> </a:t>
            </a:r>
            <a:r>
              <a:rPr lang="en-US" dirty="0" err="1" smtClean="0"/>
              <a:t>muebles</a:t>
            </a:r>
            <a:endParaRPr lang="en-US" dirty="0" smtClean="0"/>
          </a:p>
          <a:p>
            <a:pPr algn="just"/>
            <a:r>
              <a:rPr lang="en-US" dirty="0" smtClean="0"/>
              <a:t>MUCHA OFERTA y BAJA DEMANDA</a:t>
            </a:r>
            <a:endParaRPr lang="es-VE" dirty="0"/>
          </a:p>
        </p:txBody>
      </p:sp>
    </p:spTree>
    <p:extLst>
      <p:ext uri="{BB962C8B-B14F-4D97-AF65-F5344CB8AC3E}">
        <p14:creationId xmlns:p14="http://schemas.microsoft.com/office/powerpoint/2010/main" val="14556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camioneta ford explorer 201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Resultado de imagen para camioneta ford explorer 201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6" descr="Resultado de imagen para camioneta ford explorer 2015"/>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4104" name="Picture 8" descr="http://autos-hoy.com/wp-content/uploads/2014/06/Ford-Explorer-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6077" y="1061094"/>
            <a:ext cx="1863129"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Resultado de imagen para marcapaso aparat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8" name="AutoShape 12" descr="Resultado de imagen para marcapaso aparat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9" name="AutoShape 14" descr="data:image/jpeg;base64,/9j/4AAQSkZJRgABAQAAAQABAAD/2wCEAAkGBxMTEhUUEhMUFBUVFBQYFRgVFRkUFhUaFxcWFxgaFRQYHCggGB0lHRcVITEhJSorLi4uGB8zODMtNygtLisBCgoKDgwOGg8QFSwcHBwsLCwsLCwsKywsLCwsLCwsLCwsLCwsLCwsLCwsLCwsLCwsLCwsLCwsLCwsLCwsLCwsN//AABEIAOEA4QMBIgACEQEDEQH/xAAcAAEAAgMBAQEAAAAAAAAAAAAABAYCAwUBBwj/xABCEAABBAAEAwYDBAYKAgMBAAABAAIDEQQSITEFQVEGEyIyYXFSgZEjQnKhBxQzYoKxFSRDc5KissHR8GPxNMLhFv/EABYBAQEBAAAAAAAAAAAAAAAAAAABAv/EABgRAQEBAQEAAAAAAAAAAAAAAAARASES/9oADAMBAAIRAxEAPwD7iiIgIiICIiAiIgIiICIiAiLwlB6i1R4hjjTXtJ6BwP8AJbUBERAREQEREBERAREQEREBERAREQEREBERAREQEREBaMZi2RML5HBrRuT/ACA5n0C2veACSQABZJ0AA3JK+TdqONvxUltsRi+7G1M2BI+J/mPRpYObrDscU7aSTPMeGqMfEaL6G5J2aPaz6qM/gTpKMk8cpIY4d9JK1wzAOFZmuvQjUFbOy7u4aXx+Mmw8nQnLqQHny1Y0PpvYWziMYkD5M/dtAYdxmbmJsMdpXlOl66VqaS4ORFw1mUuMbXAgGiboEAihYPp/wpnDu082GBoGSIEeB7iSBtcb6tvLwmwOXU6sr5Mz7dTnEEWWhxyAudpzsk3tZNbLezDsLXDM05hQLrbZ0vOG+W9duoVqLdwbthhcRQa/I87Nk8JP4XeV3sDa76+L4DBMaZmSMk0bGX5QyUMzZ6L6oaijfhI9dCelw+TGQ+LB4kzRtAzRuDpA0chkcA5rfwaaeZXyV9WRVDg3bmN9NxLe5cdA8HNE757tPpqPVWyKRrhbSHDqDY+oWVZoiICIiAiIgIiICIiAiIgIiICIiAiIgIiIKd+kPihaxmGaaM1mQ9Iwar+I38muHNVXg+A7w252VztBmFAWdhqT0AP8tFH7b8caMZLlt8of3bRm8EeUBoGm5Js1dizdbK18L7MRGMF5eXkC3NIjs8/C0Bv5J0RoImsjAGgILjWtW1o8fw3R560KC2S8RMBlLqs1ZBrkcpHh1Fn01teYnsm8SNkixBNCskrQQRdinNAqjdaGr9AoPFeHT5PFDZBPiZ9qH8gKBBAAAGtD6ayK1YSZjIiN7BJOwvbwCrsch/yvIoxqPDTmnQjOLIHiaTtrl15V9eVi5NI2hoOVrQ5rTbg8+YA73psenLVTG4wFthpaA3xFwAPLQnnrX5Ij2HAmOUuYXtzxROBbe5zXTm0RWYW67N8+U2Fpe4GXrYkY0B9/ipjnc97PS1Gw8zWvLS5xZkbV+Lzan74pun3QTrsV3MHihlDBke3wuyig4AGzmY4NcdARbmj35K5u4IMvCjIfBJHMdyH2yUjTVzaDz/Fm5aKT2YwkmHljcxj2xSup+uZjg4eF1iqObLRIGhIU8xQP0ByncAgZb/C6x9Co361LFKyISXGJsM0NLQQQ58J0Jsig7rWh0WvVyJIvKIiyoiIgIiICIiAiIgIiICIiAiIgIiICj8QxIiikkO0bHvN7eFpOv0Uhcftgf6jiR8UL2f4xk/8Asg+DcLizSwZiXPdL4i7c5XOBJ9SRfzX3nCeQL4pwaKsRh3dXuP5BfbMI64wroyXlL0lCoqNjMDFKKkY1+lajWvR24+q5WJ7NMP7N7mVsD42jT1IP1JXdXhQUTGdnp4x4Ymy6nWNzrA/A91k+jQvOFxm3EOdE+MZssrSDW1mwWi9qP0V7K1zRNcAHNa6tswBr2vZEVWLiLjo+MPbdZ2W0GtrdWWtdKDQpULYcrXPeWSZszc1ZHljmuDQTqHG2+aic2ljVScfwGKS8r3xvNatdmNjUXnsn2uvzXJ/oHERQiJrhOG95lPleMzA0eFxygDK3QO5adEpH0lFEw3E4nuyh9ON0xwLHkDchjgCR6gUpaAiIgIiICIiAiIgIiICIiAiIgIiIC4/a4XhJAOeQfWRi7C5/H2Xh5OgAcfZpDj+QKD4nO3un4dwokOcPRfW+DTl8LSV8s7Us+ysbxuJ00+9/wR9Fd+wHEBJBV6gqizlasTLlbdXq0c+ZDeQJ5rMlR8bAHtqrIIcNtwCDWbSy0uFnQXfJRUfC8RLiczQ1o10JOUBrCSSQMwBcQSAKoHUGx0CuFD4JHPiLQxpAdYyNYS2IDOK8DaZqBRblrnpPwxc2Nmc8uQLSAGlzbB1DtBd+qu4JhKWorZzdHWyKFeLKcwaTWmpY7l9KWX6w3kQbqhYBN1VA11CgzezWwa35egH+w3vkvK21Ox/2rbTqvGSg7eh2I3vr7FCVBoxNOGV4a5t+VzcwNUb6Nq26/wAqtYYbHy4fW3z4fSwbfPCNNWnzTMG5abfvRdo1eYh1XdjU1yvRoAJ5gkGxfQnTVGkZydbOb2LQ48vQn/P9KsWfDYhkjQ+Nwe1wsOabB9iFtVRhkdA8yRC2uNyxDaT99g+7KPo7Y/dc204bENkY17Dma4AtPUHZGW1ERAREQEREBERAREQEXhcsRIEGaLX3zeoPtqfoFrkxTRqdB603/VXVBIWnFwCSN7Ds9rmn+IEf7rmT9pMMzzTwN9HTMHXoSoT+1+G5TA/3bJJOXowoPn2IiMttcK7wPBHwuy7E+5/ynoof6MuJGKcxO523XkRsuzi3sfNMY81d53zMzHsJzBz3+FwBvN34Hu1VPjmHOHxneM0D6kZX5j6qj7Y4qPJiKdVE+EuNb0N6HPdRuCcRE8LJBzGvoea3z4YONk6ZSKrnYp13y1+qijsNG85y0Eloom9tKI6GuY1WyVvhqrA5XWlVoetafXVcz9UlG1aN3a6rLWjK3kSMzQOlclnBPIHNa/7x0BFEAsc+79CMtclRIdQ18cZ03GYUCKDnNsBu+mYed3XTTDFpbHB7Q5uoI+7d+Ib3ZNHY89SRHk4k5pcKBqSb/C0Et9d8w+XRbu/a425mZwoBwGurg0ZS6iBq079U3CsX+ADzNA7yyBTdi4EmqJzXQ6mtbs7e+cKsXq0dKLn5KzAVuRrWupoaAg9tAtlIB2s5gTdGy7xf5hujmn7zWOOhseB38IN6jrnCkWsP1s23SgQSas1yFbE2fDQBN/IncHCtNPSqr5HbcfVRnBtAeJnl8wzBoDg4W8WNxrbuqyw5bl8JaRZotII2A3AGv1O2pRGwlbOCYruZu7P7OZxLejJdXH2DwCeXjHMvWhxUbFR52lt5ToWuG7HAgscL0trgHD1AQXlFC4Nju/gjkoAub4gDYa8eF7b9HBw+SmogiIgIiICIoWPxoZoKurJOzR1P0OnogkyzBu5r/vLqubj+Mxxi3uawcsxon2aNSuBLjpZj9kS1h/tCAZHjnkB0Y31OnRbcJwAA5r8R3d5nn3keD+QHug9xHaWxccUjx8T6gZ9XeLr/AN3gu4lipAS0xsbrrHG6WveWQho3XRxEcMILiB4NC4295cfusc6zd9Pb2jRYGTEnNNowHSP7jfxAftH/AJDX2IcV2Klku5cRIPvO70RRjf70dD6ErbD2dMm0TD+9I0ub/ikNuG+rWncq5YThTGkHLZGxdqR+EbN/hAXTZCoKng+ygHmfXpExrK3PmIN79ApzOzcVUQ9w9ZHdK+6Ry0VhDV7SopPangzYIhiYW5TC65dXO+ydWZxzO+4WxvJ+FjxzVQ7RYVr4xlGsfjjH/jOj2e7TY9coPNfZHsBBBAIIIIIsEHcEc18c4zA/BTnCuOguTCPcT42Ghkc525Apjtd2xuPmQZdkuIfq0ojc64ZaLTyDivoYcvl/C2xzgwXWa3Q8i1w3Z7jcBWfszxl1nDz6Ss0F/fHIhBacyWteZMyK0YrBMeHAjzBwJBo+LNfpfiKdx43Ou8xJojYnKd/dt+5W7MsSUEHFwU0BrdPECAL8wrYmsp2P16qK/Fygmz5W+IEX4rddE1YqiDdLqErB50Vo58ePddk2C5rQ0UBmIYAAeRsk6kij6LcOIMO5IOmjgQdRpfTbn0STDsOta1QI0qtRX5fRQ5eHjWnEaPGtGszXNJ5E6uvU8uSnBMbOHXR2JB33Gixc5YudqdBqbP8A+rBz0Ha7Fz//ACIiR4JQ9oHJsrQfzkbMfmrKqR2Mf/XcSPiw+HJ/hknr/WVd0QREQEREBU7EEytbd1NO/N+FpcQ3/CwNVwcqg0d3K+E0Le6WAnQGzmey+tl3yd6IOtg8MNh/7XQe0NaTV0L91o4e4f8Adx7qViNkFVw0XenDWSQWOkJ+J1A37+Jx91Z8PAABpQGwVZwbu5kELqBa4uw5Oz2m7jvkQCR7UeStWHmDhY+YO4PQhBtAXqIgIiIC4HbXsyzH4cxk5JWW6GT4H1WtbsOxHzGoBHfRB+YcRJNh5nxyAsmidTwTsRRBHyogjcEH3vOAxrOIxghwjxkQsEaF9cx19Qrp+kPsMziEedhbHio21HIfK8anu5a1LbJo6lpJIsFzXfDXYXEYWYse18M0ZFgnxNPIgg0QeRFg+qo+scC7Qlx7mcZJm6a7O9Wqw5181i4xFi2huJHdzCssg0B+fJdTCcYnw1CYGWLlI3UgfvBQXXMvC5czA8YilFseD/P5hSjIitznrW560GRYukQZuetRlWDnrQ56Da6VanSLQ6RcvjfF2wxkk614R1KIsX6OiZMZjpPusZhomn94d894+WaP6r6Cqf8Aou4W6DAtdIKlxDnTyb39pQZYOx7tsdjkbVvtB6iIgIiIPCuLxvhzZG06xrbXN0c1w2c08iu2sJGWgqmB4k6N4jnoPOjJNo5q5H4H/wDfRWOGYO02PMHf/wBeq53EuHBwIIBB3DvKffofUfnQXGjdNAQG5pYxmIY41NGOsUmzx+6fb0Qd3ivDGStLXixuORB5EHkfVcaLHS4c1Nb2DQTNFub6TsG4/eH+9rr8N4yyYaHNXmFZZG/ji3+n0W6fDteLafQFv8vX2KDPDcRa5odbS07Oabafny9j+antfaqE3C3RuL4XGJxIssFxu/HCf5jlaYbjTowO+YWDT7SG5Yf4meZg9vXUoLii5eB4o17czSHt+KM5x7EDUH0r5qfHOCLBB9tUG1F4CvUBcftF2bw+MaBM3xNvJI2g9l7gEjUGhbTYNDmAR2EQfH+LdhpILzASR/ELy+53Me3PTXzKFBhJYfI7M34X6H+Fx0PsvtblX+K8HifZy5Ha+KM5Drua8pPqQSg+ZyxRONuYYn/Ez7N3/BW+Oednkna8fDKMrv8AENF2uIcEePKWOHQgs/020n1LVwMTw+Zl1E+v3crgfk11/wCUIJn9OTN/aYd1dYyHj8lie1EX3g9n4mkLgyYqdh/Yyg/3UrPzc0BaH8Zm27uYnoAXf7ILI7tLB8Y+hWmTtLBydfsCVXW4rEvNNw059TEQPm4toKXFwTGym3BsQPxPt1ejYwR8iQgyx/arT7NhPq7wj807I8FfjZhPiheHYbp20xH3GtO8fxHY+UX4svRwHY2JpDpnOnd0Iyx/Nlku9i4g9FaoQdANhoOgraggtsGNtdCKS1WMDasGE2QTAvV4F6gIiICIiDCRlhcrFYbkRY/7t0PquwsXMBQVLHcJDiHa5h5XNOSVulCnjfloa25rXBj8REfGDOBu5gDJwNPPHtJvv76Kzy4S1ExHD73F1sdiPYjUINeA4pFODkcHEbgaPb+KM6/MXa9lwLXeJpo9Rob9evzXH4hwi9S3OR5XA93M3fZ4q9/T5rVDj52Gg4YgAeWX7HENHiNZxQdtzr3KDbi+CC87Wlr/AI4j3b+Q1+67Y79dlhDjcQxxvJiOodeHnA157OGnMD3K6OF47G45XHI/bJMO7dz2cfC70GimzwRv0eB6B4rX90nn7IIOG7SR3leXQu+GduS+tSttpC7UeNFAnY89C2uuZtgD1K4uI4SQKa418Lx3jfbXX6krkf0Y6I2xskRvU4d5LTt/ZHn5thz3QXlkgIsGx6LK1R4eJztO8M3XfDzbHQlunLoBqNFPj7TNb+1EsP8Aex94zTpJF8tTe+tILSVomitQMJx2N/lLX8z3b2yUN7cNDt0BUuLiUTiBnAJqmutjje1MdRI+SCFPgbUKThysZAWBiCCru4asDw8q0mALH9WCCrf0d6L0cO9FaP1YL0YcIK2zhqkxcOXdEAWQiCDn4fB0uhFHSzDVkgBERAREQEREBERAXhC9RBpkgBUHF8Na8U5ocOV8vY7j5LqIgquM4OaoEPb8EozDcHR+42HVcru5cOPA+SEAVlf9tAdPfwX0BFWdFfHMBWmTCgoKpHx90YuSIho+/ARLHuQLidRaNPu1up2B4/BN5XMf1yOpzdLJfG+nMFe59Fsx3AI3WQCwnnGcp+nlPuQqrxTsnJuGsny+W/sZRTaAa+6352Pu9DcFwMMM3h8LiBeR7ae0dTG8BzfoFFm4FXkc9nsczeR1a6+g5hUaXEYmDwmR+UE5Y8XH3jHbeSTQ2ToMpvXe7rr4TthIz9rHIBr4onfrMR21LT9o1oB2b6aoMOJdlXlxdkiksg2LhksXqCNNbq70G2y5rv1qEV3mJibWolZ+sR6tObxa1tWjr311F3Ph/aaGbyOjk1Apjwx9nrFIRXsHOPoum2WJxAzZXE0A4FhJ6NzVm/htUUDAdpJ20AyF4N/sJXQG8oNmOyxxGnpqN7XYw3blo/ad9HtrNCJG69HwloA6kqwYzs/FJ542OPUtGbXTzbrkz9jY92Olj/C8uHzD7J+qgn8L7WxTODY3xSO18McoLzQuxG8NO2tXt1pT/wD+hw40fK1mpHjIAsGiM95LvlfOt1R8b2PnBtpgmFUe8a6F5FDTOwOzCwDWm26pvaHs7xFrmvbHOA2NrAMO50zabdVEHufXiOlUK5CkH3yGZrhma4OHVpBH1CzXxX9HWOcyR/6x4ptKa5pgmDQBTjoDqS4U4UcnKivpb+N5ctMmNtefK2QeGtyDf3hRJ2BulRYEXHHaGAPbGZ4BI4CozK1khvaoySV0Di2gWTQ6kivqCgkIvAV6gIiICIiAiIgIiICIiAiIgIiIPCFrdACtqIIM+CBBFWDuDqD7jmuDjeyUD7IYY3dYjk535fLuTy5lWxeUg+ZcX7FyEGhFiNNpB3b6sGhILHLnS4mPxeKw0WUDFxBsb8rJPHA1+uS5IyO9Hid4S57aygtNAj7K+IFR34TokHwngXb3GRua3xEOc0AsdmZqQPJJmAGxtpH/AD9s4Pj3SMBcWPdVnJbCL2uN5sfXmFx+JdisJI7OcOxr8wdniHdPJHNxjrP7PsLYzhIZWUk1tm1IPUPFEILCJGn09xXoavf5Lx+HaVW8NhpImFsTiymNa3Nc0Yy/+PM0keljTalv4Jj5iz+stY14P9lma0+oaXGvbfTnuQ602DsVy6cvooL+Hfuj5afyWzgHHWYl0zW/2UgjuwQ53dskIBG5aHtsciu1SCuYvhQkDRIC7I4OZZvK4Cg4HkRehGyh8a4NJiY3Qh2Rr/C5wuw1wyuFexI0Kt2UIGBBpwUb2tAkfndqXODcgsm/C2zlA2AJJ6k7qQiICIiAiIgIiICIiAiIgIiICIiAiIgIiICIiDwha3wgraiCI7CBaJeHB2hF/l+YXSRBBwHDI4jbGNDjoXV4iCc1F+5Fm6U5EQEREBERAREQEREBERAREQEREBERAREQEREBERAREQEREBERAREQEREBERAREQEREBERAREQEREBERAREQEREBERAREQEREBERAREQEREBERAREQEREH/9k="/>
          <p:cNvSpPr>
            <a:spLocks noChangeAspect="1" noChangeArrowheads="1"/>
          </p:cNvSpPr>
          <p:nvPr/>
        </p:nvSpPr>
        <p:spPr bwMode="auto">
          <a:xfrm>
            <a:off x="180040" y="-1881189"/>
            <a:ext cx="39243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0" name="AutoShape 16" descr="data:image/jpeg;base64,/9j/4AAQSkZJRgABAQAAAQABAAD/2wCEAAkGBxMTEhUUEhMUFBUVFBQYFRgVFRkUFhUaFxcWFxgaFRQYHCggGB0lHRcVITEhJSorLi4uGB8zODMtNygtLisBCgoKDgwOGg8QFSwcHBwsLCwsLCwsKywsLCwsLCwsLCwsLCwsLCwsLCwsLCwsLCwsLCwsLCwsLCwsLCwsLCwsN//AABEIAOEA4QMBIgACEQEDEQH/xAAcAAEAAgMBAQEAAAAAAAAAAAAABAYCAwUBBwj/xABCEAABBAAEAwYDBAYKAgMBAAABAAIDEQQSITEFQVEGEyIyYXFSgZEjQnKhBxQzYoKxFSRDc5KissHR8GPxNMLhFv/EABYBAQEBAAAAAAAAAAAAAAAAAAABAv/EABgRAQEBAQEAAAAAAAAAAAAAAAARASES/9oADAMBAAIRAxEAPwD7iiIgIiICIiAiIgIiICIiAiLwlB6i1R4hjjTXtJ6BwP8AJbUBERAREQEREBERAREQEREBERAREQEREBERAREQEREBaMZi2RML5HBrRuT/ACA5n0C2veACSQABZJ0AA3JK+TdqONvxUltsRi+7G1M2BI+J/mPRpYObrDscU7aSTPMeGqMfEaL6G5J2aPaz6qM/gTpKMk8cpIY4d9JK1wzAOFZmuvQjUFbOy7u4aXx+Mmw8nQnLqQHny1Y0PpvYWziMYkD5M/dtAYdxmbmJsMdpXlOl66VqaS4ORFw1mUuMbXAgGiboEAihYPp/wpnDu082GBoGSIEeB7iSBtcb6tvLwmwOXU6sr5Mz7dTnEEWWhxyAudpzsk3tZNbLezDsLXDM05hQLrbZ0vOG+W9duoVqLdwbthhcRQa/I87Nk8JP4XeV3sDa76+L4DBMaZmSMk0bGX5QyUMzZ6L6oaijfhI9dCelw+TGQ+LB4kzRtAzRuDpA0chkcA5rfwaaeZXyV9WRVDg3bmN9NxLe5cdA8HNE757tPpqPVWyKRrhbSHDqDY+oWVZoiICIiAiIgIiICIiAiIgIiICIiAiIgIiIKd+kPihaxmGaaM1mQ9Iwar+I38muHNVXg+A7w252VztBmFAWdhqT0AP8tFH7b8caMZLlt8of3bRm8EeUBoGm5Js1dizdbK18L7MRGMF5eXkC3NIjs8/C0Bv5J0RoImsjAGgILjWtW1o8fw3R560KC2S8RMBlLqs1ZBrkcpHh1Fn01teYnsm8SNkixBNCskrQQRdinNAqjdaGr9AoPFeHT5PFDZBPiZ9qH8gKBBAAAGtD6ayK1YSZjIiN7BJOwvbwCrsch/yvIoxqPDTmnQjOLIHiaTtrl15V9eVi5NI2hoOVrQ5rTbg8+YA73psenLVTG4wFthpaA3xFwAPLQnnrX5Ij2HAmOUuYXtzxROBbe5zXTm0RWYW67N8+U2Fpe4GXrYkY0B9/ipjnc97PS1Gw8zWvLS5xZkbV+Lzan74pun3QTrsV3MHihlDBke3wuyig4AGzmY4NcdARbmj35K5u4IMvCjIfBJHMdyH2yUjTVzaDz/Fm5aKT2YwkmHljcxj2xSup+uZjg4eF1iqObLRIGhIU8xQP0ByncAgZb/C6x9Co361LFKyISXGJsM0NLQQQ58J0Jsig7rWh0WvVyJIvKIiyoiIgIiICIiAiIgIiICIiAiIgIiICj8QxIiikkO0bHvN7eFpOv0Uhcftgf6jiR8UL2f4xk/8Asg+DcLizSwZiXPdL4i7c5XOBJ9SRfzX3nCeQL4pwaKsRh3dXuP5BfbMI64wroyXlL0lCoqNjMDFKKkY1+lajWvR24+q5WJ7NMP7N7mVsD42jT1IP1JXdXhQUTGdnp4x4Ymy6nWNzrA/A91k+jQvOFxm3EOdE+MZssrSDW1mwWi9qP0V7K1zRNcAHNa6tswBr2vZEVWLiLjo+MPbdZ2W0GtrdWWtdKDQpULYcrXPeWSZszc1ZHljmuDQTqHG2+aic2ljVScfwGKS8r3xvNatdmNjUXnsn2uvzXJ/oHERQiJrhOG95lPleMzA0eFxygDK3QO5adEpH0lFEw3E4nuyh9ON0xwLHkDchjgCR6gUpaAiIgIiICIiAiIgIiICIiAiIgIiIC4/a4XhJAOeQfWRi7C5/H2Xh5OgAcfZpDj+QKD4nO3un4dwokOcPRfW+DTl8LSV8s7Us+ysbxuJ00+9/wR9Fd+wHEBJBV6gqizlasTLlbdXq0c+ZDeQJ5rMlR8bAHtqrIIcNtwCDWbSy0uFnQXfJRUfC8RLiczQ1o10JOUBrCSSQMwBcQSAKoHUGx0CuFD4JHPiLQxpAdYyNYS2IDOK8DaZqBRblrnpPwxc2Nmc8uQLSAGlzbB1DtBd+qu4JhKWorZzdHWyKFeLKcwaTWmpY7l9KWX6w3kQbqhYBN1VA11CgzezWwa35egH+w3vkvK21Ox/2rbTqvGSg7eh2I3vr7FCVBoxNOGV4a5t+VzcwNUb6Nq26/wAqtYYbHy4fW3z4fSwbfPCNNWnzTMG5abfvRdo1eYh1XdjU1yvRoAJ5gkGxfQnTVGkZydbOb2LQ48vQn/P9KsWfDYhkjQ+Nwe1wsOabB9iFtVRhkdA8yRC2uNyxDaT99g+7KPo7Y/dc204bENkY17Dma4AtPUHZGW1ERAREQEREBERAREQEXhcsRIEGaLX3zeoPtqfoFrkxTRqdB603/VXVBIWnFwCSN7Ds9rmn+IEf7rmT9pMMzzTwN9HTMHXoSoT+1+G5TA/3bJJOXowoPn2IiMttcK7wPBHwuy7E+5/ynoof6MuJGKcxO523XkRsuzi3sfNMY81d53zMzHsJzBz3+FwBvN34Hu1VPjmHOHxneM0D6kZX5j6qj7Y4qPJiKdVE+EuNb0N6HPdRuCcRE8LJBzGvoea3z4YONk6ZSKrnYp13y1+qijsNG85y0Eloom9tKI6GuY1WyVvhqrA5XWlVoetafXVcz9UlG1aN3a6rLWjK3kSMzQOlclnBPIHNa/7x0BFEAsc+79CMtclRIdQ18cZ03GYUCKDnNsBu+mYed3XTTDFpbHB7Q5uoI+7d+Ib3ZNHY89SRHk4k5pcKBqSb/C0Et9d8w+XRbu/a425mZwoBwGurg0ZS6iBq079U3CsX+ADzNA7yyBTdi4EmqJzXQ6mtbs7e+cKsXq0dKLn5KzAVuRrWupoaAg9tAtlIB2s5gTdGy7xf5hujmn7zWOOhseB38IN6jrnCkWsP1s23SgQSas1yFbE2fDQBN/IncHCtNPSqr5HbcfVRnBtAeJnl8wzBoDg4W8WNxrbuqyw5bl8JaRZotII2A3AGv1O2pRGwlbOCYruZu7P7OZxLejJdXH2DwCeXjHMvWhxUbFR52lt5ToWuG7HAgscL0trgHD1AQXlFC4Nju/gjkoAub4gDYa8eF7b9HBw+SmogiIgIiICIoWPxoZoKurJOzR1P0OnogkyzBu5r/vLqubj+Mxxi3uawcsxon2aNSuBLjpZj9kS1h/tCAZHjnkB0Y31OnRbcJwAA5r8R3d5nn3keD+QHug9xHaWxccUjx8T6gZ9XeLr/AN3gu4lipAS0xsbrrHG6WveWQho3XRxEcMILiB4NC4295cfusc6zd9Pb2jRYGTEnNNowHSP7jfxAftH/AJDX2IcV2Klku5cRIPvO70RRjf70dD6ErbD2dMm0TD+9I0ub/ikNuG+rWncq5YThTGkHLZGxdqR+EbN/hAXTZCoKng+ygHmfXpExrK3PmIN79ApzOzcVUQ9w9ZHdK+6Ry0VhDV7SopPangzYIhiYW5TC65dXO+ydWZxzO+4WxvJ+FjxzVQ7RYVr4xlGsfjjH/jOj2e7TY9coPNfZHsBBBAIIIIIsEHcEc18c4zA/BTnCuOguTCPcT42Ghkc525Apjtd2xuPmQZdkuIfq0ojc64ZaLTyDivoYcvl/C2xzgwXWa3Q8i1w3Z7jcBWfszxl1nDz6Ss0F/fHIhBacyWteZMyK0YrBMeHAjzBwJBo+LNfpfiKdx43Ou8xJojYnKd/dt+5W7MsSUEHFwU0BrdPECAL8wrYmsp2P16qK/Fygmz5W+IEX4rddE1YqiDdLqErB50Vo58ePddk2C5rQ0UBmIYAAeRsk6kij6LcOIMO5IOmjgQdRpfTbn0STDsOta1QI0qtRX5fRQ5eHjWnEaPGtGszXNJ5E6uvU8uSnBMbOHXR2JB33Gixc5YudqdBqbP8A+rBz0Ha7Fz//ACIiR4JQ9oHJsrQfzkbMfmrKqR2Mf/XcSPiw+HJ/hknr/WVd0QREQEREBU7EEytbd1NO/N+FpcQ3/CwNVwcqg0d3K+E0Le6WAnQGzmey+tl3yd6IOtg8MNh/7XQe0NaTV0L91o4e4f8Adx7qViNkFVw0XenDWSQWOkJ+J1A37+Jx91Z8PAABpQGwVZwbu5kELqBa4uw5Oz2m7jvkQCR7UeStWHmDhY+YO4PQhBtAXqIgIiIC4HbXsyzH4cxk5JWW6GT4H1WtbsOxHzGoBHfRB+YcRJNh5nxyAsmidTwTsRRBHyogjcEH3vOAxrOIxghwjxkQsEaF9cx19Qrp+kPsMziEedhbHio21HIfK8anu5a1LbJo6lpJIsFzXfDXYXEYWYse18M0ZFgnxNPIgg0QeRFg+qo+scC7Qlx7mcZJm6a7O9Wqw5181i4xFi2huJHdzCssg0B+fJdTCcYnw1CYGWLlI3UgfvBQXXMvC5czA8YilFseD/P5hSjIitznrW560GRYukQZuetRlWDnrQ56Da6VanSLQ6RcvjfF2wxkk614R1KIsX6OiZMZjpPusZhomn94d894+WaP6r6Cqf8Aou4W6DAtdIKlxDnTyb39pQZYOx7tsdjkbVvtB6iIgIiIPCuLxvhzZG06xrbXN0c1w2c08iu2sJGWgqmB4k6N4jnoPOjJNo5q5H4H/wDfRWOGYO02PMHf/wBeq53EuHBwIIBB3DvKffofUfnQXGjdNAQG5pYxmIY41NGOsUmzx+6fb0Qd3ivDGStLXixuORB5EHkfVcaLHS4c1Nb2DQTNFub6TsG4/eH+9rr8N4yyYaHNXmFZZG/ji3+n0W6fDteLafQFv8vX2KDPDcRa5odbS07Oabafny9j+antfaqE3C3RuL4XGJxIssFxu/HCf5jlaYbjTowO+YWDT7SG5Yf4meZg9vXUoLii5eB4o17czSHt+KM5x7EDUH0r5qfHOCLBB9tUG1F4CvUBcftF2bw+MaBM3xNvJI2g9l7gEjUGhbTYNDmAR2EQfH+LdhpILzASR/ELy+53Me3PTXzKFBhJYfI7M34X6H+Fx0PsvtblX+K8HifZy5Ha+KM5Drua8pPqQSg+ZyxRONuYYn/Ez7N3/BW+Oednkna8fDKMrv8AENF2uIcEePKWOHQgs/020n1LVwMTw+Zl1E+v3crgfk11/wCUIJn9OTN/aYd1dYyHj8lie1EX3g9n4mkLgyYqdh/Yyg/3UrPzc0BaH8Zm27uYnoAXf7ILI7tLB8Y+hWmTtLBydfsCVXW4rEvNNw059TEQPm4toKXFwTGym3BsQPxPt1ejYwR8iQgyx/arT7NhPq7wj807I8FfjZhPiheHYbp20xH3GtO8fxHY+UX4svRwHY2JpDpnOnd0Iyx/Nlku9i4g9FaoQdANhoOgraggtsGNtdCKS1WMDasGE2QTAvV4F6gIiICIiDCRlhcrFYbkRY/7t0PquwsXMBQVLHcJDiHa5h5XNOSVulCnjfloa25rXBj8REfGDOBu5gDJwNPPHtJvv76Kzy4S1ExHD73F1sdiPYjUINeA4pFODkcHEbgaPb+KM6/MXa9lwLXeJpo9Rob9evzXH4hwi9S3OR5XA93M3fZ4q9/T5rVDj52Gg4YgAeWX7HENHiNZxQdtzr3KDbi+CC87Wlr/AI4j3b+Q1+67Y79dlhDjcQxxvJiOodeHnA157OGnMD3K6OF47G45XHI/bJMO7dz2cfC70GimzwRv0eB6B4rX90nn7IIOG7SR3leXQu+GduS+tSttpC7UeNFAnY89C2uuZtgD1K4uI4SQKa418Lx3jfbXX6krkf0Y6I2xskRvU4d5LTt/ZHn5thz3QXlkgIsGx6LK1R4eJztO8M3XfDzbHQlunLoBqNFPj7TNb+1EsP8Aex94zTpJF8tTe+tILSVomitQMJx2N/lLX8z3b2yUN7cNDt0BUuLiUTiBnAJqmutjje1MdRI+SCFPgbUKThysZAWBiCCru4asDw8q0mALH9WCCrf0d6L0cO9FaP1YL0YcIK2zhqkxcOXdEAWQiCDn4fB0uhFHSzDVkgBERAREQEREBERAXhC9RBpkgBUHF8Na8U5ocOV8vY7j5LqIgquM4OaoEPb8EozDcHR+42HVcru5cOPA+SEAVlf9tAdPfwX0BFWdFfHMBWmTCgoKpHx90YuSIho+/ARLHuQLidRaNPu1up2B4/BN5XMf1yOpzdLJfG+nMFe59Fsx3AI3WQCwnnGcp+nlPuQqrxTsnJuGsny+W/sZRTaAa+6352Pu9DcFwMMM3h8LiBeR7ae0dTG8BzfoFFm4FXkc9nsczeR1a6+g5hUaXEYmDwmR+UE5Y8XH3jHbeSTQ2ToMpvXe7rr4TthIz9rHIBr4onfrMR21LT9o1oB2b6aoMOJdlXlxdkiksg2LhksXqCNNbq70G2y5rv1qEV3mJibWolZ+sR6tObxa1tWjr311F3Ph/aaGbyOjk1Apjwx9nrFIRXsHOPoum2WJxAzZXE0A4FhJ6NzVm/htUUDAdpJ20AyF4N/sJXQG8oNmOyxxGnpqN7XYw3blo/ad9HtrNCJG69HwloA6kqwYzs/FJ542OPUtGbXTzbrkz9jY92Olj/C8uHzD7J+qgn8L7WxTODY3xSO18McoLzQuxG8NO2tXt1pT/wD+hw40fK1mpHjIAsGiM95LvlfOt1R8b2PnBtpgmFUe8a6F5FDTOwOzCwDWm26pvaHs7xFrmvbHOA2NrAMO50zabdVEHufXiOlUK5CkH3yGZrhma4OHVpBH1CzXxX9HWOcyR/6x4ptKa5pgmDQBTjoDqS4U4UcnKivpb+N5ctMmNtefK2QeGtyDf3hRJ2BulRYEXHHaGAPbGZ4BI4CozK1khvaoySV0Di2gWTQ6kivqCgkIvAV6gIiICIiAiIgIiICIiAiIgIiIPCFrdACtqIIM+CBBFWDuDqD7jmuDjeyUD7IYY3dYjk535fLuTy5lWxeUg+ZcX7FyEGhFiNNpB3b6sGhILHLnS4mPxeKw0WUDFxBsb8rJPHA1+uS5IyO9Hid4S57aygtNAj7K+IFR34TokHwngXb3GRua3xEOc0AsdmZqQPJJmAGxtpH/AD9s4Pj3SMBcWPdVnJbCL2uN5sfXmFx+JdisJI7OcOxr8wdniHdPJHNxjrP7PsLYzhIZWUk1tm1IPUPFEILCJGn09xXoavf5Lx+HaVW8NhpImFsTiymNa3Nc0Yy/+PM0keljTalv4Jj5iz+stY14P9lma0+oaXGvbfTnuQ602DsVy6cvooL+Hfuj5afyWzgHHWYl0zW/2UgjuwQ53dskIBG5aHtsciu1SCuYvhQkDRIC7I4OZZvK4Cg4HkRehGyh8a4NJiY3Qh2Rr/C5wuw1wyuFexI0Kt2UIGBBpwUb2tAkfndqXODcgsm/C2zlA2AJJ6k7qQiICIiAiIgIiICIiAiIgIiICIiAiIgIiICIiDwha3wgraiCI7CBaJeHB2hF/l+YXSRBBwHDI4jbGNDjoXV4iCc1F+5Fm6U5EQEREBERAREQEREBERAREQEREBERAREQEREBERAREQEREBERAREQEREBERAREQEREBERAREQEREBERAREQEREBERAREQEREBERAREQEREBERAREQEREH/9k="/>
          <p:cNvSpPr>
            <a:spLocks noChangeAspect="1" noChangeArrowheads="1"/>
          </p:cNvSpPr>
          <p:nvPr/>
        </p:nvSpPr>
        <p:spPr bwMode="auto">
          <a:xfrm>
            <a:off x="180040" y="-1801813"/>
            <a:ext cx="39243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4114" name="Picture 18" descr="http://prosingenieria.com/bioingenieria/images/marcapas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00808"/>
            <a:ext cx="1331936" cy="133193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mla-s2-p.mlstatic.com/balasto-electronico-2x36-philips-soultec-4255-MLA2929909864_072012-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578" y="2122488"/>
            <a:ext cx="1542628" cy="961517"/>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Nuevo billete de 100 dólares / BBC Mu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041" y="-17246"/>
            <a:ext cx="2642208" cy="1476191"/>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1" y="5733256"/>
            <a:ext cx="2381249"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descr="http://www.intergaleria.es/images/obras/345/oleos/Camburescambu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2751" y="4300202"/>
            <a:ext cx="1612383" cy="1151303"/>
          </a:xfrm>
          <a:prstGeom prst="rect">
            <a:avLst/>
          </a:prstGeom>
          <a:noFill/>
          <a:extLst>
            <a:ext uri="{909E8E84-426E-40DD-AFC4-6F175D3DCCD1}">
              <a14:hiddenFill xmlns:a14="http://schemas.microsoft.com/office/drawing/2010/main">
                <a:solidFill>
                  <a:srgbClr val="FFFFFF"/>
                </a:solidFill>
              </a14:hiddenFill>
            </a:ext>
          </a:extLst>
        </p:spPr>
      </p:pic>
      <p:pic>
        <p:nvPicPr>
          <p:cNvPr id="4125" name="Picture 29" descr="http://1.claxi.com.ve/i-u/jesus-parada-en-maraca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4925673"/>
            <a:ext cx="1380946" cy="1051663"/>
          </a:xfrm>
          <a:prstGeom prst="rect">
            <a:avLst/>
          </a:prstGeom>
          <a:noFill/>
          <a:extLst>
            <a:ext uri="{909E8E84-426E-40DD-AFC4-6F175D3DCCD1}">
              <a14:hiddenFill xmlns:a14="http://schemas.microsoft.com/office/drawing/2010/main">
                <a:solidFill>
                  <a:srgbClr val="FFFFFF"/>
                </a:solidFill>
              </a14:hiddenFill>
            </a:ext>
          </a:extLst>
        </p:spPr>
      </p:pic>
      <p:pic>
        <p:nvPicPr>
          <p:cNvPr id="4127" name="Picture 31" descr="http://azu1.facilisimo.com/ima/i/1/9/c2/am_79224_5518794_39922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0623" y="3749672"/>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129" name="Picture 33" descr="http://4.bp.blogspot.com/-uBwkXACgaB8/U8AKxK4Ba7I/AAAAAAAALNI/mp9UajF6DDg/s1600/Edificio+Sokoa.+Chaca%C3%ADto+195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9477" y="3121569"/>
            <a:ext cx="1609725" cy="19621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99477" y="465137"/>
            <a:ext cx="5195077" cy="369332"/>
          </a:xfrm>
          <a:prstGeom prst="rect">
            <a:avLst/>
          </a:prstGeom>
          <a:solidFill>
            <a:srgbClr val="92D050"/>
          </a:solidFill>
        </p:spPr>
        <p:txBody>
          <a:bodyPr wrap="none" rtlCol="0">
            <a:spAutoFit/>
          </a:bodyPr>
          <a:lstStyle/>
          <a:p>
            <a:r>
              <a:rPr lang="en-US" dirty="0" smtClean="0"/>
              <a:t>+ </a:t>
            </a:r>
            <a:r>
              <a:rPr lang="en-US" b="1" dirty="0" err="1" smtClean="0"/>
              <a:t>Líquidos</a:t>
            </a:r>
            <a:r>
              <a:rPr lang="en-US" b="1" dirty="0" smtClean="0"/>
              <a:t>, </a:t>
            </a:r>
            <a:r>
              <a:rPr lang="en-US" b="1" dirty="0" err="1" smtClean="0"/>
              <a:t>transportables</a:t>
            </a:r>
            <a:r>
              <a:rPr lang="en-US" b="1" dirty="0" smtClean="0"/>
              <a:t> , </a:t>
            </a:r>
            <a:r>
              <a:rPr lang="en-US" b="1" dirty="0" err="1" smtClean="0"/>
              <a:t>duraderos</a:t>
            </a:r>
            <a:r>
              <a:rPr lang="en-US" b="1" dirty="0" smtClean="0"/>
              <a:t> y </a:t>
            </a:r>
            <a:r>
              <a:rPr lang="en-US" b="1" dirty="0" err="1" smtClean="0"/>
              <a:t>transferibles</a:t>
            </a:r>
            <a:endParaRPr lang="es-VE" b="1" dirty="0"/>
          </a:p>
        </p:txBody>
      </p:sp>
      <p:sp>
        <p:nvSpPr>
          <p:cNvPr id="13" name="TextBox 12"/>
          <p:cNvSpPr txBox="1"/>
          <p:nvPr/>
        </p:nvSpPr>
        <p:spPr>
          <a:xfrm>
            <a:off x="413824" y="6196662"/>
            <a:ext cx="6043178" cy="369332"/>
          </a:xfrm>
          <a:prstGeom prst="rect">
            <a:avLst/>
          </a:prstGeom>
          <a:solidFill>
            <a:srgbClr val="F2877C"/>
          </a:solidFill>
        </p:spPr>
        <p:txBody>
          <a:bodyPr wrap="square" rtlCol="0">
            <a:spAutoFit/>
          </a:bodyPr>
          <a:lstStyle/>
          <a:p>
            <a:r>
              <a:rPr lang="en-US" b="1" dirty="0" smtClean="0"/>
              <a:t>- </a:t>
            </a:r>
            <a:r>
              <a:rPr lang="en-US" b="1" dirty="0" err="1" smtClean="0"/>
              <a:t>Líquidos</a:t>
            </a:r>
            <a:r>
              <a:rPr lang="en-US" b="1" dirty="0" smtClean="0"/>
              <a:t>, </a:t>
            </a:r>
            <a:r>
              <a:rPr lang="en-US" b="1" dirty="0" err="1" smtClean="0"/>
              <a:t>poco</a:t>
            </a:r>
            <a:r>
              <a:rPr lang="en-US" b="1" dirty="0" smtClean="0"/>
              <a:t> </a:t>
            </a:r>
            <a:r>
              <a:rPr lang="en-US" b="1" dirty="0" err="1" smtClean="0"/>
              <a:t>transportables</a:t>
            </a:r>
            <a:r>
              <a:rPr lang="en-US" b="1" dirty="0" smtClean="0"/>
              <a:t>, </a:t>
            </a:r>
            <a:r>
              <a:rPr lang="en-US" b="1" dirty="0" err="1" smtClean="0"/>
              <a:t>perecederos</a:t>
            </a:r>
            <a:r>
              <a:rPr lang="en-US" b="1" dirty="0" smtClean="0"/>
              <a:t>, </a:t>
            </a:r>
            <a:r>
              <a:rPr lang="en-US" b="1" dirty="0" err="1" smtClean="0"/>
              <a:t>intrasferibles</a:t>
            </a:r>
            <a:endParaRPr lang="es-VE" b="1" dirty="0"/>
          </a:p>
        </p:txBody>
      </p:sp>
    </p:spTree>
    <p:extLst>
      <p:ext uri="{BB962C8B-B14F-4D97-AF65-F5344CB8AC3E}">
        <p14:creationId xmlns:p14="http://schemas.microsoft.com/office/powerpoint/2010/main" val="38187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962"/>
            <a:ext cx="8229600" cy="1143000"/>
          </a:xfrm>
        </p:spPr>
        <p:txBody>
          <a:bodyPr/>
          <a:lstStyle/>
          <a:p>
            <a:r>
              <a:rPr lang="es-VE" dirty="0" smtClean="0"/>
              <a:t>Finanzas personales</a:t>
            </a:r>
            <a:endParaRPr lang="es-VE" dirty="0"/>
          </a:p>
        </p:txBody>
      </p:sp>
      <p:sp>
        <p:nvSpPr>
          <p:cNvPr id="3" name="Content Placeholder 2"/>
          <p:cNvSpPr>
            <a:spLocks noGrp="1"/>
          </p:cNvSpPr>
          <p:nvPr>
            <p:ph idx="1"/>
          </p:nvPr>
        </p:nvSpPr>
        <p:spPr>
          <a:xfrm>
            <a:off x="457200" y="1600200"/>
            <a:ext cx="5122912" cy="5141168"/>
          </a:xfrm>
        </p:spPr>
        <p:txBody>
          <a:bodyPr>
            <a:normAutofit fontScale="62500" lnSpcReduction="20000"/>
          </a:bodyPr>
          <a:lstStyle/>
          <a:p>
            <a:r>
              <a:rPr lang="es-VE" dirty="0" smtClean="0"/>
              <a:t>A título personal la supervivencia el secreto está en dejar de confiar en el dinero local, quienes lo lograron hacer con mayor anticipación y se posicionaron en dinero de verdad al tiempo que se endeudaron en dinero inflacionario, son quienes mejor están preparados para la hiperinflación.</a:t>
            </a:r>
          </a:p>
          <a:p>
            <a:r>
              <a:rPr lang="es-VE" dirty="0" smtClean="0"/>
              <a:t>Si bien la gran mayoría de la población se depaupera, las ventajas de quienes tienen acceso a información privilegiada o a negocios con el poder es infinita y estas personas se enriquecen en forma grotesca con las hiperinflaciones.</a:t>
            </a:r>
          </a:p>
          <a:p>
            <a:pPr lvl="1"/>
            <a:r>
              <a:rPr lang="es-VE" dirty="0" smtClean="0"/>
              <a:t>Por ejemplo Perú cae de 4.192 dólares de ingreso per cápita en 1.987 a 2.953 en 1.992 y no recupera los niveles de 1.987 sino hasta 2.005 (Cifras de Angus </a:t>
            </a:r>
            <a:r>
              <a:rPr lang="es-VE" dirty="0" err="1" smtClean="0"/>
              <a:t>Maddison</a:t>
            </a:r>
            <a:r>
              <a:rPr lang="es-VE" dirty="0" smtClean="0"/>
              <a:t>)</a:t>
            </a:r>
          </a:p>
          <a:p>
            <a:pPr lvl="1"/>
            <a:r>
              <a:rPr lang="es-VE" dirty="0" smtClean="0"/>
              <a:t>El PIB per cápita en Alemania cae en 1923 un 15 % a causa de la hiperinflación</a:t>
            </a:r>
          </a:p>
        </p:txBody>
      </p:sp>
      <p:sp>
        <p:nvSpPr>
          <p:cNvPr id="4" name="AutoShape 2" descr="data:image/jpeg;base64,/9j/4AAQSkZJRgABAQAAAQABAAD/2wCEAAkGBxQSEhUTEhQVFBUXFxgVGBcXFxcZFBcaFxcYGBYXGhcYHCggHBwmHBcVITYhJSkrLi4uGh81ODMsNygtLisBCgoKDg0OGxAQGiwmHiQsLCw3Ny8sLCwwLSwsMDA0LCwsLDUsLCwsLCwvLTQ0LCwsLCwsLCwsLCw0LCwsNCw0LP/AABEIAOsA1gMBIgACEQEDEQH/xAAcAAEAAQUBAQAAAAAAAAAAAAAABgEDBAUHAgj/xABLEAACAQMBBAcEBgQLBgcAAAABAgMABBESBSExQQYHEzJRYXEUInLCI0JSgZGhQ2KSsRUkMzRTY4KDorLBdJOz0eHwFyVEVGRztP/EABkBAQADAQEAAAAAAAAAAAAAAAABAgMEBf/EACMRAQEBAAICAwEAAwEBAAAAAAABAgMREjEEIUEiUWHwwTL/2gAMAwEAAhEDEQA/AO40pSgUpSgUpSgUpSgUpWHtbasNrGZbiRYkH1mON/IAcSfIb6DMpXNtpda4ziztZJh/SSt2CeoUgufvUVrl6zr0e8bW2cc0WWRW+5mQj8qzvLifVrScW79yOtUrR9E+lEO0Ii8WpXQ6ZInwJI2xnBA5HkRuPqCBvK0ZlKUoFKUoFKUoFKUoFKUoLFx3o/j+R6v1YuO9H8fyPV+gtWs2tQ2MZzu48CRSrWzDmNT8X+Y+VKDKpSlAqhNVryd9AzXqqAVWgUpSg1HSvbyWNrJcONWkAIg4u7EKiD1YjfyGTyriF1NLcSdvdv2s2/H9HED9SJeCjlnicbyanHXNc5exg5F5Zz/dIFX85c/dUY2ZYmUhV0gnLPI+9Io17zY4FjwAPryrk+RrVsxHX8fMk860099Gh0lve5KMs5/srk1kwQ3DDMdpcEeLKqflIwP5VurzaiLGRs7TGgyTMIwGlkAyi4ZffRsH3+e7T41MbNmMaGQYcqpYDgGIGofjmsLx5y68W7vXf/f9/pzey2pcbPuFuRA8LYMbCYEQSKw3BpI9QBDaWGfAjnUmj6zr1Dqe3t5U5rGZEkx+qWLAnywM1pbvpHdLcTq2l0SRkNsyJviz7pDcSzLhgSSpzjA5YF1FHGyNA2q1m1dlxBjde/AQd4xvIB4YI5CtfPWZ/P4x1xY1e67rsHbEV5BHcQHKOMjO5gRuZWHJgQQR4ithXK+qC/KXN1a/UdFuUHJWz2cuPX6M+ua6pXXjXlmVw7z46sKpqoTVAKsqqDVaUoFKUoFKGvNBauO9H8fyPV+sefvR/H8j1S2YlpASSAQBkDwzy9aDzssfRLvz3v8AMcUquzD9GCeef3nyFUoMulKUHkmqgUAqtApSlApSlBzTrmsSBa3ePciZ4pD9lZ9Olz5B0Uf260PRa3WTZ1w8rmJJXkbtBjMccR0DvDBX3HJB46jXW9uFfZpi6h1ETllYAqwCkkEHiK5PDBjYkYwSPZ4nYYySvuySjHPK6q5+WdWX99Ov497ll9SWszY3Rm80JcrCko3PHFM4im06cIwjRTGjaScKzbsjOkjdtodrxmJ5mzGI9QlVxh4mQZdXXkR5ZzkEZBFSzastxJHA9g0JDSxM7Pkq1ud7lCv1iCpFQTpnbmW62hHCuvNtbMy7sNMplYJ4ZaNYgc8tPlU8vHnrs+Pzamuvfa1edDbvaUQuGEVo2MwKyubnSd4EsisAmr7Gl9OfGtVc7MVtlSqiussTPKyuQZEnhbMikqAORXIGCCDzrqNvIt77Ld29w6xLqdkXuyhlK6JByKNy5EEekTsik09/IhDQy3GFI3q2iCKGRgeY1o4zz005czOZYng1re7L+xrepu2MtzPeD+TWJbdTyZmIlkH9kCMffXWSaifVVgbMgQKFMZkiYAAZeOV0ZjjmxXUfWpYRWuczMkjl3q61bVAK9UpVlSlKUClKUCvOK9UoMece9H8fyPVi0lQNIdacdR95dwGRvwd331kXHej+P5HrFj2So1e83vKV5bgTnwrPd3OvGC7skjsgNStgtnScjJYnjnzFUq5Y2giBAJOTqJOPADl6ClWxdWf17GTSlKsFKUoFKUoFKVi7UiZ4ZVjOHaN1U+DFSFP44oIptTp1ZSRzxa3WMrJCLgxsLUvhlKibGnju1HCk8Ca1PRVibG1PP2eLjwz2Y41Z6Gsr2ECaR7kYhkQjg8Y0SKynnqByD41ubeBY1VEAVVAVVG4AAYAAri5eTy+unqfH4fD+pfcRK2huIgYok2jbKc5S2mtntxniYjN7yDfnAC48KzeiFgsb3bpnS03ZjLFmPYrpkZmJJLGUy5PlWz29tqO0iMkh8dKgZZyAThR6DJPADeatdFLUxWkKscsV7Rz4vKTI5/aY1F3bn7Xzx5zv69tH0h2di5VVghlW5LZUyzQAuiamMmgskmQD9QHdvzUj2JbyRxBZREpG5UhUrHGo7qDO9seOB6CtR0sncT2QiQyuskkugEKxRImV8Ft36QceJwOdbjZe1Y7gExkhlOHRgVkQ+Dod4/ceWajVtzE4mZutPY296stxbxyG2tDM1x2iY7aQzKpaNGOdChw5LYzv3GpD0M2hNHeSWM0zzoYRcwvJgyqNeiSNn+uAShBIyMkZO6rV7tGGHfNLHHnhrdVzjjjUadBojc3kt+oPYLD7NCxGO1y+uaRc/UyEUHng1txb1rX+nN8jj48Z+vfafUpSulwFKUoFKUoFKUoLFx3o/j+R6v1YuO9H8fyPV+gUpSgUpSgUpVM0FaUpQKUqxe3kcKNJK6xooyzMQFA8yaCPbS6GI9wbmCaS2d/5VUCGKUjgzI4I143ahg1oUmkhvJrSdwx0pNA2kLriYaXGBzWRWz5MpraJtm72j/MVNtbH/wBXKn0kg/8AjwNy4fSSbt+5TXm+6uLZo8xM6XYbtFvGJkuDIBjMjN30I3FNy44AVnvjmp/ttxc2sWf4adNlF7maaYBl0CCIZziMrmVvIsx0+iCsS2a5tFEPYvdxqMROjxrIFG5UlEjAZA3axnI4gHjmDab25EW0FEEmdIkGTbS/rJJ9XP2WwRW1SRWAKkMPEEEH7xXJqaz9aj0s3O/vNarZNjJ2jXNxpEzKEVFOpIY850BiBqYnBZsDOB4VmPs6MzLPjEiqU1A41Id+lvtAHePA+pzl1pb/AG8ursLUe03R3LFGc6T9qVhujQcySKrO9X6XvjjP2w12xax7Tke6jZ4obdImk7FpYonkftPpNKnR7qrg45nhiuobM2hDPGHgkSSM8GjYMvpu4elaboN0aNjARIwkuJnM08nJpG4hc/UUYA9M4Ga8bT6FQO5mti9lcH9Nb4XUf6yPuSD4hnzrvznxkjx+Tfnq6SalRCPb93ZkJtGHtI+AvLZWZPWaDe8XL3hqXfyqVW9wsih0YMp3hlIIP3irKLtKUoFKUoFKUNBYue9H8fyPV+sW7c+5jjqP49m9UsLrtADg4xnURjPhu9PD/lVbuTUyMulKVYKUpQUNea91TFAFVpUX2v0hkkla02eqyzrullb+b2uftkd+TwjG/wAcDiGd0i6SRWmlCGlnk3RW8Y1SyHxx9VRzdsAVqrPoxJdSLcbUKyMp1RWqEm1g8CwP8tKB9Ztw34HA1tOjvRuO11OWaa4k/lbiTfLJ5eCIOSLgD863dAqhNYW2drxWsRlnfQo3cyzHkqqN7McHcK13RLb5vkmkMDwCOZolDn320qpYkY90hmKkZO9TvoNzPbrIpSRVdWGCrAMpHgQdxFcq6yej1nbmCO0h9nnmYsXhd4wsUWDIdCMFJJZFGR9YnlXW6hvWB0VlujFcWxXt4Qy6HOEljfSWXUAdLAqCDw4g+Itnrynl6Re+vpzjY2zYfbYYrvtp7ec9kA9xNiOXBZMgP76tjTg88elds2VsmC2Ts7eKOFPBFCgnxOOJ8zXJegVg+0Z0mBSOG1nV3XVqld1UlNOBpEeTnVnfg7q7PVuXw8v49Iz5df17KV5c4BIGTjh41Cej/TWZraK4vLYrHIgftrbVLGniskQHaoVIIOAw3HeKzWTY1HdodHGUmSwl9llJ1EaddvJ4h4sgb/tKQRW42btGG5QSQSpKh4MjBl8xkcD5VlgUEZselLRusG0YxaysdKSBtVpMfCOU40t+o4B8M1J6x76yjmjaKZFkjYYZWAKkeYNQ97K92Yc2uu+shxtmbN1CP6mRv5RQPqMc7gAaCcUrW7B27BeR9pA+oAlWUgrJGw4o6HerDwNbKgV5JoTVQKDC2rb61VBzbH+BuOOI8ufCsyNAoCjgAAPQVauO9H8fyPV+o8Z33+hSlKkKUpQKVBJ+mk1y7Ls6OPslYobqbJjYqcN2MSEGQA5GosozwzWJtcX80Tx+2IA4wdMGgkZ95Q6uSuRkZGSM1neXMvVrbPByancjc320JdoO1vZSGKBCUnu1xqJHehtydxfkZN4XlluEg2RsqK1iWGBAka8AOJJ4sxO9mPEk7zUZ6K9JkjMdlPbiyYAJCFbVbS44LHJge/8AqMATyzUzq8svplZZeqVpOk3SWKyCBg0s0p0wwRjMsreQ5KObHcPwFYfSbpUYZBa2kftN64yIwfo4lP6Wdx3EHhxbcBxzXrot0V9ndrm5kNzeyjEkxGAq8eyhX6kY8OJ4nwEoY+y+jrvKL7aRV51y0UI3wWg8Fz35PGQ8+GABV3q0BOzoZG70xluD/fzPKPycCs/pld9jYXcg4pbysPURtj88Vd6K2nY2VrF9iCJPvWNQaDaVounO1Da7Pup13MkT6fjYaU/xEVvag3XBN/Eo4f6e5hj+5G7ZvyiqZO70Il1fyixvoE4RXEQtm/8AtiBeEnzI7VfUiuzVwnacTNGezOJFIkjPhIhDIf2gK7L0c2st3aw3KbhKivj7JI95T5hsj7q6Pk8fjrueqy4tdxsaivV++lLu2xj2e9uFA/Ulf2hD6Ymx91SqorsMiPau0Iv6RLa5HnlGhb/gr+Jrmave1+hkTyG4tXayuv6aHGlzyE0R9yUeoz51ZtulUlsyw7URYGJ0pcpk2cp5ZY74XP2X3eBNS2rV1bpIjJIqujDDKwBVgeIIO4iguA53iq1Bpdk3Wy/fsA11aZy9kzZkiHM2rneQOPZN9281JdmdIbee3NykqiIAl2b3ez099ZAe4V5g0Gu6RdG2d/arJxb3ijvY+inUfop1HeU8A3eXiDuxWR0W6Rrdq6shhuYjont278bciD9ZG4q43EffWhl6Y3NyQdnxIkHH2i5V/pPOKBWViuMHUxGc8K1F1DtA3UV4r2XbRqyErFNH2sbfo5D2rZUH3huyCPUGl5My9Wtc8HJqdyOpUqHbK6asJEhvoPZnkIWOVX7S2kY8E14BRjyDDfyNTGrSy/cZ6zc3qrFx3o/j+R6v1YuO9H8fyPV+pQUpSgVF+s25ePZlyyEqSERmHFUeRElYeiMxzUoq1dW6yI0cih0dSrKwyrKwwQRzBFBCrOBEQRxBQiAIFXgoAGB+GPxrWWu2pZyxtLOe5jRzGZVMUcZZThtHaupcA5GRuzzrT7GDWd6dnMGVc3UgLAkyqZEMDrIe99GWB55U5rL6KbFWW5/g+99+G1tlNsis6JKDIweZ1UjMi/RoeIzvGNVcmOKeVmno8nPrwmsNhmK/t2UhgrFkZWGmSKRDggj6rowz6gV72D0pu76zggtR/GSmm4unXMNuVJRmxuEkzadQQbhqBOBuOqszDs672hC7CKMSRzxh3JZkkiUEqXJZ/fUrz3jFZ3QC+vIbGOSGOG9t3aSQxxOEuoTJIzunvnRIQW7uUYcN9a8WfHVn4w+RubznX6nHRzo/DZRlIgWZjqklc6ppn5vI/Enj5DlittUe2b01s5W7Npewm5w3AMMw9Fkxq9VyPOpCDWzlRTrRJ/gydBxkMUP+9mjjP5MalSjAwOVRTrIP0FuvJ76zU+ntCH/QVLKBXL+tG6131pADuiiluGHm5EUZ/KWuoVx/pjqG15+0GkPDD2JI3MqBu0weZDsd1a8E75Ipyf8AzWGKk3VPtDQ9zZHgre0xD9SU/SAeSyAn+8FRk1s+ru3Mm1HkHct7Yox/XndSq/sxsfvFdvy5PDthw3+nWahm0G7Lbtq3/uLOaH1MMiyj8AzfjUzqF9OwEvNkz/Zu2gz/ALREygfiorzXUmlK8u4AySABzO4VoL7pvYRNoNzG78OziJmlz4aIgzZ+6gkNc36xNlRe1WihSi3cjC5CnCTi3TtYxIvAnUo97iQMbxw3g6T3Uw/imzpvKS6ZbeP10+9IR5aRUN217beyLGs3b3MEodVtYQthbyLlXWa5lOqT3WdSqb+Pu5GKi/c+ls2TUtbK97Se7hso5vZg8bzPKApk0oyqI4g24MS3HBwBVJBPZ3LWkj+06oWnt3bSkjaDpaKQqNOclcMBwO8bqsdGtjnaF9M19b28sNtGbcaWMsJmZlaTSXQZZQAN3dyRkknGHsG0EBmnkm1wWpuLe31Ens4EmYvlzvY5UIPJBjjXPcTPH9z7dmeXW+b+b9f+PG2dsx3Vo0ZUoJ7KS4RidytGAWU+BQlDn14Y39T6PXhmtbeY5zJDHIc8cuisf31yHoP0d/hSK3Ry62tujiRlyvbvM+owBvsKoUMRzONxGR2yNAoCqAAAAANwAG4ACtePHjGHPyedi1cd6P4/ker9WLjvR/H8j1frRgUpSgUpSg1PSTYEd5EEcsjowkilTAkiccGXO47iQQdxBIqISdEdoiWKb2i1eSDUY3EckTPkYMcgDMuh9wOOG4jJFdEJqgqLJb2tNWTr8ReNbXa0TpPFpljOiSNsC4tpOIKuN43+8rrubiM76jXsckFz2U8xtLp90F+ir2N6B3Y7mI+40wHjgnHusOBlvSXo80jrdWjiG8jGFc57OZOJgnA7yHkeKnePAtmbSh2jHJb3MIWVMLPazAMVPJhydDxWQbj5HcJVaTam1Co7HbdlG8PK6jQy2vrIjAvAeG/eP1qyLToeI1Emyr2W3RgGVNQubNgd4Ko5OAc8UYVKNkWHYRiLtHkVSdJkOpwv1ULcWxwBO/GMkneci3tkjGI0VASWIUAAk8Tgcz40HLusDbF9b28C3kVrI4uoZI3hlkUydi/a/wAi0Z07lwW1kDUPIHa7J61YZd0ltcxY3s30bxj+0Hz/AIa5/wBYO0WuNp3BY+7ARBGOSgKGc+rOTv8AAL4VYssdkvMB2LjGRnT7hYD6ucVW1aZ+nX//ABC2fpLGfCjiSkhA9cKcVpOlu3tk7Qg0G+gjlQ64ZS2GiccDhsZU8CvMfdUBRsrqcg8QWAA1KUJdd3EA4wfGtFpp5J8W9tNto0cjMyFosh9DBkONwZGHeVuR863/AEJ6dWljaYZJ5rmV2mmEcRADudya5CqkKoVdxPA+Nc/ktlbiP9OecHHEZA3Ve4eta8nyNbkl/FMcMzanm1Oti5fIt7eKHwaVjK37CaVB/tGobtTbN3csGuLqVyrB0CkRojKcqyomBqB4NxHjWJSse608Y6H0A2fYX0Dy3+qeeBsSm6nkkQBt6SBXbQFIyOHFWFdK2NDbrEptEhWJgCphVVQryI0jBHnXGerHY8M+0D28SSr7OzqrgMoZZFUNpO7OCwGQefDn2m12nC8jQxuHeMe+EBKx8MKzD3Vbf3Sc45VeKX2zQKjvSAT3L+yWxaFONxcjcyq2/sof61gcl+CA53kipHUL2rtue+la02aSiKdNxe4+ji5NHB9ubzG5fXgQxdoyOw/gnY2iERJpmuBkpbAg4jXHenbeSc5GSTvOR62L1e4EaXkqSwxBRHbRoUgyvBpdTM0pzvwcDO8g1LNhbHis4VggXSi79+9mY953bizE7ya2FR1Kmas9PEMSooVFCqNwCgBQPAAcK9Zoa81KFu470fx/I9X6x5+9H8fyPWRQKUpQKUpQeQPGvVKUCtN0g6PJc6XVmguI89lcR47RM8Qc7nQ80bIP51uaUEVi6TSWvubTQRchdRgm0fwLnjA3k/u+DGpNBMrqGRgykZDKQVI8QRuNe2UEYIyDuIPA1FrroLCGMlnJLYSE5Jt2xEx/XgbMbfsj1oOadaOxWttoNNj6K6AdTyEqKFkT1IAbzy3hUZhmZDlSVPka6R1jWm0BYSLci3uY42ikW4jzFMmiRcloWypypYZRh3uFc1IqummfT1NMznLMWPma8AUqucev7qqscPWqV4mmC4zz8OXmfAbx+Ne6IBV2FV36vu8+P/T/ALBq2BTOeNEph1d9Gvb5p5ZZpo0jVIisLmMy68u6uw97TgR7gRn0ArrAFps22/RWtvH6Kgz+9ifUk+Ncy6qvbOyultFgGq4GqWZmPZ4hj7sSD3zgg72UVP8AZfRJEkE91I95cDhJNjTGefZQj3I/UDPnV4yvtiSG42mNIElpZHixBS6uR4KOMMR8T77DgFG8yawso4I1iiRY40GlVUYUAeArIpUoKUpQKpiq0oLFx3o/j+R6v1YuO9H8fyPV+gUpSgUpSgUpSgUpSgUpSgj3WFBr2ZeqOPs8pHqqFh+6uAxtkDwIB/Gvpm8txJG8Z4OrIfRgQf318w2SlUVW7y+43kUOlh+INV0vlkEYrzVQaoRVV2+6DbEF5PcxHnYzIvk8jRqrfdpNRyzfVGrHcSBkc88/zroHUqub25PIQRj8ZHP+lRDb1p2N5dxfYuJMeSue0QfcrrVr6Unthk0pQCqruqdRv83u/wDasfhDFXSq531IRYsp25PdyEegjiT96muiVoyvspSlEFKUoFKUoLFx3o/j+R6v1YuO9H8fyPV+gsW/F/i+VarVLfi/xfKtVoL1KUoFKoTVM0HqlKUClKUCvnPpZZdhtC8ixgdsZV+GcCXd5ZZh91fRlcd66dn6Lq3uQN0sbQMeWqMl0+8hn/ZqL6Tn2gde9BABI3HeP++VZEJAUE446gN2rwHHjvz+G/wOPLKWOT/0qjR0DqOiJnv35YtkH4Skj81rSdaVt2e1JTylihl+/wB6I/lGtSrqMh/i92/2rkr9yRR/6k1rOuuHF3aP9uGZf928bD/iGr/ik9oABVc0Jq3M+FY+AJ/AVRo7X1OQ6dlQn7bzSfjM+PyAqbVoeglqYdnWcZ4i3iz6lAW/Mmt6DWjFWlKUClKUClKoaCzcd6P4/kerzMBvJwPOseYb4/j+R61m35w9uzb1CuN53Z0sN48jw/58CG2txvf4vlWlUtzvf4vlWq0F6lKUFDXmvdKCgqtKUClKUCol1obPE1hIwXU1uRcqMZOY86sDx0FxUsIqjRgggjIIwR4g8RQfMrS69/jvHhvrzV/aey2tLia1YEdk5CZ+tESTEwPP3cD1BHKrQGfWs2sdg6lo8bO1fbnnb8HKfKK1fXknuWT+Ezp+3ET8gredTw/8qhx9u4//AES1ruvGLNlA/AJdxsfQpKn72FX/ABn+uTVauITIBGOMjLEPWRgg/wA1e+0HiPxFbXojAsu0bKMlSO3EnEfolaVf8SLuqsaX0+ho4woCjgAAPQDAr2K9Uq7IpSlApSlBQmqAZquKrQWLnvR/H8j1obtylrIVYZaUZ0MuBqK5BJHhxzx++t9cd6P4/keo5fxg20hyVzPkE5A34U5xy3nj+HgEkg4v8XyilUt+L/F8q1WgvUpSgUpSgUpSgUpSgVHOmHTO22cmZm1SEe5CmDI3hu+qv6xwPU7q5H086xdoe13Fukhto45XjCooEhVThWLsCw1DDArjcw48a52zs7kks7ud5JLOxPiTvJonpn9IdtS31y9zNjW54DOlFG5UXPID8Tk86wDIeAJ/HjXROhXVXPdMsl0Gt7fIOlhieUeAX9Gvm2/y5jR7R6vdoJNIkdpK6CR1RhpwyBiEbUTjeuDvoOx9TF0JNlQjABR5UOOZ7RmyfMhgT5mrfXZOV2VKB9eSFT6dorfLV7qi2JNZ2BjuIzHI0zvpJUkAhVG9SR9Wtr0/6Ptf2MtuhCu2lkLd3UjhwCQNwOMZ86IfLeMev7qrHIVIIJBBDAgkMrA5DAjeCCAc1NI+qjajEgwIuObTR6T5jSSfxAqZbX6lEaKM203ZzKiiQPloZHC4Zge8mTk8x4AUSw+ifXI0arHtBDJjAE8QGojxePcD6r+zXSdkdONn3OOyuosn6rns3z4aJMH8q4Zd9V21I2x7P2g+1HLEV+4Oyt+IFX9mdU+0Z30yRLbp9uR0YfckbEk8OOKD6NpWu6PbONtawwNIZTFGqFzxYqME7ycDyyd1bGiClKUClKUFi470fx/I9RzaBBtpBu96fdncMEhs7iOCgtnhgZ3jfW621cGNVcAHDcD5qw/1rRy3hMe+2jKD3sHfjK4zjl7px6Hwrn5flcfHrx133136t+kWpLbje/xfKtVqzsm8E0YcAAnOoDkw40rbGprM1PVSzKUpVgpSlApSlApSlBrdq9H7W5wbi3hmI3AyRqzD0JGRVNl9HbS2Obe2hiPikaK34gZrZ0oFKUoFKUoFKUoFKUoFKUoFKUoFKUoNV0kUmIADJ1DcOPdatE0x05McmrGMaDjOPHPDnjTnfjOKldx3o/j+R6v1x8/xbyb85rr669f9/lFjUdGLMxw5bILnVg8uQ3egz99K29K6OLjnHiYn4mP/2Q=="/>
          <p:cNvSpPr>
            <a:spLocks noChangeAspect="1" noChangeArrowheads="1"/>
          </p:cNvSpPr>
          <p:nvPr/>
        </p:nvSpPr>
        <p:spPr bwMode="auto">
          <a:xfrm>
            <a:off x="155575" y="-1881188"/>
            <a:ext cx="35814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data:image/jpeg;base64,/9j/4AAQSkZJRgABAQAAAQABAAD/2wCEAAkGBxQSERQUExQVFRUVFRQXFhQXGBUUFRoXFRQaGBQXFRQYHSggGBolHBgUITEiJSosLi4uFx8zODMsNyktMCsBCgoKDg0OGhAQGiwkICQsLCwsLCwsLCwsLCwsLCwsLCwsLCwsLCwrLCwsLCwsLCssLCwsKywsLCwsLCwsKyw3N//AABEIAK0AuQMBIgACEQEDEQH/xAAcAAAABwEBAAAAAAAAAAAAAAAAAQIDBAUGBwj/xABFEAACAQIEAgYHBgQDBgcAAAABAgMAEQQSITEFQQYTIlFhcTJCUoGRobEHI2JywdEUM5KygoPCFkNTY/DyFaKz0tPh8f/EABkBAAMBAQEAAAAAAAAAAAAAAAABAwIEBf/EACMRAAICAgICAgMBAAAAAAAAAAABAhEDEiExBEETURQiMmH/2gAMAwEAAhEDEQA/AO40RoE1GmlOtqaVgKmxIWoUnEiKadqg4jeqxgjEmTf/ABRqQ3EWNVxekFqooIzZYfxz0Bjm/wCjUBW8aWrXp6oLLGPiLU82PVhZlDDmCAQfcaqhRdZWXBMdlphJIoxaONIxzCqFB8woFOvjqps1HS+ND2bLX+PI509HxIc6pKawxuo9/wBSP0o0QtjT/wAatNPxIXtaqPMaNRqKSxIexeDHXoxi6r0qVGlZaSHZLSa9RcZxmGI5ZJo0Y+qzKD8L1nunnSZMHEEEoSaQi1hmZVGrNlHM2sL8zflXJG6WyrYQqiAEXawLtY5gXNtTve9zq2utRlJro2kdq4p0xwkEedsRGwOwRhIzeSrXLeP/AGlTyTlsK7xR2FkYq2o3NraX00vTcGDOPgDSw9U4ARMRbKhWPPI7G5FxlsoGu29bHo39nWCkwVyJDJKhBeSweNwSDlVdAQwPftvWVKxtJFz9m/GcXi8OZcSEy5ssbKCpYLoxI23+hrX2qNwvArBDHCgssaKqjwAtUqtmRLVEnqTIah4hq3EyyE7VHl1o5WolFXSJtjBjoinhUrJShFT2EQjFQVLVYCCjMNLYaK2QWFNVNxEZDKO8m/fax/W1E0NaTFZDZrAnuBPwBqQKRiYrI3lb46frTzJQNCLVGSZUizuwVQCSWIUDUnUmqjpL0ugwd1/mTcolO35z6o+dcs4xxubFN943ZHoxr6A7rLzPidalLIl0bULO34bELIgeNldTsVNxUnDp79T9a4Jwzi8+EkvE7Ib9pORP40P/AO1pcZ9o+JeLIiJE2paRbljc+oraL8/dWflXs1pR1Li3GoMKuaaRU7lvdz+VRqa570g+1KV7phE6pdutazSHvKgaL86xEGHmxc1k6yaVt92bzLHYeJNq6V0U+ytRlkxhzHfqEPZ/zH5+Qqbk2apI53huFT4hhIwYiUn758xDEKWJudW0B2v3c60vDeB4eGLM4vKQ4LTjIFItrDEGJJAJN37uV6n9LwYMS6xkdWkihE3sBGOxv/LDXFu/Sq2NhjM6PIsTAdbfMFjypYEEtctvlC3Nm120Em/RonQYxJUCsRlQMysFDdpQZFFj6Pay3B0FyDW/6C4k3ljJbtZZl6wjrSJL5pHQaIGYXCjYEVzHjGGSwMZMuZr9nVyNMjsNVTMpAsbn7vxrUdB8aVxGFRUQO0TLLF2s6oFUmWRmt2yRH2RpY6aViK1Y3yjqgo6JaOrkxmRqrcQ1T5tqr5N6rEyyA63NPxJSwlGfSW3j8gP3qlk6E5Hv6luWjE/W1Hkk9tB/lk/66cY0jP8ALX4VnsfoRhYZct+sQXLH+WTux/5lO5JBu6H/ACyP9ZosI1kX8o+Yv+tc/wCnfT3qw0GFN2sQ84vZb79XyJ/FyrL4BcmixnSfDpiBC+IhV1vmurBQT6pfNYHwq7w4ZlDKY2U7MpJB8iCQa84dUzKWysQL3axIvzu21/Pvp7h/EZYSDFK8Z/CxUX8Rex99Y3ZT40egeNT9VEXkKKgK5mZmUDtj8J+Fcw6T/aLJJePDARLreS92b8ugyD5+VZXi/HZ8Vl6+VnyjQGwA7zYaX8a0fQ77P5cXaSXNDD3kfeOPwKdh+I+6ls2Cil2ZnhPCpsVIVhRnO7HUgA7szcufia6l0W6Kw4RFkZXkmIBzlDZbjZF1sPHetfh+GRYWAxwIEVVOnMm27HcnzoZLBfIfStwjTtmZTb6M10g4Dh8aPvAyPssoRg487izDwNZXg/2cguGxE46vkEDBnHiWFk+ddORLmpHDV7Cb7VucUKMmReCYLDYdBHCERe4aE87sTqx86s8DiQxcZ1JzsAARfKtraU6BTeEHpH8b66X3qTY9jE9LA8WMZoWCAoJXzDMhcqUzBbghsqixv31TricQFAyRkNFlDgPZbtq4HMtfWxt41s+mPBzMokQFmVWVkW2ZkPNL7sDfTncisRDxCNLgOoIGoksjC3qlWs2nluBpXHlT2OiDTQqUyMpJe0bMbJElrKydWVOpOQDa1iL+NP4KXLPEyass0QEgYkEkhHJzam6sw3JNvDSvjxcZsoYmy7RXkYltNAgNyL/AmtV0S6OyvLHPPGY1jAKIwAkdstgzgHQAXNjqT3WrMIuxyao34o6IUddhEjzEAakAd5IAqu65WLdpRZiPSHLv1qzmUEWIBHiL1XdUov2VGp5DvrabMsa65PaX+paZkmTrE7SaK/rLzK+NP9n2VP8AhBqoHHMIZSvXYa6qQQXiBDZtQaoyZZPOp2Zf6l/emHmUK5zKbK3Md3nScRPCEMmaPIASX7GQDvLVlv8AaDD4nWNxHGkqAtpGVYyARu2hJQ62FrdntHuTkkjSi2P8f46siiGNkylHuhL5nUBkBbIQywhwA1rEgMdANafCdHVx3ZdAnViC7plZkXJcxGYMesfZbbAAHc6u8J4YcVLeAhUjbK2IVJLoAQXWCV2vJIz5ySynLmOtzrusLwyGKMRpGoUbDfzJJ1JPMmpxTk7ZptR4RHwPD44MscaBUVWsttNStydNSbbmixXR3CzfzcPE3jlUH+oAGjfDp1p7C2yL6o5sf2FSYsNH7C/AVWiaKGD7P8FFiY5FRiLn7tmzR3AJBynXTxNvCtoBVdJhEzR9hd25D2DUwYOP2F+FSob5Cxq3je+mlvjpSJIqRjcGmTRRqyf+ot6cfAxn1R8SPoaalQCBH4e+ncIvYT8o7+6m2wKBSRcaN6zd3nQw+FXImreiuzt3edDlYEum4dj+Zv7jSeoHtP8A1GmcPhjZvvJPSfmp9Y961mw4JsVROM4jDRqrYnqwGZUUyAG7NsBceBPup+JcvMnxNr/ICshx+dZsU0LKXEfVbglbyMrZBYauVQC3JS5Om85y1TZSHPBfcL4xH1jpkSFLoITdVMma+ycr2BA3sQdL1eg1jP4a2MHVpnUSK0g7ejsc+Z5SMoCg5hGPA8lrXA0oT2VmnwPg0dNI1OXqghElZ7jPF4sNG0kzhFBa1/SJvsq7sfCq3pp0+hwV40tLiLegD2VPIyMNvIa+VcV4pxKfGS55WMjsbKANB+FEG3l9aNqHrZf9KOns2IukV4ofM9Y4/ER6I8B8ax29dJ6L/Z2bCTGA96wf/IR/aK32FwUYduwgAWMAZVsAMx2t4it6uStmdlHhHnpGsCL6HcC/0761vQvolLiVaUkxwaKf+bqLoveO9vhrXXcRwbDSenBC3mi/tT0ioqKi5VAaMBRYAAMCAB7qSx0J5Pocw2GSJAkahUUWVRoAByFKLUl5h3j4io38YgOroPNhVUTFAXkcdyp8y1So46iYfFRZ3PWJ6g9IcgT+tTUxUftp8RQ5DY7btJ/i+lP1CfFpnTtDZ+flT38YntipMQuc6D8yf3inBUDG46MBLyIPvE3IHO/OnV4jF/xY/wCtf3pBRImHZbyP0oRCygeA+lMSYtCjEOp0OzA8qcSZbDtLsOY7qQ/Q5TWDHZP5n/vNKE6+0v8AUP3pvCzqU9Jd25j2j400KiRWalk6mfFMy5gwE6gAZs0UaxMAT4ZP6jWkVgeYrN8Wk+9nHNIG/wDOyW/sqGaNw5KY+JFvwvDsidvVnYyP3Bn3VfwgWXXuqeDSFFKqqVKjLfI6ppV6bWlXrJQ80cA4JPjpckKlju7m+VRzZ25fU12boj0HgwiEkCSa5DSsNrco19QfOtJwHgkODhEUC5VFrndmPtMeZpeFPYP5n/vP7VtA2Q5uHp7C/Co0WFjDv2F9Tl+GrSXaoBJzv3dj6GrolYFiQbKo8gKRNEpKaD0wdhyBoXpqZrPEO9j/AGGnRknhR3fSjEXgKOM1IpN0NDOFisZD3sPkiipIFNYVvT/Of7Vp69SsBl/5q/lb6rT96jMPvb90Z+bD9qfvStDET+r+YfQ0sDwFRsUTmi13k+P3bG3/AF3VKpWIj41fu3sBfKbaDuNqc6lbDsr8BSMc1o28v1p9DTGjP9MekMeAwxlKBnJyxptmY955KNz/APdZLgHBWxkAxnEcRIqyDMkSSHDRIhPZPZItfcC/dveqr7ccSf4jDxHZY2e3i7W/01oOBzR4jB4KWSI4iGOFoZolQvllCKmfqt3AyuulyOs87c+dvhJ1/paCpEhONR4GVY4pZpoNA6lHnWMFc11xKjQhe2VYns8xVjjEHX4xtwVwqX5dr/uvVViFWITN1jYZZWQrhU1ZYsqRuDAitcuis1xqveLGo/DOMRRrJDNMuY4nDtGxv2sNmiMEha3o9UoBJO4NYlK4qK55RvXm6OlMlJApwMGAIIIIuCDcEHYjvpJFdDJUgUKFqO1IZ566P9P8ZhLASdbGP91Jdh/hb0l+NvCtQftEXFDqz9yCdVJvmub2z8h8Krsd0bgk1C5D3rp8V2rN8Q6Kyx3KfeL8G/prr+GeN3VmHJTOn8K406EKZLxkjVgHy+Kne3hetN1TZmu/s7Ko5GvPuC4vPAcoOnNGuR8DqPdXR+H/AGlxsoXL1chVAWckqSq2uCP1oc4ylwqE4tG1mTKCWkIA3uEAHvy1nsXxhiwMZ7I2LKhN9r7aaVCxONeU3di3d7PuA0pq1dUMP2Ss0vDOMCQhXco2gFwmUn82XQ+daJY29tv6Y/8A21zi1aTgvSFUiyy5iVJy2F7ra4BN/MfCpZsNK4mos0OHRiGPWH02Gy8jbu8KfKED0z36hLae6s0vSlUWyIxN2N2IUdpidhfvqo4lxuWYWJCr7K6A+Z3NQj485ehtomcT49IJfupLqotfKupvrvuNqn8G460rBJHCsduwuU+HeDWUoA2N+Y/TauuXjR1r2Z25OiTwtmj7Z9IkaJp2G8PGnmja3pnzKrb6ViZ+kM7W7QXLsVUX2sSc16hT46V/SkdvMm3w2rmj4s/ZrdF1xvjsivkjkRwLZiUFr3vYEHw+dWvB+Mifs9Zkk9kquv5e/wCtYi1R+I40QRtKdMguLb3uAoB5akVaXjRUBKTsuel3R9eIY/qJCVMGGEgmUAFutdgiZfZUoSeZvyrVcBwQgw0MXZ+7jVSUFlLKtiQNbXIJ351wbH9MsZLM8xmZHdOrOSygRjUKB5km+9ya2nQjpbJHF1TxAFmLIx7KHsjsheR0JtzuTXjZsGTJ/J1RkkuRnicL4rpA+HZ26oNGzICQCiYZGN7cidPfWj466dfPlKhThsOmYWyi8siCx20vb3VnePYA4jEHE5+rcqFbJcKyhbG5Bvt420qu4emeVbE5FUFRoOxHpGLDkSxa1dWLxJ7Rv66Esqq0dJxfSVYVjiwqrkjCqCQcmVRlCoLg2HfVvwPpDHiDlIySezuD35T+hrn9GrFSGXcG47799ehLxo60jm3dnWwKOsrL0yUDsxsT3sQo+V6if7Zyf8JP6m/auVYZ/RXeP2Zi1C1EKOvVOchcR4ZHMLOovyYaMPI1z/jGAMErJuNCCeYOxrp1UPSzhnWxZ1Hbj1HeRzHj31zeRiUo2uzcJcieiHEOshyH0ozbzU6qfqPdV/XOOj/EzBMCT2G7LeR2NdBhxKP6LBh4EGjx8qlGn6CcaY9QoUK6DAKFqFHTAKhahQoAFqFChQAKr+PYEzYd413NiPEqwYA921qsL1Bn4mgFkId9lQG5v49w7zWJ61yCswvDOEnrSsqkZLEqdCb7ad2+vhV5MxzhQBk0B1sQ1iQQfDTyo+JoDC82/V69cNGeUkIMh3Eak28be80mG40AoVlJPtA8976871xxcYfqzrjKzRytIy5GlJTmLKGI8XHL4U2MRlCyrysfNDa4I8vmBVK3HL8yB4KM3j2ibfKp/BGDyxArIIyTkDN2SyrcCx3Gh+Aqnyx6iDpRZsRR0Qo66jkBQoUKYCVpVJWlUACgRehQpCOedIOENFKcqMUOq2FxruNO6pXRPBqTMXVNImCtIyqFZgcrBGZS2oy6XIJBtW5tSGiB3APuvXHLxLdplll4oppuHEHDiCZhDcddiOsYoFSNOs1fTMSXsO+3KrSaF0KrdyWUhScji5kRUaQhRaxdwVveyA86bl4XC2jRoRvsBr36c/Gii4YqAiN5Y8xBOSWQAlSCpIvYkFR8BS/Hyrpj3i+0MYviqrA08fbTLEVUhVfLJ60gzXRTyIBvsbVVw9M4/WjceViKs+I8LkmVkbEyFWOZgwQ3PiwUG2g7N7X1tWbx/RKRFLI2e2uW1jbnbXXypP54i/Rmp4ZxeOcHqyezuCLHz8RVheuW8PxjQyB0Oo5d45g+BrpPD8Ys0aumx+R5g+VWwZt1T7MzhXRJoUKFdJgg8YLCO6i9iCw19Hntvy052tUWTiCyIeqyMuVi+98oUdlcvPX5VcUzDhEUkqqqTa5AA22qM8bbsafBlukWKP8AAxrydgNsvYQkppyJshrH1tOnpOSLQ2zEn4WrF3rhzp7UdGP+SRg51Q3KBjpqdQPHLsT51peFzFnR2VhaRMrN6RuSLeAsdgAKysLWYEXB7wbHXxrU8HyhlAa+aSPTMzkkG+jHsmwGth76zi7HI2Qo6IUdeqcoKFChTAIUdChQIFChQoGChQoUAChQojQAdqBoChRQGO6WcEteaMaeuo77+kB9arOj/Gzh2NwWRt1G9+RF66FIgIIOoOhHK3Osri+hoLExyZbk9lhf3XFcWTDJS2gVjJVTLGDpTh23Yr+ZT9RerHD8Rif0ZEPkw/esViOieIG2Rh4NY/OoM/B5k3ibzAv8xS+fLH+kGkX0zpt6F65dHi5Y9nkTwuwHwNTsN0jxC/7zN4MAfnoa0vLj7VC+Jm8xS3RuyG0PZIuCdwLedYaFIZOqDxBHlZ17BZAmVrbH9qmx9MHscyDzU2tWfTFsLDMCA4YXGtwb+la4BJOl+dRz5IZKo3CLiaTBdEo3UMXexJt6Oq38PfWg4fwmKH0F12zMcze4nb3VX9G+MK0YRyisug7QNxyNuVtqvgb6jWurDCCVonJy9h2oUVGK6CYKFChQMFChQoAFChQoAFChQoAFChQoAFChQFAAoUKFABWo7UKFIBDxA7gHwIH0qFPwWB/ShS/eBlPxFWFCk4RfaBNooJ+iUB2DL5NcfA1UY/oplICSXuCe0LesANvOttVfj/SXy/1rXNmxQ1uikZOzITdFsQuyo9u4i/ztUVsHiYvVlW3slv0rpNC1H4q9Nh8r9nPIukmJj0L38HAv8bXqZhOlknWAuBkIAKqNfzC/0rYYjCI4s6K35gDVBw7ozEzM76gs1kGigX0HjWXjyxaqQ9os0GGnWRQyEFSLginaTDCqAKoCgbACw+FLrsV1ySP/2Q=="/>
          <p:cNvSpPr>
            <a:spLocks noChangeAspect="1" noChangeArrowheads="1"/>
          </p:cNvSpPr>
          <p:nvPr/>
        </p:nvSpPr>
        <p:spPr bwMode="auto">
          <a:xfrm>
            <a:off x="155575" y="-990600"/>
            <a:ext cx="2209800"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4344" name="Picture 8" descr="https://encrypted-tbn1.gstatic.com/images?q=tbn:ANd9GcTN0G4McAF9_m4WH_aLx-n8rfxheXsQ9KNA79dbCBhBhluRN9BF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319" y="2043113"/>
            <a:ext cx="2902774" cy="264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59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¿Cómo termina esto y qué pasa después?</a:t>
            </a:r>
            <a:endParaRPr lang="es-VE" dirty="0"/>
          </a:p>
        </p:txBody>
      </p:sp>
      <p:sp>
        <p:nvSpPr>
          <p:cNvPr id="3" name="Content Placeholder 2"/>
          <p:cNvSpPr>
            <a:spLocks noGrp="1"/>
          </p:cNvSpPr>
          <p:nvPr>
            <p:ph idx="1"/>
          </p:nvPr>
        </p:nvSpPr>
        <p:spPr>
          <a:xfrm>
            <a:off x="457200" y="1600200"/>
            <a:ext cx="8363272" cy="4709120"/>
          </a:xfrm>
        </p:spPr>
        <p:txBody>
          <a:bodyPr>
            <a:normAutofit fontScale="92500" lnSpcReduction="10000"/>
          </a:bodyPr>
          <a:lstStyle/>
          <a:p>
            <a:r>
              <a:rPr lang="es-VE" dirty="0" smtClean="0"/>
              <a:t>Todas las hiperinflaciones terminan mal, finalizan con medidas de ajuste fuerte, o con la simple pérdida de confianza en la moneda local. </a:t>
            </a:r>
            <a:r>
              <a:rPr lang="es-VE" i="1" dirty="0" smtClean="0"/>
              <a:t>Con ella no hay salida fácil.</a:t>
            </a:r>
          </a:p>
          <a:p>
            <a:r>
              <a:rPr lang="es-VE" dirty="0" smtClean="0"/>
              <a:t>El tamaño de la economía se retrae considerablemente y solamente si se desarrollan los planes correctos, la prosperidad puede regresar, pero podría tomar años y hasta décadas, si no se deja de lado el populismo y se reconstruye la institucionalidad.</a:t>
            </a:r>
            <a:endParaRPr lang="es-VE" dirty="0"/>
          </a:p>
        </p:txBody>
      </p:sp>
    </p:spTree>
    <p:extLst>
      <p:ext uri="{BB962C8B-B14F-4D97-AF65-F5344CB8AC3E}">
        <p14:creationId xmlns:p14="http://schemas.microsoft.com/office/powerpoint/2010/main" val="4281354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dirty="0" smtClean="0"/>
              <a:t>¿Qué haría un gobierno responsable?</a:t>
            </a:r>
            <a:endParaRPr lang="es-VE" dirty="0"/>
          </a:p>
        </p:txBody>
      </p:sp>
      <p:sp>
        <p:nvSpPr>
          <p:cNvPr id="3" name="Content Placeholder 2"/>
          <p:cNvSpPr>
            <a:spLocks noGrp="1"/>
          </p:cNvSpPr>
          <p:nvPr>
            <p:ph idx="1"/>
          </p:nvPr>
        </p:nvSpPr>
        <p:spPr/>
        <p:txBody>
          <a:bodyPr>
            <a:normAutofit fontScale="92500" lnSpcReduction="20000"/>
          </a:bodyPr>
          <a:lstStyle/>
          <a:p>
            <a:r>
              <a:rPr lang="es-VE" dirty="0" smtClean="0"/>
              <a:t>Reforma monetaria: Dejar de emitir dinero sin respaldo en reservas y/o bienes y servicios</a:t>
            </a:r>
          </a:p>
          <a:p>
            <a:r>
              <a:rPr lang="es-VE" dirty="0" smtClean="0"/>
              <a:t>Reforma fiscal: Bajar el gasto público y subir los impuestos para no seguir gastando más de lo que le ingresa</a:t>
            </a:r>
          </a:p>
          <a:p>
            <a:r>
              <a:rPr lang="es-VE" dirty="0" smtClean="0"/>
              <a:t>Independencia del BCV: Darle al BCV la potestad sobre la emisión monetaria</a:t>
            </a:r>
          </a:p>
          <a:p>
            <a:r>
              <a:rPr lang="es-VE" dirty="0" smtClean="0"/>
              <a:t>Privatización de empresas ineficientes del estado</a:t>
            </a:r>
          </a:p>
          <a:p>
            <a:r>
              <a:rPr lang="es-VE" dirty="0" smtClean="0"/>
              <a:t>Programa de auxilio a las personas necesitadas mediante subsidios directos</a:t>
            </a:r>
            <a:endParaRPr lang="es-VE" dirty="0"/>
          </a:p>
        </p:txBody>
      </p:sp>
    </p:spTree>
    <p:extLst>
      <p:ext uri="{BB962C8B-B14F-4D97-AF65-F5344CB8AC3E}">
        <p14:creationId xmlns:p14="http://schemas.microsoft.com/office/powerpoint/2010/main" val="4160211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VE" dirty="0" smtClean="0"/>
              <a:t>Sin embargo… (Perspectivas 2016)</a:t>
            </a:r>
            <a:endParaRPr lang="es-VE" dirty="0"/>
          </a:p>
        </p:txBody>
      </p:sp>
    </p:spTree>
    <p:extLst>
      <p:ext uri="{BB962C8B-B14F-4D97-AF65-F5344CB8AC3E}">
        <p14:creationId xmlns:p14="http://schemas.microsoft.com/office/powerpoint/2010/main" val="74559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42722" y="2730615"/>
            <a:ext cx="5294827" cy="3185721"/>
          </a:xfrm>
          <a:prstGeom prst="rect">
            <a:avLst/>
          </a:prstGeom>
        </p:spPr>
      </p:pic>
      <p:sp>
        <p:nvSpPr>
          <p:cNvPr id="2" name="Rectangle 1"/>
          <p:cNvSpPr/>
          <p:nvPr/>
        </p:nvSpPr>
        <p:spPr>
          <a:xfrm>
            <a:off x="971600" y="476672"/>
            <a:ext cx="6912768" cy="1569660"/>
          </a:xfrm>
          <a:prstGeom prst="rect">
            <a:avLst/>
          </a:prstGeom>
        </p:spPr>
        <p:txBody>
          <a:bodyPr wrap="square">
            <a:spAutoFit/>
          </a:bodyPr>
          <a:lstStyle/>
          <a:p>
            <a:r>
              <a:rPr lang="es-VE" sz="3200" b="1" dirty="0" smtClean="0"/>
              <a:t>El </a:t>
            </a:r>
            <a:r>
              <a:rPr lang="es-VE" sz="3200" b="1" dirty="0"/>
              <a:t>nivel de inestabilidad económica es directamente proporcional a la ventaja de la oposición.</a:t>
            </a:r>
          </a:p>
        </p:txBody>
      </p:sp>
    </p:spTree>
    <p:extLst>
      <p:ext uri="{BB962C8B-B14F-4D97-AF65-F5344CB8AC3E}">
        <p14:creationId xmlns:p14="http://schemas.microsoft.com/office/powerpoint/2010/main" val="294760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VE" dirty="0"/>
              <a:t>D</a:t>
            </a:r>
            <a:r>
              <a:rPr lang="es-VE" dirty="0" smtClean="0"/>
              <a:t>ivisas</a:t>
            </a:r>
            <a:endParaRPr lang="es-VE" dirty="0"/>
          </a:p>
        </p:txBody>
      </p:sp>
      <p:sp>
        <p:nvSpPr>
          <p:cNvPr id="5" name="Content Placeholder 4"/>
          <p:cNvSpPr>
            <a:spLocks noGrp="1"/>
          </p:cNvSpPr>
          <p:nvPr>
            <p:ph idx="1"/>
          </p:nvPr>
        </p:nvSpPr>
        <p:spPr>
          <a:xfrm>
            <a:off x="457201" y="1772816"/>
            <a:ext cx="7499176" cy="4536504"/>
          </a:xfrm>
        </p:spPr>
        <p:txBody>
          <a:bodyPr>
            <a:noAutofit/>
          </a:bodyPr>
          <a:lstStyle/>
          <a:p>
            <a:r>
              <a:rPr lang="es-VE" sz="1500" dirty="0"/>
              <a:t>Producción petrolera 2,400 MDB</a:t>
            </a:r>
          </a:p>
          <a:p>
            <a:pPr lvl="1"/>
            <a:r>
              <a:rPr lang="es-VE" sz="1350" dirty="0"/>
              <a:t>Mercado interno 	700 MDB</a:t>
            </a:r>
          </a:p>
          <a:p>
            <a:pPr lvl="1"/>
            <a:r>
              <a:rPr lang="es-VE" sz="1350" dirty="0"/>
              <a:t>Fondo Chino 		500 MDB</a:t>
            </a:r>
          </a:p>
          <a:p>
            <a:pPr lvl="1"/>
            <a:r>
              <a:rPr lang="es-VE" sz="1350" dirty="0"/>
              <a:t>CUBA 		</a:t>
            </a:r>
            <a:r>
              <a:rPr lang="es-VE" sz="1350" dirty="0" smtClean="0"/>
              <a:t>100 </a:t>
            </a:r>
            <a:r>
              <a:rPr lang="es-VE" sz="1350" dirty="0"/>
              <a:t>MDB</a:t>
            </a:r>
          </a:p>
          <a:p>
            <a:pPr lvl="1"/>
            <a:r>
              <a:rPr lang="es-VE" sz="1350" dirty="0"/>
              <a:t>Convenios 		</a:t>
            </a:r>
            <a:r>
              <a:rPr lang="es-VE" sz="1350" dirty="0" smtClean="0"/>
              <a:t>200 </a:t>
            </a:r>
            <a:r>
              <a:rPr lang="es-VE" sz="1350" dirty="0"/>
              <a:t>MDB</a:t>
            </a:r>
          </a:p>
          <a:p>
            <a:pPr lvl="1"/>
            <a:r>
              <a:rPr lang="es-VE" sz="1350" dirty="0"/>
              <a:t>Estados Unidos		900 MDB</a:t>
            </a:r>
          </a:p>
          <a:p>
            <a:r>
              <a:rPr lang="es-VE" sz="1500" dirty="0"/>
              <a:t>Flujo de caja 1,000 MBD Estados Unidos + 50% de convenios  </a:t>
            </a:r>
            <a:endParaRPr lang="es-VE" sz="1100" dirty="0"/>
          </a:p>
          <a:p>
            <a:pPr lvl="1"/>
            <a:r>
              <a:rPr lang="es-VE" sz="1350" dirty="0"/>
              <a:t>@35 Dólares por barril 12,770 Millones de dólares</a:t>
            </a:r>
          </a:p>
          <a:p>
            <a:pPr lvl="1"/>
            <a:r>
              <a:rPr lang="es-VE" sz="1350" dirty="0"/>
              <a:t>@60 Dólares por barril 21,900 Millones de dólares</a:t>
            </a:r>
          </a:p>
          <a:p>
            <a:r>
              <a:rPr lang="es-VE" sz="1500" dirty="0"/>
              <a:t>Servicio de deuda externa 6,000 aprox. O sea quedan entre 7 mil millones y 16 mil millones </a:t>
            </a:r>
            <a:r>
              <a:rPr lang="es-VE" sz="2400" b="1" dirty="0">
                <a:effectLst>
                  <a:outerShdw blurRad="38100" dist="38100" dir="2700000" algn="tl">
                    <a:srgbClr val="000000">
                      <a:alpha val="43137"/>
                    </a:srgbClr>
                  </a:outerShdw>
                </a:effectLst>
              </a:rPr>
              <a:t>¡¡¡Para todo</a:t>
            </a:r>
            <a:r>
              <a:rPr lang="es-VE" sz="2400" b="1" dirty="0" smtClean="0">
                <a:effectLst>
                  <a:outerShdw blurRad="38100" dist="38100" dir="2700000" algn="tl">
                    <a:srgbClr val="000000">
                      <a:alpha val="43137"/>
                    </a:srgbClr>
                  </a:outerShdw>
                </a:effectLst>
              </a:rPr>
              <a:t>!!! </a:t>
            </a:r>
          </a:p>
          <a:p>
            <a:r>
              <a:rPr lang="es-VE" sz="2400" b="1" dirty="0" smtClean="0">
                <a:effectLst>
                  <a:outerShdw blurRad="38100" dist="38100" dir="2700000" algn="tl">
                    <a:srgbClr val="000000">
                      <a:alpha val="43137"/>
                    </a:srgbClr>
                  </a:outerShdw>
                </a:effectLst>
              </a:rPr>
              <a:t>@25 dólares el barril Sálvese quien pueda….</a:t>
            </a:r>
            <a:endParaRPr lang="es-VE" sz="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49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VE" dirty="0" smtClean="0"/>
              <a:t>1.- ¿Qué es el dinero?</a:t>
            </a:r>
            <a:endParaRPr lang="es-VE" dirty="0"/>
          </a:p>
        </p:txBody>
      </p:sp>
      <p:sp>
        <p:nvSpPr>
          <p:cNvPr id="5" name="Text Placeholder 4"/>
          <p:cNvSpPr>
            <a:spLocks noGrp="1"/>
          </p:cNvSpPr>
          <p:nvPr>
            <p:ph type="body" idx="1"/>
          </p:nvPr>
        </p:nvSpPr>
        <p:spPr/>
        <p:txBody>
          <a:bodyPr/>
          <a:lstStyle/>
          <a:p>
            <a:r>
              <a:rPr lang="es-VE" dirty="0" smtClean="0"/>
              <a:t>Presentación y dinámica</a:t>
            </a:r>
            <a:endParaRPr lang="es-VE" dirty="0"/>
          </a:p>
        </p:txBody>
      </p:sp>
    </p:spTree>
    <p:extLst>
      <p:ext uri="{BB962C8B-B14F-4D97-AF65-F5344CB8AC3E}">
        <p14:creationId xmlns:p14="http://schemas.microsoft.com/office/powerpoint/2010/main" val="303366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88" y="857251"/>
            <a:ext cx="7695931" cy="598868"/>
          </a:xfrm>
        </p:spPr>
        <p:txBody>
          <a:bodyPr>
            <a:normAutofit/>
          </a:bodyPr>
          <a:lstStyle/>
          <a:p>
            <a:r>
              <a:rPr lang="es-VE" sz="1350" dirty="0"/>
              <a:t>Inflación, circulante y precio del dólar de mercado argentina dic 1969 Septiembre 1975 Venezuela Diciembre 2009-septiembre 2015</a:t>
            </a:r>
          </a:p>
        </p:txBody>
      </p:sp>
      <p:pic>
        <p:nvPicPr>
          <p:cNvPr id="5" name="Picture 4"/>
          <p:cNvPicPr>
            <a:picLocks noChangeAspect="1"/>
          </p:cNvPicPr>
          <p:nvPr/>
        </p:nvPicPr>
        <p:blipFill>
          <a:blip r:embed="rId2"/>
          <a:stretch>
            <a:fillRect/>
          </a:stretch>
        </p:blipFill>
        <p:spPr>
          <a:xfrm>
            <a:off x="44464" y="1590481"/>
            <a:ext cx="8849090" cy="3767936"/>
          </a:xfrm>
          <a:prstGeom prst="rect">
            <a:avLst/>
          </a:prstGeom>
        </p:spPr>
      </p:pic>
    </p:spTree>
    <p:extLst>
      <p:ext uri="{BB962C8B-B14F-4D97-AF65-F5344CB8AC3E}">
        <p14:creationId xmlns:p14="http://schemas.microsoft.com/office/powerpoint/2010/main" val="1093139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88" y="857251"/>
            <a:ext cx="7695931" cy="598868"/>
          </a:xfrm>
        </p:spPr>
        <p:txBody>
          <a:bodyPr>
            <a:normAutofit/>
          </a:bodyPr>
          <a:lstStyle/>
          <a:p>
            <a:r>
              <a:rPr lang="es-VE" sz="1350" dirty="0"/>
              <a:t>Inflación y circulante argentina dic 1969 Septiembre 1975 Venezuela Diciembre 2009-septiembre 2015</a:t>
            </a:r>
          </a:p>
        </p:txBody>
      </p:sp>
      <p:pic>
        <p:nvPicPr>
          <p:cNvPr id="3" name="Picture 2"/>
          <p:cNvPicPr>
            <a:picLocks noChangeAspect="1"/>
          </p:cNvPicPr>
          <p:nvPr/>
        </p:nvPicPr>
        <p:blipFill>
          <a:blip r:embed="rId2"/>
          <a:stretch>
            <a:fillRect/>
          </a:stretch>
        </p:blipFill>
        <p:spPr>
          <a:xfrm>
            <a:off x="128360" y="1573359"/>
            <a:ext cx="8949104" cy="3707785"/>
          </a:xfrm>
          <a:prstGeom prst="rect">
            <a:avLst/>
          </a:prstGeom>
        </p:spPr>
      </p:pic>
    </p:spTree>
    <p:extLst>
      <p:ext uri="{BB962C8B-B14F-4D97-AF65-F5344CB8AC3E}">
        <p14:creationId xmlns:p14="http://schemas.microsoft.com/office/powerpoint/2010/main" val="542168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314450"/>
            <a:ext cx="7473770" cy="3126347"/>
          </a:xfrm>
        </p:spPr>
        <p:txBody>
          <a:bodyPr>
            <a:normAutofit fontScale="90000"/>
          </a:bodyPr>
          <a:lstStyle/>
          <a:p>
            <a:r>
              <a:rPr lang="es-VE" dirty="0" smtClean="0"/>
              <a:t>Qué pasó después en Argentina: inflación 1976 	348 %</a:t>
            </a:r>
            <a:br>
              <a:rPr lang="es-VE" dirty="0" smtClean="0"/>
            </a:br>
            <a:r>
              <a:rPr lang="es-VE" dirty="0"/>
              <a:t/>
            </a:r>
            <a:br>
              <a:rPr lang="es-VE" dirty="0"/>
            </a:br>
            <a:r>
              <a:rPr lang="es-VE" dirty="0" smtClean="0"/>
              <a:t>Si bien las inflaciones se han comportado en forma similar, hasta ahora, el mayor aumento del circulante en Venezuela apunta a que la inflación aquí será mayor</a:t>
            </a:r>
            <a:endParaRPr lang="es-VE" dirty="0"/>
          </a:p>
        </p:txBody>
      </p:sp>
    </p:spTree>
    <p:extLst>
      <p:ext uri="{BB962C8B-B14F-4D97-AF65-F5344CB8AC3E}">
        <p14:creationId xmlns:p14="http://schemas.microsoft.com/office/powerpoint/2010/main" val="414328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Nivel de actividad económica</a:t>
            </a:r>
            <a:endParaRPr lang="es-VE" dirty="0"/>
          </a:p>
        </p:txBody>
      </p:sp>
      <p:sp>
        <p:nvSpPr>
          <p:cNvPr id="3" name="Content Placeholder 2"/>
          <p:cNvSpPr>
            <a:spLocks noGrp="1"/>
          </p:cNvSpPr>
          <p:nvPr>
            <p:ph idx="1"/>
          </p:nvPr>
        </p:nvSpPr>
        <p:spPr/>
        <p:txBody>
          <a:bodyPr>
            <a:normAutofit/>
          </a:bodyPr>
          <a:lstStyle/>
          <a:p>
            <a:r>
              <a:rPr lang="es-VE" sz="3000" dirty="0"/>
              <a:t>Cifras de organismos y analistas apuntan a una caída de alrededor del 10 % que podría ser mayor si el gobierno hace una huida hacia adelante</a:t>
            </a:r>
          </a:p>
        </p:txBody>
      </p:sp>
    </p:spTree>
    <p:extLst>
      <p:ext uri="{BB962C8B-B14F-4D97-AF65-F5344CB8AC3E}">
        <p14:creationId xmlns:p14="http://schemas.microsoft.com/office/powerpoint/2010/main" val="2503834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VE" dirty="0" smtClean="0"/>
              <a:t>Ejercicio 1</a:t>
            </a:r>
            <a:endParaRPr lang="es-VE" dirty="0"/>
          </a:p>
        </p:txBody>
      </p:sp>
      <p:sp>
        <p:nvSpPr>
          <p:cNvPr id="3" name="Subtitle 2"/>
          <p:cNvSpPr>
            <a:spLocks noGrp="1"/>
          </p:cNvSpPr>
          <p:nvPr>
            <p:ph type="subTitle" idx="1"/>
          </p:nvPr>
        </p:nvSpPr>
        <p:spPr/>
        <p:txBody>
          <a:bodyPr/>
          <a:lstStyle/>
          <a:p>
            <a:r>
              <a:rPr lang="es-VE" dirty="0" smtClean="0"/>
              <a:t>La máquina del tiempo de la inflación</a:t>
            </a:r>
            <a:endParaRPr lang="es-VE" dirty="0"/>
          </a:p>
        </p:txBody>
      </p:sp>
    </p:spTree>
    <p:extLst>
      <p:ext uri="{BB962C8B-B14F-4D97-AF65-F5344CB8AC3E}">
        <p14:creationId xmlns:p14="http://schemas.microsoft.com/office/powerpoint/2010/main" val="1298963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VE" dirty="0" smtClean="0"/>
              <a:t>3.- Planificación financiera y presupuesto</a:t>
            </a:r>
            <a:endParaRPr lang="es-VE" dirty="0"/>
          </a:p>
        </p:txBody>
      </p:sp>
      <p:sp>
        <p:nvSpPr>
          <p:cNvPr id="5" name="Text Placeholder 4"/>
          <p:cNvSpPr>
            <a:spLocks noGrp="1"/>
          </p:cNvSpPr>
          <p:nvPr>
            <p:ph type="body" idx="1"/>
          </p:nvPr>
        </p:nvSpPr>
        <p:spPr/>
        <p:txBody>
          <a:bodyPr/>
          <a:lstStyle/>
          <a:p>
            <a:endParaRPr lang="es-VE"/>
          </a:p>
        </p:txBody>
      </p:sp>
    </p:spTree>
    <p:extLst>
      <p:ext uri="{BB962C8B-B14F-4D97-AF65-F5344CB8AC3E}">
        <p14:creationId xmlns:p14="http://schemas.microsoft.com/office/powerpoint/2010/main" val="3838271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VE" dirty="0" smtClean="0"/>
              <a:t>Cambie su relación con el dinero, la Planificación financiera o Supervivencia financiera </a:t>
            </a:r>
            <a:endParaRPr lang="es-VE" dirty="0"/>
          </a:p>
        </p:txBody>
      </p:sp>
      <p:sp>
        <p:nvSpPr>
          <p:cNvPr id="4" name="Subtitle 3"/>
          <p:cNvSpPr>
            <a:spLocks noGrp="1"/>
          </p:cNvSpPr>
          <p:nvPr>
            <p:ph type="subTitle" idx="1"/>
          </p:nvPr>
        </p:nvSpPr>
        <p:spPr/>
        <p:txBody>
          <a:bodyPr/>
          <a:lstStyle/>
          <a:p>
            <a:r>
              <a:rPr lang="es-VE" dirty="0" smtClean="0"/>
              <a:t>Los seis  postulados de las finanzas y los diez mandamientos del día a día </a:t>
            </a:r>
            <a:endParaRPr lang="es-VE" dirty="0"/>
          </a:p>
        </p:txBody>
      </p:sp>
    </p:spTree>
    <p:extLst>
      <p:ext uri="{BB962C8B-B14F-4D97-AF65-F5344CB8AC3E}">
        <p14:creationId xmlns:p14="http://schemas.microsoft.com/office/powerpoint/2010/main" val="1101149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836613"/>
            <a:ext cx="8077200" cy="549275"/>
          </a:xfrm>
        </p:spPr>
        <p:txBody>
          <a:bodyPr>
            <a:noAutofit/>
          </a:bodyPr>
          <a:lstStyle/>
          <a:p>
            <a:pPr eaLnBrk="1" hangingPunct="1"/>
            <a:r>
              <a:rPr lang="es-VE" sz="4000" b="1" dirty="0" smtClean="0"/>
              <a:t>¿Por qué hablar de supervivencia?</a:t>
            </a:r>
            <a:endParaRPr lang="es-ES" sz="4000" b="1" dirty="0" smtClean="0"/>
          </a:p>
        </p:txBody>
      </p:sp>
      <p:sp>
        <p:nvSpPr>
          <p:cNvPr id="6147" name="Rectangle 3"/>
          <p:cNvSpPr>
            <a:spLocks noGrp="1" noChangeArrowheads="1"/>
          </p:cNvSpPr>
          <p:nvPr>
            <p:ph type="body" idx="1"/>
          </p:nvPr>
        </p:nvSpPr>
        <p:spPr>
          <a:xfrm>
            <a:off x="611188" y="1700213"/>
            <a:ext cx="6913562" cy="3673475"/>
          </a:xfrm>
        </p:spPr>
        <p:txBody>
          <a:bodyPr/>
          <a:lstStyle/>
          <a:p>
            <a:pPr eaLnBrk="1" hangingPunct="1">
              <a:spcAft>
                <a:spcPts val="600"/>
              </a:spcAft>
            </a:pPr>
            <a:r>
              <a:rPr lang="es-VE" sz="2800" smtClean="0"/>
              <a:t>Estamos constantemente amenazados por crisis económicas recurrentes.</a:t>
            </a:r>
          </a:p>
          <a:p>
            <a:pPr eaLnBrk="1" hangingPunct="1">
              <a:spcAft>
                <a:spcPts val="600"/>
              </a:spcAft>
            </a:pPr>
            <a:r>
              <a:rPr lang="es-VE" sz="2800" smtClean="0"/>
              <a:t>Existen amenazas creadas por nosotros mismos, deudas, malos negocios, etc.</a:t>
            </a:r>
          </a:p>
          <a:p>
            <a:pPr eaLnBrk="1" hangingPunct="1">
              <a:spcAft>
                <a:spcPts val="600"/>
              </a:spcAft>
            </a:pPr>
            <a:r>
              <a:rPr lang="es-VE" sz="2800" smtClean="0"/>
              <a:t>Supervivencia = Riqueza</a:t>
            </a:r>
          </a:p>
          <a:p>
            <a:pPr eaLnBrk="1" hangingPunct="1">
              <a:spcAft>
                <a:spcPts val="600"/>
              </a:spcAft>
            </a:pPr>
            <a:r>
              <a:rPr lang="es-VE" sz="2800" smtClean="0"/>
              <a:t>La riqueza se mide en tiempo, no en dinero</a:t>
            </a:r>
            <a:endParaRPr lang="es-ES" sz="2800" smtClean="0"/>
          </a:p>
        </p:txBody>
      </p:sp>
    </p:spTree>
    <p:extLst>
      <p:ext uri="{BB962C8B-B14F-4D97-AF65-F5344CB8AC3E}">
        <p14:creationId xmlns:p14="http://schemas.microsoft.com/office/powerpoint/2010/main" val="263655895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68313" y="1916113"/>
            <a:ext cx="7769225" cy="4727575"/>
          </a:xfrm>
        </p:spPr>
        <p:txBody>
          <a:bodyPr/>
          <a:lstStyle/>
          <a:p>
            <a:pPr eaLnBrk="1" hangingPunct="1">
              <a:lnSpc>
                <a:spcPct val="90000"/>
              </a:lnSpc>
            </a:pPr>
            <a:endParaRPr lang="es-MX" smtClean="0"/>
          </a:p>
          <a:p>
            <a:pPr eaLnBrk="1" hangingPunct="1">
              <a:lnSpc>
                <a:spcPct val="90000"/>
              </a:lnSpc>
            </a:pPr>
            <a:r>
              <a:rPr lang="es-MX" sz="2800" smtClean="0"/>
              <a:t>El dinero vale más hoy que mañana</a:t>
            </a:r>
          </a:p>
          <a:p>
            <a:pPr eaLnBrk="1" hangingPunct="1">
              <a:lnSpc>
                <a:spcPct val="90000"/>
              </a:lnSpc>
            </a:pPr>
            <a:r>
              <a:rPr lang="es-MX" sz="2800" smtClean="0"/>
              <a:t>No existe nada gratuito</a:t>
            </a:r>
          </a:p>
          <a:p>
            <a:pPr eaLnBrk="1" hangingPunct="1">
              <a:lnSpc>
                <a:spcPct val="90000"/>
              </a:lnSpc>
            </a:pPr>
            <a:r>
              <a:rPr lang="es-MX" sz="2800" smtClean="0"/>
              <a:t>El mercado determina el precio de las cosas</a:t>
            </a:r>
          </a:p>
          <a:p>
            <a:pPr eaLnBrk="1" hangingPunct="1">
              <a:lnSpc>
                <a:spcPct val="90000"/>
              </a:lnSpc>
            </a:pPr>
            <a:r>
              <a:rPr lang="es-MX" sz="2800" smtClean="0"/>
              <a:t>El ser humano es adverso al riesgo, excepto por el beneficio</a:t>
            </a:r>
          </a:p>
          <a:p>
            <a:pPr eaLnBrk="1" hangingPunct="1">
              <a:lnSpc>
                <a:spcPct val="90000"/>
              </a:lnSpc>
            </a:pPr>
            <a:r>
              <a:rPr lang="es-MX" sz="2800" smtClean="0"/>
              <a:t>La diversificación reduce el riesgo</a:t>
            </a:r>
          </a:p>
          <a:p>
            <a:pPr eaLnBrk="1" hangingPunct="1">
              <a:lnSpc>
                <a:spcPct val="90000"/>
              </a:lnSpc>
            </a:pPr>
            <a:r>
              <a:rPr lang="es-MX" sz="2800" smtClean="0"/>
              <a:t>Regla de oro, quien tiene el oro, hace las reglas</a:t>
            </a:r>
            <a:endParaRPr lang="es-ES" sz="2800" smtClean="0"/>
          </a:p>
        </p:txBody>
      </p:sp>
      <p:sp>
        <p:nvSpPr>
          <p:cNvPr id="7171" name="Rectangle 3"/>
          <p:cNvSpPr>
            <a:spLocks noGrp="1" noChangeArrowheads="1"/>
          </p:cNvSpPr>
          <p:nvPr>
            <p:ph type="title"/>
          </p:nvPr>
        </p:nvSpPr>
        <p:spPr>
          <a:xfrm>
            <a:off x="457200" y="457200"/>
            <a:ext cx="6673850" cy="1098550"/>
          </a:xfrm>
        </p:spPr>
        <p:txBody>
          <a:bodyPr>
            <a:noAutofit/>
          </a:bodyPr>
          <a:lstStyle/>
          <a:p>
            <a:pPr eaLnBrk="1" hangingPunct="1"/>
            <a:r>
              <a:rPr lang="es-MX" sz="3600" b="1" dirty="0" smtClean="0"/>
              <a:t>Pensar cómo financista o los seis postulados de las finanzas</a:t>
            </a:r>
            <a:endParaRPr lang="es-ES" sz="3600" b="1" dirty="0"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836613"/>
            <a:ext cx="1809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59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2">
                                            <p:txEl>
                                              <p:pRg st="2" end="2"/>
                                            </p:txEl>
                                          </p:spTgt>
                                        </p:tgtEl>
                                        <p:attrNameLst>
                                          <p:attrName>style.visibility</p:attrName>
                                        </p:attrNameLst>
                                      </p:cBhvr>
                                      <p:to>
                                        <p:strVal val="visible"/>
                                      </p:to>
                                    </p:set>
                                    <p:anim calcmode="lin" valueType="num">
                                      <p:cBhvr additive="base">
                                        <p:cTn id="13"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additive="base">
                                        <p:cTn id="19"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122">
                                            <p:txEl>
                                              <p:pRg st="4" end="4"/>
                                            </p:txEl>
                                          </p:spTgt>
                                        </p:tgtEl>
                                        <p:attrNameLst>
                                          <p:attrName>style.visibility</p:attrName>
                                        </p:attrNameLst>
                                      </p:cBhvr>
                                      <p:to>
                                        <p:strVal val="visible"/>
                                      </p:to>
                                    </p:set>
                                    <p:anim calcmode="lin" valueType="num">
                                      <p:cBhvr additive="base">
                                        <p:cTn id="25"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122">
                                            <p:txEl>
                                              <p:pRg st="5" end="5"/>
                                            </p:txEl>
                                          </p:spTgt>
                                        </p:tgtEl>
                                        <p:attrNameLst>
                                          <p:attrName>style.visibility</p:attrName>
                                        </p:attrNameLst>
                                      </p:cBhvr>
                                      <p:to>
                                        <p:strVal val="visible"/>
                                      </p:to>
                                    </p:set>
                                    <p:anim calcmode="lin" valueType="num">
                                      <p:cBhvr additive="base">
                                        <p:cTn id="31"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122">
                                            <p:txEl>
                                              <p:pRg st="6" end="6"/>
                                            </p:txEl>
                                          </p:spTgt>
                                        </p:tgtEl>
                                        <p:attrNameLst>
                                          <p:attrName>style.visibility</p:attrName>
                                        </p:attrNameLst>
                                      </p:cBhvr>
                                      <p:to>
                                        <p:strVal val="visible"/>
                                      </p:to>
                                    </p:set>
                                    <p:anim calcmode="lin" valueType="num">
                                      <p:cBhvr additive="base">
                                        <p:cTn id="37"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s-MX" smtClean="0"/>
              <a:t>Los diez mandamientos </a:t>
            </a:r>
            <a:br>
              <a:rPr lang="es-MX" smtClean="0"/>
            </a:br>
            <a:r>
              <a:rPr lang="es-MX" smtClean="0"/>
              <a:t>del día a día:</a:t>
            </a:r>
            <a:endParaRPr lang="es-ES" smtClean="0"/>
          </a:p>
        </p:txBody>
      </p:sp>
      <p:sp>
        <p:nvSpPr>
          <p:cNvPr id="8195" name="Rectangle 3"/>
          <p:cNvSpPr>
            <a:spLocks noGrp="1" noChangeArrowheads="1"/>
          </p:cNvSpPr>
          <p:nvPr>
            <p:ph type="body" idx="1"/>
          </p:nvPr>
        </p:nvSpPr>
        <p:spPr>
          <a:xfrm>
            <a:off x="323850" y="1844675"/>
            <a:ext cx="8280400" cy="4679950"/>
          </a:xfrm>
        </p:spPr>
        <p:txBody>
          <a:bodyPr/>
          <a:lstStyle/>
          <a:p>
            <a:pPr marL="609600" indent="-609600" eaLnBrk="1" hangingPunct="1">
              <a:lnSpc>
                <a:spcPct val="80000"/>
              </a:lnSpc>
              <a:buFontTx/>
              <a:buAutoNum type="arabicPeriod"/>
            </a:pPr>
            <a:r>
              <a:rPr lang="es-ES" sz="2400" smtClean="0"/>
              <a:t>Sea organizado</a:t>
            </a:r>
          </a:p>
          <a:p>
            <a:pPr marL="609600" indent="-609600" eaLnBrk="1" hangingPunct="1">
              <a:lnSpc>
                <a:spcPct val="80000"/>
              </a:lnSpc>
              <a:buFontTx/>
              <a:buAutoNum type="arabicPeriod"/>
            </a:pPr>
            <a:r>
              <a:rPr lang="es-ES" sz="2400" smtClean="0"/>
              <a:t>Establezca sus prioridades</a:t>
            </a:r>
          </a:p>
          <a:p>
            <a:pPr marL="609600" indent="-609600" eaLnBrk="1" hangingPunct="1">
              <a:lnSpc>
                <a:spcPct val="80000"/>
              </a:lnSpc>
              <a:buFontTx/>
              <a:buAutoNum type="arabicPeriod"/>
            </a:pPr>
            <a:r>
              <a:rPr lang="es-ES" sz="2400" smtClean="0"/>
              <a:t>Fíjese metas razonables y cúmplalas</a:t>
            </a:r>
          </a:p>
          <a:p>
            <a:pPr marL="609600" indent="-609600" eaLnBrk="1" hangingPunct="1">
              <a:lnSpc>
                <a:spcPct val="80000"/>
              </a:lnSpc>
              <a:buFontTx/>
              <a:buAutoNum type="arabicPeriod"/>
            </a:pPr>
            <a:r>
              <a:rPr lang="es-ES" sz="2400" smtClean="0"/>
              <a:t>Minimice sus gastos recurrentes</a:t>
            </a:r>
          </a:p>
          <a:p>
            <a:pPr marL="609600" indent="-609600" eaLnBrk="1" hangingPunct="1">
              <a:lnSpc>
                <a:spcPct val="80000"/>
              </a:lnSpc>
              <a:buFontTx/>
              <a:buAutoNum type="arabicPeriod"/>
            </a:pPr>
            <a:r>
              <a:rPr lang="es-ES" sz="2400" smtClean="0"/>
              <a:t>Los gastos habituales se cubren con ingresos habituales, los ingresos eventuales, se ahorran o se invierten</a:t>
            </a:r>
          </a:p>
          <a:p>
            <a:pPr marL="609600" indent="-609600" eaLnBrk="1" hangingPunct="1">
              <a:lnSpc>
                <a:spcPct val="80000"/>
              </a:lnSpc>
              <a:buFontTx/>
              <a:buAutoNum type="arabicPeriod"/>
            </a:pPr>
            <a:r>
              <a:rPr lang="es-ES" sz="2400" smtClean="0"/>
              <a:t>No se deje engañar </a:t>
            </a:r>
          </a:p>
          <a:p>
            <a:pPr marL="609600" indent="-609600" eaLnBrk="1" hangingPunct="1">
              <a:lnSpc>
                <a:spcPct val="80000"/>
              </a:lnSpc>
              <a:buFontTx/>
              <a:buAutoNum type="arabicPeriod"/>
            </a:pPr>
            <a:r>
              <a:rPr lang="es-ES" sz="2400" smtClean="0"/>
              <a:t>No confunda necesidades con lujos</a:t>
            </a:r>
          </a:p>
          <a:p>
            <a:pPr marL="609600" indent="-609600" eaLnBrk="1" hangingPunct="1">
              <a:lnSpc>
                <a:spcPct val="80000"/>
              </a:lnSpc>
              <a:buFontTx/>
              <a:buAutoNum type="arabicPeriod"/>
            </a:pPr>
            <a:r>
              <a:rPr lang="es-ES" sz="2400" smtClean="0"/>
              <a:t>No tenga pena, negocie...</a:t>
            </a:r>
          </a:p>
          <a:p>
            <a:pPr marL="609600" indent="-609600" eaLnBrk="1" hangingPunct="1">
              <a:lnSpc>
                <a:spcPct val="80000"/>
              </a:lnSpc>
              <a:buFontTx/>
              <a:buAutoNum type="arabicPeriod"/>
            </a:pPr>
            <a:r>
              <a:rPr lang="es-ES" sz="2400" smtClean="0"/>
              <a:t>Lo barato sale caro… y a veces ni siquiera se necesita</a:t>
            </a:r>
          </a:p>
          <a:p>
            <a:pPr marL="609600" indent="-609600" eaLnBrk="1" hangingPunct="1">
              <a:lnSpc>
                <a:spcPct val="80000"/>
              </a:lnSpc>
              <a:buFontTx/>
              <a:buAutoNum type="arabicPeriod"/>
            </a:pPr>
            <a:r>
              <a:rPr lang="es-ES" sz="2400" smtClean="0"/>
              <a:t>Sea usted mismo</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066800"/>
            <a:ext cx="24669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506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 calcmode="lin" valueType="num">
                                      <p:cBhvr additive="base">
                                        <p:cTn id="4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8195">
                                            <p:txEl>
                                              <p:pRg st="8" end="8"/>
                                            </p:txEl>
                                          </p:spTgt>
                                        </p:tgtEl>
                                        <p:attrNameLst>
                                          <p:attrName>style.visibility</p:attrName>
                                        </p:attrNameLst>
                                      </p:cBhvr>
                                      <p:to>
                                        <p:strVal val="visible"/>
                                      </p:to>
                                    </p:set>
                                    <p:anim calcmode="lin" valueType="num">
                                      <p:cBhvr additive="base">
                                        <p:cTn id="55"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8195">
                                            <p:txEl>
                                              <p:pRg st="9" end="9"/>
                                            </p:txEl>
                                          </p:spTgt>
                                        </p:tgtEl>
                                        <p:attrNameLst>
                                          <p:attrName>style.visibility</p:attrName>
                                        </p:attrNameLst>
                                      </p:cBhvr>
                                      <p:to>
                                        <p:strVal val="visible"/>
                                      </p:to>
                                    </p:set>
                                    <p:anim calcmode="lin" valueType="num">
                                      <p:cBhvr additive="base">
                                        <p:cTn id="61"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195">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smtClean="0"/>
              <a:t>Dinero</a:t>
            </a:r>
            <a:endParaRPr lang="es-VE" dirty="0"/>
          </a:p>
        </p:txBody>
      </p:sp>
      <p:sp>
        <p:nvSpPr>
          <p:cNvPr id="3" name="Content Placeholder 2"/>
          <p:cNvSpPr>
            <a:spLocks noGrp="1"/>
          </p:cNvSpPr>
          <p:nvPr>
            <p:ph idx="1"/>
          </p:nvPr>
        </p:nvSpPr>
        <p:spPr>
          <a:solidFill>
            <a:srgbClr val="92D050"/>
          </a:solidFill>
        </p:spPr>
        <p:txBody>
          <a:bodyPr>
            <a:normAutofit fontScale="92500" lnSpcReduction="10000"/>
          </a:bodyPr>
          <a:lstStyle/>
          <a:p>
            <a:pPr algn="just"/>
            <a:r>
              <a:rPr lang="en-US" dirty="0" smtClean="0"/>
              <a:t>El </a:t>
            </a:r>
            <a:r>
              <a:rPr lang="en-US" dirty="0" err="1" smtClean="0"/>
              <a:t>dinero</a:t>
            </a:r>
            <a:r>
              <a:rPr lang="en-US" dirty="0" smtClean="0"/>
              <a:t> </a:t>
            </a:r>
            <a:r>
              <a:rPr lang="en-US" dirty="0" err="1" smtClean="0"/>
              <a:t>existe</a:t>
            </a:r>
            <a:r>
              <a:rPr lang="en-US" dirty="0" smtClean="0"/>
              <a:t> </a:t>
            </a:r>
            <a:r>
              <a:rPr lang="en-US" dirty="0" err="1" smtClean="0"/>
              <a:t>desde</a:t>
            </a:r>
            <a:r>
              <a:rPr lang="en-US" dirty="0" smtClean="0"/>
              <a:t> </a:t>
            </a:r>
            <a:r>
              <a:rPr lang="en-US" dirty="0" err="1" smtClean="0"/>
              <a:t>que</a:t>
            </a:r>
            <a:r>
              <a:rPr lang="en-US" dirty="0" smtClean="0"/>
              <a:t> </a:t>
            </a:r>
            <a:r>
              <a:rPr lang="en-US" dirty="0" err="1" smtClean="0"/>
              <a:t>existe</a:t>
            </a:r>
            <a:r>
              <a:rPr lang="en-US" dirty="0" smtClean="0"/>
              <a:t> el </a:t>
            </a:r>
            <a:r>
              <a:rPr lang="en-US" dirty="0" err="1" smtClean="0"/>
              <a:t>ser</a:t>
            </a:r>
            <a:r>
              <a:rPr lang="en-US" dirty="0" smtClean="0"/>
              <a:t> </a:t>
            </a:r>
            <a:r>
              <a:rPr lang="en-US" dirty="0" err="1" smtClean="0"/>
              <a:t>humano</a:t>
            </a:r>
            <a:r>
              <a:rPr lang="en-US" dirty="0" smtClean="0"/>
              <a:t>, surge de la </a:t>
            </a:r>
            <a:r>
              <a:rPr lang="en-US" dirty="0" err="1" smtClean="0"/>
              <a:t>necesidad</a:t>
            </a:r>
            <a:r>
              <a:rPr lang="en-US" dirty="0" smtClean="0"/>
              <a:t> de </a:t>
            </a:r>
            <a:r>
              <a:rPr lang="en-US" dirty="0" err="1" smtClean="0"/>
              <a:t>intercambio</a:t>
            </a:r>
            <a:r>
              <a:rPr lang="en-US" dirty="0" smtClean="0"/>
              <a:t> y de la </a:t>
            </a:r>
            <a:r>
              <a:rPr lang="en-US" dirty="0" err="1" smtClean="0"/>
              <a:t>incongruencia</a:t>
            </a:r>
            <a:r>
              <a:rPr lang="en-US" dirty="0" smtClean="0"/>
              <a:t> y </a:t>
            </a:r>
            <a:r>
              <a:rPr lang="en-US" dirty="0" err="1" smtClean="0"/>
              <a:t>especificidad</a:t>
            </a:r>
            <a:r>
              <a:rPr lang="en-US" dirty="0" smtClean="0"/>
              <a:t> del </a:t>
            </a:r>
            <a:r>
              <a:rPr lang="en-US" dirty="0" err="1" smtClean="0"/>
              <a:t>trueque</a:t>
            </a:r>
            <a:r>
              <a:rPr lang="en-US" dirty="0" smtClean="0"/>
              <a:t>. </a:t>
            </a:r>
          </a:p>
          <a:p>
            <a:pPr algn="just"/>
            <a:r>
              <a:rPr lang="en-US" dirty="0" smtClean="0"/>
              <a:t>Como hay </a:t>
            </a:r>
            <a:r>
              <a:rPr lang="en-US" dirty="0" err="1" smtClean="0"/>
              <a:t>que</a:t>
            </a:r>
            <a:r>
              <a:rPr lang="en-US" dirty="0" smtClean="0"/>
              <a:t> </a:t>
            </a:r>
            <a:r>
              <a:rPr lang="en-US" dirty="0" err="1" smtClean="0"/>
              <a:t>intercambiar</a:t>
            </a:r>
            <a:r>
              <a:rPr lang="en-US" dirty="0" smtClean="0"/>
              <a:t> </a:t>
            </a:r>
            <a:r>
              <a:rPr lang="en-US" dirty="0" err="1" smtClean="0"/>
              <a:t>bienes</a:t>
            </a:r>
            <a:r>
              <a:rPr lang="en-US" dirty="0" smtClean="0"/>
              <a:t> y </a:t>
            </a:r>
            <a:r>
              <a:rPr lang="en-US" dirty="0" err="1" smtClean="0"/>
              <a:t>servicios</a:t>
            </a:r>
            <a:r>
              <a:rPr lang="en-US" dirty="0" smtClean="0"/>
              <a:t>, </a:t>
            </a:r>
            <a:r>
              <a:rPr lang="en-US" dirty="0" err="1" smtClean="0"/>
              <a:t>debe</a:t>
            </a:r>
            <a:r>
              <a:rPr lang="en-US" dirty="0" smtClean="0"/>
              <a:t> </a:t>
            </a:r>
            <a:r>
              <a:rPr lang="en-US" dirty="0" err="1" smtClean="0"/>
              <a:t>construirse</a:t>
            </a:r>
            <a:r>
              <a:rPr lang="en-US" dirty="0" smtClean="0"/>
              <a:t> un </a:t>
            </a:r>
            <a:r>
              <a:rPr lang="en-US" dirty="0" err="1" smtClean="0"/>
              <a:t>bien</a:t>
            </a:r>
            <a:r>
              <a:rPr lang="en-US" dirty="0" smtClean="0"/>
              <a:t> de </a:t>
            </a:r>
            <a:r>
              <a:rPr lang="en-US" dirty="0" err="1" smtClean="0"/>
              <a:t>intercambio</a:t>
            </a:r>
            <a:r>
              <a:rPr lang="en-US" dirty="0" smtClean="0"/>
              <a:t> </a:t>
            </a:r>
            <a:r>
              <a:rPr lang="en-US" dirty="0" err="1" smtClean="0"/>
              <a:t>que</a:t>
            </a:r>
            <a:r>
              <a:rPr lang="en-US" dirty="0" smtClean="0"/>
              <a:t> </a:t>
            </a:r>
            <a:r>
              <a:rPr lang="en-US" dirty="0" err="1" smtClean="0"/>
              <a:t>sirva</a:t>
            </a:r>
            <a:r>
              <a:rPr lang="en-US" dirty="0" smtClean="0"/>
              <a:t> </a:t>
            </a:r>
            <a:r>
              <a:rPr lang="en-US" dirty="0" err="1" smtClean="0"/>
              <a:t>para</a:t>
            </a:r>
            <a:r>
              <a:rPr lang="en-US" dirty="0" smtClean="0"/>
              <a:t> </a:t>
            </a:r>
            <a:r>
              <a:rPr lang="en-US" dirty="0" err="1" smtClean="0"/>
              <a:t>intercambiar</a:t>
            </a:r>
            <a:r>
              <a:rPr lang="en-US" dirty="0" smtClean="0"/>
              <a:t> </a:t>
            </a:r>
            <a:r>
              <a:rPr lang="en-US" dirty="0" err="1" smtClean="0"/>
              <a:t>todos</a:t>
            </a:r>
            <a:r>
              <a:rPr lang="en-US" dirty="0" smtClean="0"/>
              <a:t> los </a:t>
            </a:r>
            <a:r>
              <a:rPr lang="en-US" dirty="0" err="1" smtClean="0"/>
              <a:t>bienes</a:t>
            </a:r>
            <a:r>
              <a:rPr lang="en-US" dirty="0" smtClean="0"/>
              <a:t> y los </a:t>
            </a:r>
            <a:r>
              <a:rPr lang="en-US" dirty="0" err="1" smtClean="0"/>
              <a:t>servicios</a:t>
            </a:r>
            <a:endParaRPr lang="en-US" dirty="0" smtClean="0"/>
          </a:p>
          <a:p>
            <a:pPr algn="just"/>
            <a:r>
              <a:rPr lang="en-US" dirty="0" smtClean="0"/>
              <a:t>El </a:t>
            </a:r>
            <a:r>
              <a:rPr lang="en-US" dirty="0" err="1" smtClean="0"/>
              <a:t>dinero</a:t>
            </a:r>
            <a:r>
              <a:rPr lang="en-US" dirty="0" smtClean="0"/>
              <a:t> </a:t>
            </a:r>
            <a:r>
              <a:rPr lang="en-US" dirty="0" err="1" smtClean="0"/>
              <a:t>es</a:t>
            </a:r>
            <a:r>
              <a:rPr lang="en-US" dirty="0" smtClean="0"/>
              <a:t> un </a:t>
            </a:r>
            <a:r>
              <a:rPr lang="en-US" dirty="0" err="1" smtClean="0"/>
              <a:t>invento</a:t>
            </a:r>
            <a:r>
              <a:rPr lang="en-US" dirty="0" smtClean="0"/>
              <a:t>, </a:t>
            </a:r>
            <a:r>
              <a:rPr lang="en-US" dirty="0" err="1" smtClean="0"/>
              <a:t>pero</a:t>
            </a:r>
            <a:r>
              <a:rPr lang="en-US" dirty="0" smtClean="0"/>
              <a:t> </a:t>
            </a:r>
            <a:r>
              <a:rPr lang="en-US" dirty="0" err="1" smtClean="0"/>
              <a:t>es</a:t>
            </a:r>
            <a:r>
              <a:rPr lang="en-US" dirty="0" smtClean="0"/>
              <a:t> un </a:t>
            </a:r>
            <a:r>
              <a:rPr lang="en-US" dirty="0" err="1" smtClean="0"/>
              <a:t>invento</a:t>
            </a:r>
            <a:r>
              <a:rPr lang="en-US" dirty="0" smtClean="0"/>
              <a:t> tan </a:t>
            </a:r>
            <a:r>
              <a:rPr lang="en-US" dirty="0" err="1" smtClean="0"/>
              <a:t>humano</a:t>
            </a:r>
            <a:r>
              <a:rPr lang="en-US" dirty="0" smtClean="0"/>
              <a:t>, </a:t>
            </a:r>
            <a:r>
              <a:rPr lang="en-US" dirty="0" err="1" smtClean="0"/>
              <a:t>que</a:t>
            </a:r>
            <a:r>
              <a:rPr lang="en-US" dirty="0" smtClean="0"/>
              <a:t> </a:t>
            </a:r>
            <a:r>
              <a:rPr lang="en-US" dirty="0" err="1" smtClean="0"/>
              <a:t>tres</a:t>
            </a:r>
            <a:r>
              <a:rPr lang="en-US" dirty="0" smtClean="0"/>
              <a:t> </a:t>
            </a:r>
            <a:r>
              <a:rPr lang="en-US" dirty="0" err="1" smtClean="0"/>
              <a:t>civilizaciones</a:t>
            </a:r>
            <a:r>
              <a:rPr lang="en-US" dirty="0" smtClean="0"/>
              <a:t> </a:t>
            </a:r>
            <a:r>
              <a:rPr lang="en-US" dirty="0" err="1" smtClean="0"/>
              <a:t>absolutamente</a:t>
            </a:r>
            <a:r>
              <a:rPr lang="en-US" dirty="0" smtClean="0"/>
              <a:t> </a:t>
            </a:r>
            <a:r>
              <a:rPr lang="en-US" dirty="0" err="1" smtClean="0"/>
              <a:t>distantes</a:t>
            </a:r>
            <a:r>
              <a:rPr lang="en-US" dirty="0" smtClean="0"/>
              <a:t> e </a:t>
            </a:r>
            <a:r>
              <a:rPr lang="en-US" dirty="0" err="1" smtClean="0"/>
              <a:t>incomunicadas</a:t>
            </a:r>
            <a:r>
              <a:rPr lang="en-US" dirty="0" smtClean="0"/>
              <a:t> lo </a:t>
            </a:r>
            <a:r>
              <a:rPr lang="en-US" dirty="0" err="1" smtClean="0"/>
              <a:t>desarrollan</a:t>
            </a:r>
            <a:r>
              <a:rPr lang="en-US" dirty="0" smtClean="0"/>
              <a:t>.</a:t>
            </a:r>
            <a:endParaRPr lang="es-VE" dirty="0"/>
          </a:p>
        </p:txBody>
      </p:sp>
    </p:spTree>
    <p:extLst>
      <p:ext uri="{BB962C8B-B14F-4D97-AF65-F5344CB8AC3E}">
        <p14:creationId xmlns:p14="http://schemas.microsoft.com/office/powerpoint/2010/main" val="380899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71500"/>
          </a:xfrm>
        </p:spPr>
        <p:txBody>
          <a:bodyPr>
            <a:normAutofit fontScale="90000"/>
          </a:bodyPr>
          <a:lstStyle/>
          <a:p>
            <a:pPr eaLnBrk="1" hangingPunct="1"/>
            <a:r>
              <a:rPr lang="es-MX" smtClean="0"/>
              <a:t>Sea organizado:</a:t>
            </a:r>
            <a:endParaRPr lang="es-ES" smtClean="0"/>
          </a:p>
        </p:txBody>
      </p:sp>
      <p:sp>
        <p:nvSpPr>
          <p:cNvPr id="10243" name="Rectangle 3"/>
          <p:cNvSpPr>
            <a:spLocks noGrp="1" noChangeArrowheads="1"/>
          </p:cNvSpPr>
          <p:nvPr>
            <p:ph type="body" idx="1"/>
          </p:nvPr>
        </p:nvSpPr>
        <p:spPr>
          <a:xfrm>
            <a:off x="1062038" y="1766888"/>
            <a:ext cx="7769225" cy="3900487"/>
          </a:xfrm>
        </p:spPr>
        <p:txBody>
          <a:bodyPr/>
          <a:lstStyle/>
          <a:p>
            <a:pPr eaLnBrk="1" hangingPunct="1"/>
            <a:r>
              <a:rPr lang="es-ES_tradnl" smtClean="0"/>
              <a:t>Viva medido. Viva dentro de su presupuesto, conforme a sus ingresos. “Arrópese hasta donde le llegue la cobija”</a:t>
            </a:r>
          </a:p>
          <a:p>
            <a:pPr eaLnBrk="1" hangingPunct="1"/>
            <a:r>
              <a:rPr lang="es-ES_tradnl" smtClean="0"/>
              <a:t>No asuma compromisos que después no pueda cumplir</a:t>
            </a:r>
            <a:r>
              <a:rPr lang="es-ES" smtClean="0"/>
              <a:t> </a:t>
            </a:r>
            <a:endParaRPr lang="es-MX" smtClean="0"/>
          </a:p>
          <a:p>
            <a:pPr eaLnBrk="1" hangingPunct="1"/>
            <a:r>
              <a:rPr lang="es-ES_tradnl" smtClean="0"/>
              <a:t>Lleve control de sus gastos</a:t>
            </a:r>
            <a:r>
              <a:rPr lang="es-ES" smtClean="0"/>
              <a:t> </a:t>
            </a:r>
          </a:p>
        </p:txBody>
      </p:sp>
      <p:pic>
        <p:nvPicPr>
          <p:cNvPr id="9220" name="Picture 4" descr="j016821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076700"/>
            <a:ext cx="16033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6300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s-MX" smtClean="0"/>
              <a:t>Establezca sus </a:t>
            </a:r>
            <a:br>
              <a:rPr lang="es-MX" smtClean="0"/>
            </a:br>
            <a:r>
              <a:rPr lang="es-MX" smtClean="0"/>
              <a:t>prioridades:</a:t>
            </a:r>
            <a:endParaRPr lang="es-ES" smtClean="0"/>
          </a:p>
        </p:txBody>
      </p:sp>
      <p:sp>
        <p:nvSpPr>
          <p:cNvPr id="12291" name="Rectangle 3"/>
          <p:cNvSpPr>
            <a:spLocks noGrp="1" noChangeArrowheads="1"/>
          </p:cNvSpPr>
          <p:nvPr>
            <p:ph type="body" idx="1"/>
          </p:nvPr>
        </p:nvSpPr>
        <p:spPr>
          <a:xfrm>
            <a:off x="1062038" y="1766888"/>
            <a:ext cx="7769225" cy="3552825"/>
          </a:xfrm>
        </p:spPr>
        <p:txBody>
          <a:bodyPr/>
          <a:lstStyle/>
          <a:p>
            <a:pPr eaLnBrk="1" hangingPunct="1"/>
            <a:r>
              <a:rPr lang="es-ES_tradnl" sz="2800" smtClean="0"/>
              <a:t>De dentro de sus gastos, cuales son:</a:t>
            </a:r>
            <a:endParaRPr lang="en-US" sz="2800" smtClean="0"/>
          </a:p>
          <a:p>
            <a:pPr lvl="1" eaLnBrk="1" hangingPunct="1"/>
            <a:r>
              <a:rPr lang="es-ES_tradnl" sz="2400" smtClean="0"/>
              <a:t>A.- Imprescindibles (sin los que no podría vivir).</a:t>
            </a:r>
            <a:endParaRPr lang="en-US" sz="2400" smtClean="0"/>
          </a:p>
          <a:p>
            <a:pPr lvl="1" eaLnBrk="1" hangingPunct="1"/>
            <a:r>
              <a:rPr lang="es-ES_tradnl" sz="2400" smtClean="0"/>
              <a:t>B.- Obligatorios (las circunstancias se los imponen).</a:t>
            </a:r>
            <a:endParaRPr lang="en-US" sz="2400" smtClean="0"/>
          </a:p>
          <a:p>
            <a:pPr lvl="1" eaLnBrk="1" hangingPunct="1"/>
            <a:r>
              <a:rPr lang="es-ES_tradnl" sz="2400" smtClean="0"/>
              <a:t>C.- Importantes (tienen para usted relevancia).</a:t>
            </a:r>
            <a:endParaRPr lang="en-US" sz="2400" smtClean="0"/>
          </a:p>
          <a:p>
            <a:pPr lvl="1" eaLnBrk="1" hangingPunct="1"/>
            <a:r>
              <a:rPr lang="es-ES_tradnl" sz="2400" smtClean="0"/>
              <a:t>D.- Útiles (le sirven para algo).</a:t>
            </a:r>
            <a:endParaRPr lang="en-US" sz="2400" smtClean="0"/>
          </a:p>
          <a:p>
            <a:pPr lvl="1" eaLnBrk="1" hangingPunct="1"/>
            <a:r>
              <a:rPr lang="es-ES_tradnl" sz="2400" smtClean="0"/>
              <a:t>E.- Placenteros (es bueno o agradable tenerlos, más no pasaría nada si no los tiene).</a:t>
            </a:r>
            <a:r>
              <a:rPr lang="es-ES" sz="2400" smtClean="0"/>
              <a:t> </a:t>
            </a:r>
            <a:endParaRPr lang="es-MX" sz="2400" smtClean="0"/>
          </a:p>
        </p:txBody>
      </p:sp>
      <p:pic>
        <p:nvPicPr>
          <p:cNvPr id="10244" name="Picture 4" descr="j021719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437856"/>
            <a:ext cx="18097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9343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additive="base">
                                        <p:cTn id="1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 calcmode="lin" valueType="num">
                                      <p:cBhvr additive="base">
                                        <p:cTn id="23"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91">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 calcmode="lin" valueType="num">
                                      <p:cBhvr additive="base">
                                        <p:cTn id="2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s-MX" smtClean="0"/>
              <a:t>Minimice sus gastos </a:t>
            </a:r>
            <a:br>
              <a:rPr lang="es-MX" smtClean="0"/>
            </a:br>
            <a:r>
              <a:rPr lang="es-MX" smtClean="0"/>
              <a:t>recurrentes:</a:t>
            </a:r>
            <a:endParaRPr lang="es-ES" smtClean="0"/>
          </a:p>
        </p:txBody>
      </p:sp>
      <p:sp>
        <p:nvSpPr>
          <p:cNvPr id="14339" name="Rectangle 3"/>
          <p:cNvSpPr>
            <a:spLocks noGrp="1" noChangeArrowheads="1"/>
          </p:cNvSpPr>
          <p:nvPr>
            <p:ph type="body" idx="1"/>
          </p:nvPr>
        </p:nvSpPr>
        <p:spPr>
          <a:xfrm>
            <a:off x="1062038" y="1766888"/>
            <a:ext cx="5491162" cy="4910137"/>
          </a:xfrm>
        </p:spPr>
        <p:txBody>
          <a:bodyPr/>
          <a:lstStyle/>
          <a:p>
            <a:pPr eaLnBrk="1" hangingPunct="1"/>
            <a:r>
              <a:rPr lang="es-ES_tradnl" sz="2800" smtClean="0">
                <a:cs typeface="Times New Roman" pitchFamily="18" charset="0"/>
              </a:rPr>
              <a:t>Servicios: Teléfono fijo y móvil, electricidad y energía, condominio o mantenimiento de su vivienda, educación, TV cable, acceso a Internet, clubes o asociaciones. </a:t>
            </a:r>
          </a:p>
          <a:p>
            <a:pPr eaLnBrk="1" hangingPunct="1"/>
            <a:r>
              <a:rPr lang="es-ES_tradnl" sz="2800" smtClean="0">
                <a:cs typeface="Times New Roman" pitchFamily="18" charset="0"/>
              </a:rPr>
              <a:t>Préstamos: pagos por hipoteca de vivienda, vehículo, tarjetas de crédito, y pagos por compra de muebles o electrodomésticos. </a:t>
            </a:r>
            <a:endParaRPr lang="es-ES" sz="2800" smtClean="0"/>
          </a:p>
        </p:txBody>
      </p:sp>
      <p:pic>
        <p:nvPicPr>
          <p:cNvPr id="11268" name="Picture 4" descr="BS00044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3716338"/>
            <a:ext cx="20494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7531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7088" y="404813"/>
            <a:ext cx="7772400" cy="1219200"/>
          </a:xfrm>
        </p:spPr>
        <p:txBody>
          <a:bodyPr/>
          <a:lstStyle/>
          <a:p>
            <a:pPr eaLnBrk="1" hangingPunct="1"/>
            <a:r>
              <a:rPr lang="es-ES_tradnl" sz="4000" smtClean="0"/>
              <a:t>No confunda necesidades con lujos</a:t>
            </a:r>
            <a:endParaRPr lang="es-ES" sz="4000" smtClean="0"/>
          </a:p>
        </p:txBody>
      </p:sp>
      <p:sp>
        <p:nvSpPr>
          <p:cNvPr id="16387" name="Rectangle 3"/>
          <p:cNvSpPr>
            <a:spLocks noGrp="1" noChangeArrowheads="1"/>
          </p:cNvSpPr>
          <p:nvPr>
            <p:ph type="body" idx="1"/>
          </p:nvPr>
        </p:nvSpPr>
        <p:spPr>
          <a:xfrm>
            <a:off x="1062038" y="1766888"/>
            <a:ext cx="7769225" cy="4206875"/>
          </a:xfrm>
        </p:spPr>
        <p:txBody>
          <a:bodyPr/>
          <a:lstStyle/>
          <a:p>
            <a:pPr eaLnBrk="1" hangingPunct="1"/>
            <a:r>
              <a:rPr lang="es-MX" sz="2400" smtClean="0"/>
              <a:t>¿Cuáles son sus necesidades ?	</a:t>
            </a:r>
          </a:p>
          <a:p>
            <a:pPr lvl="1" eaLnBrk="1" hangingPunct="1"/>
            <a:r>
              <a:rPr lang="es-MX" sz="2000" smtClean="0"/>
              <a:t>Alimentación</a:t>
            </a:r>
          </a:p>
          <a:p>
            <a:pPr lvl="1" eaLnBrk="1" hangingPunct="1"/>
            <a:r>
              <a:rPr lang="es-MX" sz="2000" smtClean="0"/>
              <a:t>Vivienda</a:t>
            </a:r>
          </a:p>
          <a:p>
            <a:pPr lvl="1" eaLnBrk="1" hangingPunct="1"/>
            <a:r>
              <a:rPr lang="es-MX" sz="2000" smtClean="0"/>
              <a:t>Salud</a:t>
            </a:r>
          </a:p>
          <a:p>
            <a:pPr lvl="1" eaLnBrk="1" hangingPunct="1"/>
            <a:r>
              <a:rPr lang="es-MX" sz="2000" smtClean="0"/>
              <a:t>Educación</a:t>
            </a:r>
          </a:p>
          <a:p>
            <a:pPr lvl="1" eaLnBrk="1" hangingPunct="1"/>
            <a:r>
              <a:rPr lang="es-MX" sz="2000" smtClean="0"/>
              <a:t>Transporte</a:t>
            </a:r>
          </a:p>
          <a:p>
            <a:pPr lvl="1" eaLnBrk="1" hangingPunct="1"/>
            <a:r>
              <a:rPr lang="es-MX" sz="2000" smtClean="0"/>
              <a:t>Vestido</a:t>
            </a:r>
          </a:p>
          <a:p>
            <a:pPr eaLnBrk="1" hangingPunct="1"/>
            <a:r>
              <a:rPr lang="es-MX" sz="2400" smtClean="0"/>
              <a:t>¿Cuáles lujos se da usted ? </a:t>
            </a:r>
          </a:p>
          <a:p>
            <a:pPr eaLnBrk="1" hangingPunct="1">
              <a:buFontTx/>
              <a:buNone/>
            </a:pPr>
            <a:r>
              <a:rPr lang="es-MX" sz="2400" smtClean="0"/>
              <a:t>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2690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0247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 calcmode="lin" valueType="num">
                                      <p:cBhvr additive="base">
                                        <p:cTn id="37"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6387">
                                            <p:txEl>
                                              <p:pRg st="8" end="8"/>
                                            </p:txEl>
                                          </p:spTgt>
                                        </p:tgtEl>
                                        <p:attrNameLst>
                                          <p:attrName>style.visibility</p:attrName>
                                        </p:attrNameLst>
                                      </p:cBhvr>
                                      <p:to>
                                        <p:strVal val="visible"/>
                                      </p:to>
                                    </p:set>
                                    <p:anim calcmode="lin" valueType="num">
                                      <p:cBhvr additive="base">
                                        <p:cTn id="43"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71500"/>
          </a:xfrm>
        </p:spPr>
        <p:txBody>
          <a:bodyPr>
            <a:normAutofit fontScale="90000"/>
          </a:bodyPr>
          <a:lstStyle/>
          <a:p>
            <a:pPr eaLnBrk="1" hangingPunct="1"/>
            <a:r>
              <a:rPr lang="es-VE" smtClean="0"/>
              <a:t>Sugerencia</a:t>
            </a:r>
            <a:endParaRPr lang="es-ES" smtClean="0"/>
          </a:p>
        </p:txBody>
      </p:sp>
      <p:sp>
        <p:nvSpPr>
          <p:cNvPr id="18435" name="Rectangle 3"/>
          <p:cNvSpPr>
            <a:spLocks noGrp="1" noChangeArrowheads="1"/>
          </p:cNvSpPr>
          <p:nvPr>
            <p:ph type="body" idx="1"/>
          </p:nvPr>
        </p:nvSpPr>
        <p:spPr>
          <a:xfrm>
            <a:off x="457200" y="1600200"/>
            <a:ext cx="8229600" cy="1855788"/>
          </a:xfrm>
        </p:spPr>
        <p:txBody>
          <a:bodyPr/>
          <a:lstStyle/>
          <a:p>
            <a:pPr eaLnBrk="1" hangingPunct="1"/>
            <a:r>
              <a:rPr lang="es-ES_tradnl" sz="2800" smtClean="0">
                <a:cs typeface="Times New Roman" pitchFamily="18" charset="0"/>
              </a:rPr>
              <a:t>Los gastos habituales se cubren con ingresos habituales, los ingresos eventuales, se ahorran o se invierten</a:t>
            </a:r>
            <a:endParaRPr lang="es-ES" sz="2800" smtClean="0">
              <a:cs typeface="Times New Roman" pitchFamily="18" charset="0"/>
            </a:endParaRP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200400"/>
            <a:ext cx="36576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4609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VE" smtClean="0"/>
              <a:t>Recomendaciones</a:t>
            </a:r>
            <a:endParaRPr lang="es-ES" smtClean="0"/>
          </a:p>
        </p:txBody>
      </p:sp>
      <p:sp>
        <p:nvSpPr>
          <p:cNvPr id="20483" name="Rectangle 3"/>
          <p:cNvSpPr>
            <a:spLocks noGrp="1" noChangeArrowheads="1"/>
          </p:cNvSpPr>
          <p:nvPr>
            <p:ph type="body" idx="1"/>
          </p:nvPr>
        </p:nvSpPr>
        <p:spPr/>
        <p:txBody>
          <a:bodyPr/>
          <a:lstStyle/>
          <a:p>
            <a:pPr eaLnBrk="1" hangingPunct="1"/>
            <a:r>
              <a:rPr lang="es-ES_tradnl" smtClean="0"/>
              <a:t>No se deje engañar, no todo lo que brilla es oro</a:t>
            </a:r>
          </a:p>
          <a:p>
            <a:pPr eaLnBrk="1" hangingPunct="1"/>
            <a:r>
              <a:rPr lang="es-ES_tradnl" smtClean="0"/>
              <a:t>No tenga pena, negocie...</a:t>
            </a:r>
            <a:r>
              <a:rPr lang="es-ES" smtClean="0"/>
              <a:t> </a:t>
            </a:r>
            <a:endParaRPr lang="es-MX" smtClean="0"/>
          </a:p>
          <a:p>
            <a:pPr eaLnBrk="1" hangingPunct="1"/>
            <a:r>
              <a:rPr lang="es-ES_tradnl" smtClean="0"/>
              <a:t>Lo barato sale caro.. Y a veces ni siquiera se necesita</a:t>
            </a:r>
            <a:r>
              <a:rPr lang="es-ES" smtClean="0"/>
              <a:t> </a:t>
            </a:r>
            <a:endParaRPr lang="es-MX" smtClean="0"/>
          </a:p>
          <a:p>
            <a:pPr eaLnBrk="1" hangingPunct="1"/>
            <a:r>
              <a:rPr lang="es-ES" smtClean="0"/>
              <a:t>Sea usted mismo</a:t>
            </a:r>
          </a:p>
          <a:p>
            <a:pPr eaLnBrk="1" hangingPunct="1"/>
            <a:endParaRPr lang="es-ES"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800600"/>
            <a:ext cx="34290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064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VE" b="1" dirty="0" smtClean="0"/>
              <a:t>¿Qué es la supervivencia financiera?</a:t>
            </a:r>
            <a:endParaRPr lang="es-VE" b="1" dirty="0"/>
          </a:p>
        </p:txBody>
      </p:sp>
      <p:sp>
        <p:nvSpPr>
          <p:cNvPr id="3" name="Content Placeholder 2"/>
          <p:cNvSpPr>
            <a:spLocks noGrp="1"/>
          </p:cNvSpPr>
          <p:nvPr>
            <p:ph idx="1"/>
          </p:nvPr>
        </p:nvSpPr>
        <p:spPr/>
        <p:txBody>
          <a:bodyPr>
            <a:normAutofit fontScale="92500" lnSpcReduction="10000"/>
          </a:bodyPr>
          <a:lstStyle/>
          <a:p>
            <a:r>
              <a:rPr lang="es-VE" dirty="0" smtClean="0"/>
              <a:t>¿Se ha preguntado cuánto tiempo podría sobrevivir si mañana, su principal fuente de ingresos, desaparece?</a:t>
            </a:r>
          </a:p>
          <a:p>
            <a:r>
              <a:rPr lang="es-VE" dirty="0" smtClean="0"/>
              <a:t>La supervivencia financiera es precisamente la respuesta a esa interrogante.</a:t>
            </a:r>
          </a:p>
          <a:p>
            <a:r>
              <a:rPr lang="es-VE" dirty="0" smtClean="0"/>
              <a:t>Para planificar sus finanzas, no hay mejor indicador ni norte, es así como la fijación de objetivos, independientemente del lugar en donde esté está sencillamente en alargar al máximo ese periodo de supervivencia.</a:t>
            </a:r>
          </a:p>
        </p:txBody>
      </p:sp>
    </p:spTree>
    <p:extLst>
      <p:ext uri="{BB962C8B-B14F-4D97-AF65-F5344CB8AC3E}">
        <p14:creationId xmlns:p14="http://schemas.microsoft.com/office/powerpoint/2010/main" val="790317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Fases de la planificación financiera</a:t>
            </a:r>
            <a:endParaRPr lang="es-VE" dirty="0"/>
          </a:p>
        </p:txBody>
      </p:sp>
      <p:sp>
        <p:nvSpPr>
          <p:cNvPr id="3" name="Content Placeholder 2"/>
          <p:cNvSpPr>
            <a:spLocks noGrp="1"/>
          </p:cNvSpPr>
          <p:nvPr>
            <p:ph idx="1"/>
          </p:nvPr>
        </p:nvSpPr>
        <p:spPr/>
        <p:txBody>
          <a:bodyPr>
            <a:normAutofit fontScale="92500" lnSpcReduction="20000"/>
          </a:bodyPr>
          <a:lstStyle/>
          <a:p>
            <a:r>
              <a:rPr lang="es-VE" dirty="0"/>
              <a:t>1</a:t>
            </a:r>
            <a:r>
              <a:rPr lang="es-VE" dirty="0" smtClean="0"/>
              <a:t>.- Conozca su realidad</a:t>
            </a:r>
          </a:p>
          <a:p>
            <a:pPr lvl="1"/>
            <a:r>
              <a:rPr lang="es-VE" dirty="0" smtClean="0"/>
              <a:t>A Determine su balance personal</a:t>
            </a:r>
          </a:p>
          <a:p>
            <a:pPr lvl="2"/>
            <a:r>
              <a:rPr lang="es-VE" dirty="0" smtClean="0"/>
              <a:t>Activos ¿Qué es lo que usted posee y su verdadero valor de realización?</a:t>
            </a:r>
          </a:p>
          <a:p>
            <a:pPr lvl="2"/>
            <a:r>
              <a:rPr lang="es-VE" dirty="0" smtClean="0"/>
              <a:t>Pasivos ¿Cuánto debe?</a:t>
            </a:r>
          </a:p>
          <a:p>
            <a:pPr lvl="2"/>
            <a:r>
              <a:rPr lang="es-VE" dirty="0" smtClean="0"/>
              <a:t>Patrimonio ¿Cuánto le quedaría luego de pagar sus obligaciones?</a:t>
            </a:r>
          </a:p>
          <a:p>
            <a:pPr lvl="1"/>
            <a:r>
              <a:rPr lang="es-VE" dirty="0" smtClean="0"/>
              <a:t>B Determine sus ingresos</a:t>
            </a:r>
          </a:p>
          <a:p>
            <a:pPr lvl="2"/>
            <a:r>
              <a:rPr lang="es-VE" dirty="0" smtClean="0"/>
              <a:t>Ingresos salariales: Salario, utilidades, bonos, vacaciones, </a:t>
            </a:r>
            <a:r>
              <a:rPr lang="es-VE" dirty="0" err="1" smtClean="0"/>
              <a:t>etc</a:t>
            </a:r>
            <a:endParaRPr lang="es-VE" dirty="0" smtClean="0"/>
          </a:p>
          <a:p>
            <a:pPr lvl="2"/>
            <a:r>
              <a:rPr lang="es-VE" dirty="0" smtClean="0"/>
              <a:t>Ingresos no salariales: </a:t>
            </a:r>
          </a:p>
          <a:p>
            <a:pPr lvl="3"/>
            <a:r>
              <a:rPr lang="es-VE" dirty="0" smtClean="0"/>
              <a:t>Provenientes de trabajos: Honorarios profesionales</a:t>
            </a:r>
          </a:p>
          <a:p>
            <a:pPr lvl="3"/>
            <a:r>
              <a:rPr lang="es-VE" dirty="0" smtClean="0"/>
              <a:t>Rentas: Inversiones, alquileres, dividendos, cupones, participaciones, etc.</a:t>
            </a:r>
          </a:p>
        </p:txBody>
      </p:sp>
    </p:spTree>
    <p:extLst>
      <p:ext uri="{BB962C8B-B14F-4D97-AF65-F5344CB8AC3E}">
        <p14:creationId xmlns:p14="http://schemas.microsoft.com/office/powerpoint/2010/main" val="1443409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Fases de la planificación financiera</a:t>
            </a:r>
            <a:endParaRPr lang="es-VE" dirty="0"/>
          </a:p>
        </p:txBody>
      </p:sp>
      <p:sp>
        <p:nvSpPr>
          <p:cNvPr id="3" name="Content Placeholder 2"/>
          <p:cNvSpPr>
            <a:spLocks noGrp="1"/>
          </p:cNvSpPr>
          <p:nvPr>
            <p:ph idx="1"/>
          </p:nvPr>
        </p:nvSpPr>
        <p:spPr/>
        <p:txBody>
          <a:bodyPr>
            <a:normAutofit fontScale="92500" lnSpcReduction="20000"/>
          </a:bodyPr>
          <a:lstStyle/>
          <a:p>
            <a:r>
              <a:rPr lang="es-VE" dirty="0" smtClean="0"/>
              <a:t>1.- Conozca su realidad</a:t>
            </a:r>
          </a:p>
          <a:p>
            <a:pPr lvl="1"/>
            <a:r>
              <a:rPr lang="es-VE" dirty="0" smtClean="0"/>
              <a:t>C Estime sus gastos</a:t>
            </a:r>
          </a:p>
          <a:p>
            <a:pPr lvl="2"/>
            <a:r>
              <a:rPr lang="es-VE" dirty="0" smtClean="0"/>
              <a:t>Por rubros</a:t>
            </a:r>
          </a:p>
          <a:p>
            <a:pPr lvl="2"/>
            <a:r>
              <a:rPr lang="es-VE" dirty="0" smtClean="0"/>
              <a:t>Por prioridad</a:t>
            </a:r>
            <a:endParaRPr lang="es-VE" dirty="0"/>
          </a:p>
          <a:p>
            <a:r>
              <a:rPr lang="es-VE" dirty="0" smtClean="0"/>
              <a:t>2.- Evalúe que es factible de cambiar en el corto o mediano plazo:</a:t>
            </a:r>
          </a:p>
          <a:p>
            <a:pPr lvl="1"/>
            <a:r>
              <a:rPr lang="es-VE" dirty="0" smtClean="0"/>
              <a:t>¿Se pueden vender activos improductivos o que generan gastos y cambiarlos por productivos?</a:t>
            </a:r>
          </a:p>
          <a:p>
            <a:pPr lvl="1"/>
            <a:r>
              <a:rPr lang="es-VE" dirty="0" smtClean="0"/>
              <a:t>¿Se pueden amortizar pasivos?</a:t>
            </a:r>
          </a:p>
          <a:p>
            <a:pPr lvl="1"/>
            <a:r>
              <a:rPr lang="es-VE" dirty="0" smtClean="0"/>
              <a:t>¿Se pueden incrementar los ingresos?</a:t>
            </a:r>
          </a:p>
          <a:p>
            <a:pPr lvl="1"/>
            <a:r>
              <a:rPr lang="es-VE" dirty="0" smtClean="0"/>
              <a:t>¿Se pueden reducir los gastos?</a:t>
            </a:r>
          </a:p>
        </p:txBody>
      </p:sp>
    </p:spTree>
    <p:extLst>
      <p:ext uri="{BB962C8B-B14F-4D97-AF65-F5344CB8AC3E}">
        <p14:creationId xmlns:p14="http://schemas.microsoft.com/office/powerpoint/2010/main" val="793188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Fases de la planificación financiera</a:t>
            </a:r>
            <a:endParaRPr lang="es-VE" dirty="0"/>
          </a:p>
        </p:txBody>
      </p:sp>
      <p:sp>
        <p:nvSpPr>
          <p:cNvPr id="3" name="Content Placeholder 2"/>
          <p:cNvSpPr>
            <a:spLocks noGrp="1"/>
          </p:cNvSpPr>
          <p:nvPr>
            <p:ph idx="1"/>
          </p:nvPr>
        </p:nvSpPr>
        <p:spPr/>
        <p:txBody>
          <a:bodyPr>
            <a:normAutofit/>
          </a:bodyPr>
          <a:lstStyle/>
          <a:p>
            <a:r>
              <a:rPr lang="es-VE" dirty="0" smtClean="0"/>
              <a:t>3.- Fíjese metas razonables y cúmplalas, pero centre las metas en su supervivencia financiera, mientras más largo sea su término de supervivencia, mejor posicionado estará.</a:t>
            </a:r>
          </a:p>
        </p:txBody>
      </p:sp>
    </p:spTree>
    <p:extLst>
      <p:ext uri="{BB962C8B-B14F-4D97-AF65-F5344CB8AC3E}">
        <p14:creationId xmlns:p14="http://schemas.microsoft.com/office/powerpoint/2010/main" val="1189151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26568" cy="1066130"/>
          </a:xfrm>
        </p:spPr>
        <p:txBody>
          <a:bodyPr/>
          <a:lstStyle/>
          <a:p>
            <a:pPr algn="l"/>
            <a:r>
              <a:rPr lang="en-US" dirty="0" err="1" smtClean="0"/>
              <a:t>Dinero</a:t>
            </a:r>
            <a:endParaRPr lang="es-VE" dirty="0"/>
          </a:p>
        </p:txBody>
      </p:sp>
      <p:sp>
        <p:nvSpPr>
          <p:cNvPr id="3" name="Content Placeholder 2"/>
          <p:cNvSpPr>
            <a:spLocks noGrp="1"/>
          </p:cNvSpPr>
          <p:nvPr>
            <p:ph idx="1"/>
          </p:nvPr>
        </p:nvSpPr>
        <p:spPr>
          <a:xfrm>
            <a:off x="457200" y="1600200"/>
            <a:ext cx="3610744" cy="4997152"/>
          </a:xfrm>
        </p:spPr>
        <p:txBody>
          <a:bodyPr/>
          <a:lstStyle/>
          <a:p>
            <a:r>
              <a:rPr lang="en-US" dirty="0" smtClean="0"/>
              <a:t>Los chinos</a:t>
            </a:r>
          </a:p>
          <a:p>
            <a:r>
              <a:rPr lang="en-US" dirty="0" smtClean="0"/>
              <a:t>Los </a:t>
            </a:r>
            <a:r>
              <a:rPr lang="en-US" dirty="0" err="1" smtClean="0"/>
              <a:t>babilonios</a:t>
            </a:r>
            <a:r>
              <a:rPr lang="en-US" dirty="0" smtClean="0"/>
              <a:t> (</a:t>
            </a:r>
            <a:r>
              <a:rPr lang="en-US" dirty="0" err="1" smtClean="0"/>
              <a:t>mesopotamia</a:t>
            </a:r>
            <a:r>
              <a:rPr lang="en-US" dirty="0" smtClean="0"/>
              <a:t>)</a:t>
            </a:r>
          </a:p>
          <a:p>
            <a:r>
              <a:rPr lang="en-US" dirty="0" smtClean="0"/>
              <a:t>Los </a:t>
            </a:r>
            <a:r>
              <a:rPr lang="en-US" dirty="0" err="1" smtClean="0"/>
              <a:t>Aztecas</a:t>
            </a:r>
            <a:endParaRPr lang="es-VE" dirty="0"/>
          </a:p>
        </p:txBody>
      </p:sp>
      <p:sp>
        <p:nvSpPr>
          <p:cNvPr id="4" name="AutoShape 2" descr="Resultado de imagen para muralla ch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4" descr="Resultado de imagen para muralla chi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030" name="Picture 6" descr="http://es-visiontimes.com/wp-content/uploads/2013/10/muralla-chi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7354"/>
            <a:ext cx="4680520" cy="2738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losojosdehipatia.com.es/wp-content/uploads/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068960"/>
            <a:ext cx="2448272" cy="30380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iblioteca.duoc.cl/bdigital/aovalle/general/guias/historia/aztecas/imagenesguia2/g2f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2" y="3933056"/>
            <a:ext cx="424883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09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VE" dirty="0" smtClean="0"/>
              <a:t>4.- Ejercicio de planificación financiera</a:t>
            </a:r>
            <a:endParaRPr lang="es-VE" dirty="0"/>
          </a:p>
        </p:txBody>
      </p:sp>
      <p:sp>
        <p:nvSpPr>
          <p:cNvPr id="5" name="Text Placeholder 4"/>
          <p:cNvSpPr>
            <a:spLocks noGrp="1"/>
          </p:cNvSpPr>
          <p:nvPr>
            <p:ph type="body" idx="1"/>
          </p:nvPr>
        </p:nvSpPr>
        <p:spPr/>
        <p:txBody>
          <a:bodyPr/>
          <a:lstStyle/>
          <a:p>
            <a:endParaRPr lang="es-VE"/>
          </a:p>
        </p:txBody>
      </p:sp>
    </p:spTree>
    <p:extLst>
      <p:ext uri="{BB962C8B-B14F-4D97-AF65-F5344CB8AC3E}">
        <p14:creationId xmlns:p14="http://schemas.microsoft.com/office/powerpoint/2010/main" val="1259184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s-VE" dirty="0" smtClean="0"/>
              <a:t>Ejercicio 2</a:t>
            </a:r>
          </a:p>
        </p:txBody>
      </p:sp>
      <p:sp>
        <p:nvSpPr>
          <p:cNvPr id="15363" name="Rectangle 3"/>
          <p:cNvSpPr>
            <a:spLocks noGrp="1" noChangeArrowheads="1"/>
          </p:cNvSpPr>
          <p:nvPr>
            <p:ph type="subTitle" idx="1"/>
          </p:nvPr>
        </p:nvSpPr>
        <p:spPr/>
        <p:txBody>
          <a:bodyPr/>
          <a:lstStyle/>
          <a:p>
            <a:pPr eaLnBrk="1" hangingPunct="1"/>
            <a:r>
              <a:rPr lang="es-VE" smtClean="0"/>
              <a:t>Evalúe su condición financiera</a:t>
            </a:r>
          </a:p>
          <a:p>
            <a:pPr lvl="2" eaLnBrk="1" hangingPunct="1"/>
            <a:endParaRPr lang="es-VE" smtClean="0"/>
          </a:p>
        </p:txBody>
      </p:sp>
    </p:spTree>
    <p:extLst>
      <p:ext uri="{BB962C8B-B14F-4D97-AF65-F5344CB8AC3E}">
        <p14:creationId xmlns:p14="http://schemas.microsoft.com/office/powerpoint/2010/main" val="695195080"/>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67214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4"/>
          <p:cNvSpPr>
            <a:spLocks noGrp="1"/>
          </p:cNvSpPr>
          <p:nvPr>
            <p:ph type="title"/>
          </p:nvPr>
        </p:nvSpPr>
        <p:spPr/>
        <p:txBody>
          <a:bodyPr/>
          <a:lstStyle/>
          <a:p>
            <a:r>
              <a:rPr lang="es-ES" smtClean="0"/>
              <a:t>Evalúe su condición financiera</a:t>
            </a:r>
          </a:p>
        </p:txBody>
      </p:sp>
    </p:spTree>
    <p:extLst>
      <p:ext uri="{BB962C8B-B14F-4D97-AF65-F5344CB8AC3E}">
        <p14:creationId xmlns:p14="http://schemas.microsoft.com/office/powerpoint/2010/main" val="1017581442"/>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31598"/>
            <a:ext cx="640873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420688" y="188913"/>
            <a:ext cx="8229600" cy="1143000"/>
          </a:xfrm>
        </p:spPr>
        <p:txBody>
          <a:bodyPr/>
          <a:lstStyle/>
          <a:p>
            <a:r>
              <a:rPr lang="es-ES" smtClean="0"/>
              <a:t>Evalúe su condición financiera</a:t>
            </a:r>
          </a:p>
        </p:txBody>
      </p:sp>
    </p:spTree>
    <p:extLst>
      <p:ext uri="{BB962C8B-B14F-4D97-AF65-F5344CB8AC3E}">
        <p14:creationId xmlns:p14="http://schemas.microsoft.com/office/powerpoint/2010/main" val="2443949731"/>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70500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s-ES" smtClean="0"/>
              <a:t>Evalúe su condición financiera</a:t>
            </a:r>
          </a:p>
        </p:txBody>
      </p:sp>
    </p:spTree>
    <p:extLst>
      <p:ext uri="{BB962C8B-B14F-4D97-AF65-F5344CB8AC3E}">
        <p14:creationId xmlns:p14="http://schemas.microsoft.com/office/powerpoint/2010/main" val="1603013255"/>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468313" y="260350"/>
            <a:ext cx="8229600" cy="1143000"/>
          </a:xfrm>
        </p:spPr>
        <p:txBody>
          <a:bodyPr/>
          <a:lstStyle/>
          <a:p>
            <a:r>
              <a:rPr lang="es-ES" smtClean="0"/>
              <a:t>Evalúe su condición financiera</a:t>
            </a:r>
          </a:p>
        </p:txBody>
      </p:sp>
      <p:pic>
        <p:nvPicPr>
          <p:cNvPr id="2" name="Picture 1"/>
          <p:cNvPicPr>
            <a:picLocks noChangeAspect="1"/>
          </p:cNvPicPr>
          <p:nvPr/>
        </p:nvPicPr>
        <p:blipFill>
          <a:blip r:embed="rId2"/>
          <a:stretch>
            <a:fillRect/>
          </a:stretch>
        </p:blipFill>
        <p:spPr>
          <a:xfrm>
            <a:off x="28894" y="1556792"/>
            <a:ext cx="8701090" cy="4629252"/>
          </a:xfrm>
          <a:prstGeom prst="rect">
            <a:avLst/>
          </a:prstGeom>
        </p:spPr>
      </p:pic>
    </p:spTree>
    <p:extLst>
      <p:ext uri="{BB962C8B-B14F-4D97-AF65-F5344CB8AC3E}">
        <p14:creationId xmlns:p14="http://schemas.microsoft.com/office/powerpoint/2010/main" val="3866508742"/>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579563"/>
            <a:ext cx="8208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3429000"/>
            <a:ext cx="82835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p:txBody>
          <a:bodyPr/>
          <a:lstStyle/>
          <a:p>
            <a:r>
              <a:rPr lang="es-ES" smtClean="0"/>
              <a:t>Evalúe su condición financiera</a:t>
            </a:r>
          </a:p>
        </p:txBody>
      </p:sp>
    </p:spTree>
    <p:extLst>
      <p:ext uri="{BB962C8B-B14F-4D97-AF65-F5344CB8AC3E}">
        <p14:creationId xmlns:p14="http://schemas.microsoft.com/office/powerpoint/2010/main" val="2218744990"/>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VE" dirty="0" smtClean="0"/>
              <a:t>5.- Mecanismos alternativos para obtener ingresos (El ahorro y la inversión)</a:t>
            </a:r>
            <a:endParaRPr lang="es-VE" dirty="0"/>
          </a:p>
        </p:txBody>
      </p:sp>
      <p:sp>
        <p:nvSpPr>
          <p:cNvPr id="4" name="Text Placeholder 3"/>
          <p:cNvSpPr>
            <a:spLocks noGrp="1"/>
          </p:cNvSpPr>
          <p:nvPr>
            <p:ph type="body" idx="1"/>
          </p:nvPr>
        </p:nvSpPr>
        <p:spPr/>
        <p:txBody>
          <a:bodyPr/>
          <a:lstStyle/>
          <a:p>
            <a:endParaRPr lang="es-VE"/>
          </a:p>
        </p:txBody>
      </p:sp>
    </p:spTree>
    <p:extLst>
      <p:ext uri="{BB962C8B-B14F-4D97-AF65-F5344CB8AC3E}">
        <p14:creationId xmlns:p14="http://schemas.microsoft.com/office/powerpoint/2010/main" val="85967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VE" smtClean="0"/>
              <a:t>Alternativas de ahorro</a:t>
            </a:r>
          </a:p>
        </p:txBody>
      </p:sp>
      <p:graphicFrame>
        <p:nvGraphicFramePr>
          <p:cNvPr id="63544" name="Group 56"/>
          <p:cNvGraphicFramePr>
            <a:graphicFrameLocks noGrp="1"/>
          </p:cNvGraphicFramePr>
          <p:nvPr>
            <p:ph idx="1"/>
          </p:nvPr>
        </p:nvGraphicFramePr>
        <p:xfrm>
          <a:off x="179388" y="1052513"/>
          <a:ext cx="8713787" cy="4821238"/>
        </p:xfrm>
        <a:graphic>
          <a:graphicData uri="http://schemas.openxmlformats.org/drawingml/2006/table">
            <a:tbl>
              <a:tblPr/>
              <a:tblGrid>
                <a:gridCol w="1741487"/>
                <a:gridCol w="1744663"/>
                <a:gridCol w="1741487"/>
                <a:gridCol w="1744663"/>
                <a:gridCol w="1741487"/>
              </a:tblGrid>
              <a:tr h="1120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En divisa local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Disponibilidad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Rendimiento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Riesgo de devaluación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Costo de entrada o mantenimiento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Cuentas Corrientes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Medio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Cuentas de ahorro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Medio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Depósitos a plazo fijo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Medio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Bonos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En función del riesgo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59754040"/>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VE" smtClean="0"/>
              <a:t>Alternativas de ahorro</a:t>
            </a:r>
          </a:p>
        </p:txBody>
      </p:sp>
      <p:graphicFrame>
        <p:nvGraphicFramePr>
          <p:cNvPr id="66604" name="Group 44"/>
          <p:cNvGraphicFramePr>
            <a:graphicFrameLocks noGrp="1"/>
          </p:cNvGraphicFramePr>
          <p:nvPr>
            <p:ph idx="1"/>
          </p:nvPr>
        </p:nvGraphicFramePr>
        <p:xfrm>
          <a:off x="179388" y="1052513"/>
          <a:ext cx="8713787" cy="4821238"/>
        </p:xfrm>
        <a:graphic>
          <a:graphicData uri="http://schemas.openxmlformats.org/drawingml/2006/table">
            <a:tbl>
              <a:tblPr/>
              <a:tblGrid>
                <a:gridCol w="1741487"/>
                <a:gridCol w="1744663"/>
                <a:gridCol w="1741487"/>
                <a:gridCol w="1744663"/>
                <a:gridCol w="1741487"/>
              </a:tblGrid>
              <a:tr h="1120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En divisas fuertes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Disponibilidad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Rendimiento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Riesgo de devaluación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Costo de entrada o mantenimiento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Cuentas Corrientes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Cuentas de ahorro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Depósitos a plazo fijo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Alto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Bonos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En función del riesgo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1700" b="1" i="0" u="none" strike="noStrike" cap="none" normalizeH="0" baseline="0" smtClean="0">
                          <a:ln>
                            <a:noFill/>
                          </a:ln>
                          <a:solidFill>
                            <a:schemeClr val="tx1"/>
                          </a:solidFill>
                          <a:effectLst/>
                          <a:latin typeface="Arial" pitchFamily="34" charset="0"/>
                          <a:ea typeface="ＭＳ Ｐゴシック" pitchFamily="34" charset="-128"/>
                        </a:rPr>
                        <a:t>Muy alto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VE" sz="17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0926851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Qué</a:t>
            </a:r>
            <a:r>
              <a:rPr lang="en-US" dirty="0" smtClean="0"/>
              <a:t> y </a:t>
            </a:r>
            <a:r>
              <a:rPr lang="en-US" dirty="0" err="1" smtClean="0"/>
              <a:t>cómo</a:t>
            </a:r>
            <a:r>
              <a:rPr lang="en-US" dirty="0" smtClean="0"/>
              <a:t> </a:t>
            </a:r>
            <a:r>
              <a:rPr lang="en-US" dirty="0" err="1" smtClean="0"/>
              <a:t>debe</a:t>
            </a:r>
            <a:r>
              <a:rPr lang="en-US" dirty="0" smtClean="0"/>
              <a:t> </a:t>
            </a:r>
            <a:r>
              <a:rPr lang="en-US" dirty="0" err="1" smtClean="0"/>
              <a:t>ser</a:t>
            </a:r>
            <a:r>
              <a:rPr lang="en-US" dirty="0" smtClean="0"/>
              <a:t> el </a:t>
            </a:r>
            <a:r>
              <a:rPr lang="en-US" dirty="0" err="1" smtClean="0"/>
              <a:t>dinero</a:t>
            </a:r>
            <a:r>
              <a:rPr lang="en-US" dirty="0" smtClean="0"/>
              <a:t>?</a:t>
            </a:r>
            <a:endParaRPr lang="es-VE" dirty="0"/>
          </a:p>
        </p:txBody>
      </p:sp>
      <p:sp>
        <p:nvSpPr>
          <p:cNvPr id="3" name="Content Placeholder 2"/>
          <p:cNvSpPr>
            <a:spLocks noGrp="1"/>
          </p:cNvSpPr>
          <p:nvPr>
            <p:ph idx="1"/>
          </p:nvPr>
        </p:nvSpPr>
        <p:spPr/>
        <p:txBody>
          <a:bodyPr>
            <a:normAutofit lnSpcReduction="10000"/>
          </a:bodyPr>
          <a:lstStyle/>
          <a:p>
            <a:r>
              <a:rPr lang="en-US" dirty="0" err="1" smtClean="0"/>
              <a:t>Valorado</a:t>
            </a:r>
            <a:r>
              <a:rPr lang="en-US" dirty="0" smtClean="0"/>
              <a:t> </a:t>
            </a:r>
            <a:r>
              <a:rPr lang="en-US" dirty="0" err="1" smtClean="0"/>
              <a:t>por</a:t>
            </a:r>
            <a:r>
              <a:rPr lang="en-US" dirty="0" smtClean="0"/>
              <a:t> </a:t>
            </a:r>
            <a:r>
              <a:rPr lang="en-US" dirty="0" err="1" smtClean="0"/>
              <a:t>muchos</a:t>
            </a:r>
            <a:r>
              <a:rPr lang="en-US" dirty="0" smtClean="0"/>
              <a:t> – </a:t>
            </a:r>
          </a:p>
          <a:p>
            <a:pPr marL="0" indent="0">
              <a:buNone/>
            </a:pPr>
            <a:r>
              <a:rPr lang="en-US" dirty="0" err="1" smtClean="0"/>
              <a:t>Aceptado</a:t>
            </a:r>
            <a:r>
              <a:rPr lang="en-US" dirty="0" smtClean="0"/>
              <a:t> </a:t>
            </a:r>
            <a:r>
              <a:rPr lang="en-US" dirty="0" err="1" smtClean="0"/>
              <a:t>como</a:t>
            </a:r>
            <a:r>
              <a:rPr lang="en-US" dirty="0" smtClean="0"/>
              <a:t> </a:t>
            </a:r>
            <a:r>
              <a:rPr lang="en-US" dirty="0" err="1" smtClean="0"/>
              <a:t>medio</a:t>
            </a:r>
            <a:r>
              <a:rPr lang="en-US" dirty="0" smtClean="0"/>
              <a:t> </a:t>
            </a:r>
          </a:p>
          <a:p>
            <a:pPr marL="0" indent="0">
              <a:buNone/>
            </a:pPr>
            <a:r>
              <a:rPr lang="en-US" dirty="0" smtClean="0"/>
              <a:t>de </a:t>
            </a:r>
            <a:r>
              <a:rPr lang="en-US" dirty="0" err="1" smtClean="0"/>
              <a:t>cambio</a:t>
            </a:r>
            <a:endParaRPr lang="en-US" dirty="0" smtClean="0"/>
          </a:p>
          <a:p>
            <a:r>
              <a:rPr lang="en-US" dirty="0" err="1" smtClean="0"/>
              <a:t>Escaso</a:t>
            </a:r>
            <a:endParaRPr lang="en-US" dirty="0" smtClean="0"/>
          </a:p>
          <a:p>
            <a:r>
              <a:rPr lang="en-US" dirty="0" err="1" smtClean="0"/>
              <a:t>Duradero</a:t>
            </a:r>
            <a:endParaRPr lang="en-US" dirty="0" smtClean="0"/>
          </a:p>
          <a:p>
            <a:r>
              <a:rPr lang="en-US" dirty="0" smtClean="0"/>
              <a:t>Transportable </a:t>
            </a:r>
          </a:p>
          <a:p>
            <a:r>
              <a:rPr lang="en-US" dirty="0" err="1" smtClean="0"/>
              <a:t>Transferible</a:t>
            </a:r>
            <a:endParaRPr lang="en-US" dirty="0" smtClean="0"/>
          </a:p>
          <a:p>
            <a:r>
              <a:rPr lang="en-US" dirty="0" err="1" smtClean="0"/>
              <a:t>Fraccionable</a:t>
            </a:r>
            <a:endParaRPr lang="en-US" dirty="0" smtClean="0"/>
          </a:p>
          <a:p>
            <a:endParaRPr lang="es-VE" dirty="0"/>
          </a:p>
        </p:txBody>
      </p:sp>
      <p:pic>
        <p:nvPicPr>
          <p:cNvPr id="2050" name="Picture 2" descr="http://www.mayoresudp.org/wp-content/uploads/2015/04/mayoresudp_eur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656" y="4328679"/>
            <a:ext cx="313689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ol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391" y="1556792"/>
            <a:ext cx="3029843"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QDxQUERQQFBQVDxQYFRcYFBQQFxYVFRQXFhUUFxQYHCggGBwlHBUXITEhJSkrLi4uFyAzODMsNygtLiwBCgoKDg0OGhAQGy4kICQsLCwsLCwtMSwsLCwsLCwsLCwsLCwsLCwsLCwsLCwsLCwsLCwsLCwsLCwsLCwsLCwsLP/AABEIAOEA4QMBIgACEQEDEQH/xAAbAAEBAAIDAQAAAAAAAAAAAAAAAQQFAgMGB//EAFAQAAIBAgMEBQYHCQ0JAAAAAAECAAMRBBIhBTFBUQYTImFxIzJ0gZGzFFRzkqGxwQckMzRCU2OT0RdDUmRygoOjssPh4vAVFkRiorTC0vH/xAAaAQEAAwEBAQAAAAAAAAAAAAAAAQIEAwUG/8QAKREBAAIAAwcEAgMAAAAAAAAAAAECAxExEiEyQVFxoQQTYXIUUyIzQv/aAAwDAQACEQMRAD8A+4xEQJEsQJEsQEksQJLMbHY1aKgte5NlUaszHcqjif8A6ZjBar6swpj+CupHi28nwtKWvEbkxDYyzANH9JU9s4nD/pKvzzKe98eYTstjJea34MPzlb55j4MPzlb55ke/8eTZbOLzVHCg/vlb55H1R8FH5yt+saV/I+PMJ2G0i81fwcfnK3zzOuphOVasP55t7JH5Px5g2G4vLPF7U6RVsAQ1Zeto3sXXeviu/wBevhPV7OxyYiklWkwZHUFSOR+2dcLGriRnCLVmGTJLJOqqxJECxJECxJECxJECxEQEREBERAREQNJTTrMZUqNqKQFKmOAuoeow7yWVf6Od2JxWs6ME3ZrH+M1foYgfVMSvUuTPH9TjWjdDvSrtfFmdT4085hVKlprcftJaaksQABqdwmKJmXXKG4bHHnOP+0O+eVw+0alcA01CoTYVKjdUrcezfVvULd859XULFVrZ3C5mWlRZ8gO4s5cDnOmzPNG56UbQM5DHGeeqs1NczVqIGgtUDUPVdidb90tDFMCOsGW+43DK3erjRpTZS9GMWec5fDDzmtp1LztBkZDhtgCrTZW1UjWa37lnW0Kr0mI6msHekL3syEAkcgwJ+bMnaT9g+BnDoemWrg7ceu/6qdRrTR6O81xIiOcoxKxNX0aWSWe6yESSwJEskBESwJERAsREBERAREQEhlkMDQ0fwVb0qr7wzBqTNU+Sq+lVfeGa2q08L1PG1U0YG1cQEUkmwAufVNBhtnGoy18RTqVAe1SoBSwVb/hqoH0L/obPEL8IxCUjfKO2+mhCEWX2keoGZlCsa9V6mtNV8mGzBMyDfkbmN841nLRaXVg6C1mLsaRuxLE0+tOSwApKWPk1B1NufPWdiIuSotMqS+XMVFTKxW4tmpgkcN3Kddeu1dwtOmhLDsKRpkXQVax3v3Kb7wTqdOx9k5c2atWqVBTJ84pTU7gFQaW377+MtlzQylSmHU5TUNOn2EYEtnsBmC1NTYXt4zjXuFVOqU1apLNRUKFQE6FjuWw3nnuvJj6bU6KpTIIstusYsNebHUeMuz9RkN1Utepxc5f3st4215e2Rn1T8scU+r52JIF9SCN4PDwPGZKy4/FDqwFpsAGVUtqCAe0w5gC5v3SIDvMqlibUXyZ8DOXRQdvA25v7irG1GtSb+SZx6JH8QPj/ANvVnTA/srPzCLcMvokSSz6BjIiICIiAiIgIkiBYiSBYklgIiICIiB5/DHyNX0uv71prcSumkz8Gb4ep6XiPfNMOqt54XqeNqpo8/TuDiCXWkctJQ5scoZmBbXuJnNUPUBfhS1AcwVQmQlc5QvoTpcHW0yKrdW1Q5FqXpZlU7i1M3t9N/wCbO8UqtRQX+CqMoypTo57Zr28oeAOugE4xpK0rscNlq1Eps7tWZOzYFadPsovaI03+0wgqA1Wq0zT8jpdla9s19x03zlhK769XcFiHy7tSLMPWACO8GYlOq1VsToR5AAXBH8O8Z5wO/aaYhyOpoh1yAXLhb6WItY6b5aNGoKVLOAtWxVhfMMyggdrjuE7MdWqqqCkpLMEVTwBI3nundUwZCLTVtUU3Ym16jCxN+epPs5yZymBiYfZ5Uh6z13IBPZOSkCbCwCEs1uTcp20hdVPDL4TnTw3VEteohVWIUMXRUG7O5vmdiOGov7e7JlVRxCi/jbWVtqQ1W128mdOBk6IHTAeJ9zVnftNAUOo3HhedPRYWOC7qjD2U6onTBn+dftBbSez6LERPoGMiIgIiICIiBJZIgWSWSBYklgIiICIgwPN4Jvvep6XX988xGaZeE/Fn9Kr++eYFVrTwPUcbXTR111zWtYEG4Pf+w6j1zBxLdaQtVwlBQMtJAQ1Vxpkax3DS4H1b+ytiLcYo10Yi5ysCCDvsRuPjOUbpzWd9dOoZVIy1GJKpSN8iDiS1gFtvB3eMjVGplgwpszJYks1Mhdd4sbHU8ZeoZAboanWOpqVQxzWDXAKjXKBwFxOGGx4NSu2YqSUAvUFE2GYmxbhrJ57kGIxhJFuzawAS7MSdAA7AKvjracgjGmtylM3bLdmYgZtwpg3qMRvJO8zEDLVuoqXOe9wrVje1m831b+U2mZs3ZPVqd9rGo3r3IPp14SCXEIzMA57FNu1bUPUXco7hvMtarcw7aAAWA3DlOjrJCXRtE9g+BnV0WP4l8s30JVE7NoMch04HlMfomfxP5d/qq3nTA4694RbSX0qIifQsZERARJLARJEBERAsksQESSwEREBERA8zhfxd/S6/vWmBiNxtpM7CL971PS6/01WmI4nz+PxtdNHl6mFaviCjVHCCnny07BzY2Op4DTTTfvnPqWpladNWctezMSGLWLMpBUBQoA148pu1wSPUuwYHKRdSUPPeDNmtGkAAF3JlBvruIuTzsxlM0vPYJqxIKDQlMpJsuVmK59996kAe22kz6uPrC96bGxAPlKZ1NwPytL/47pnlad9LqBk0uN1MkgDTiSZg1qlNAAmfRi3nk3Ym5J5nhfgI3DEXHVXuMpsL9rOrLYX1Bza7ju5TvxFVkvoGABubgHTjlPDvkonPfMCRYb2Zjx3knvmxTJY9k65tMzW7W82PGVlLTuuIzlAignd27i+XNZzbTfwvO7BUXWmpqEFmuWtqL3NwO6bZ2Q5swYljfQkW0tYeqYtUKqhUFlUWAveBr9ot2D4H6pjdDt2DP6d/72d20z2D4H6p09DT2MF8s31VZ1weOv2hFtJ7PpsRE+gYyIiAiIgIiIEiJYEiIgWSWSBYiSBYiSB5nDm1Cr6XW940xKjd0yaJ8hVt8cr+8aa+qZ8/j8ctdNHPrbTDx+1FpC7GwJAvu1JsJyd5rnpA1kZlVu2q6i4GZgCwHO3HvnKFnPF4235Qse/7ZirXBO+bHFbMZsRS7KoDUYAWDDVHCsQPUZyOBp4dUpLfN1qZ2axaoxYAsx4ju4Sd2QyMK110nKpi1UgEgHlcTswVLz/lCB7BOGLqolMIMhLFVy6ZmZiLkjeTreVicxesvOsvOVfDinoJj5pMDG2m3YPgfqnHod5mA+VP0irJtNuwfCXokexgflvsqTtg8VftCLaT2fToiJ77GREQJERAREQEREBERAskskCxEQERJA8vQPkKvpdb3rTVYp7CbLD64er6ZX+is81mIGk+fxuOWumjRVNvU0dlJOYC5FiTY7rAazjs7biPUFrsc2i5TrbW9vVMzYWHviapVRmy07XuBvfvH1zntjAVaxqIamTytFT1ZKkKSLrmDG411Er/AB5p3sxtsWcGw33sdbeF51NtMnkTmBuQDa2o3zBbo+wqKlOtVYLVCVCyqx8zOSu7X8kX0nfU2UUpVAvWHtHVymdRYbwh8SJSYjqlsMFjla4bITmJ1CnU+qZTbQC9ohbgWDZRcX5G15iiiihadKnQyAqupykm9rggXLX43mJVwDEKXqstSpUsqDLlWxNl1FybDU3jcOTY8VLm/HfedGHxAcXU3FyL+BtK2wlqqFqswQUO1Y5cz5it82/hMnCYBEo0sl7dUBfibc7b/GTnGQwdojsnwnPooLJgvSB/eRtJezL0Z83B+kj63nTB46/aEW0ns+nxET6BjIiIEiIgIiICIiAiIgWSWSBYiICIkgeTpH73qel1/evNbVmwpH73q+l1vetNZUM+fxeOWuujuwZVCxtZiLX3Eb9QeeplGNo0EOZQbkEkki5Gt2114eyYjGaPaiB6tJamqF919Cfyc194v9m+c66rTD0tHpBScEhabKTqRxMxW2vTC2oimqbyFI84nUk8TNc2w2q3eqKdPq6+qKewaZAApuWt/K152nOv0cbEMTVFGiKbqQqHRqd9VqePD/GTlXqhtdnYum4DlKJcea+UEjkRMkY6mKgJFPrANDYZhflNdhsGwZyKdGmoVcgQqQVudTl0ty8DMV8ITfIMO7GoDUdmGZUzCwy2v3CRzS9ImIS2qqwtx17/AGzpxWIDbgAOAGkxvg5pdk8J1s0gya3bD9k25Tl0V/BYI/xhP7bTjtMdk3tu4zn0SsaODt8ZH0O87YPFX7Qi2k9n1CIie+xkRECREQEREBERAskRAskskCySxASSxA8hS0w9X0ut715qqk2VFr0KvplYeyo4msqGfP4vHLXXR1uZjtSViMw0B9c51WmsxuLNME6HunKIzncu9McTQpoaaUwEY5iN1zOC4uiilURFVjdgNzEaC8+e4ramLJulCtY7r03bTmNN06a+Ixr2AoV1va/k33ceE0exaecKbUPotLF0SrIqKqO3bC/lW7+HGdvXUiwPVU7qbqbbuW7f654rDPWQDyOI9dJ/2Ta4TFOfPSovijD65ymkwnc3uIxZc3Mxy86Va8FpVLX7ZN0PhMnoKvkMEP0/21Jg7YPYOttJteho8nge+qP7NQztg61+0K259n02Iie8yERECREQEREBERAskRAskskCySxASSwYHjaI8hW9Mre9eaupNtRHka/pdb3rzU1p4GLxy110Y1YzUbUpEobDgfqm3KzqAF/XOMTlOa7tpqLHK1zpmyjW+mha+gC87cd+ktEjXKaVr2uXXMQBfidx0E9DhNqXUXCjTkJ3PtO3L2CXjLmrveSdNSC9AZhY3ZWOpuxsDfQdn9k78NTBcWNI5qh82xa3V+Pmi26eiO1/D2TrrbUJGlt3KJ2Te1NahaYraTIxFS5mLVaVWaPpA9qTn/lM9D0K/B4DT8v+6qzzXSDWk3gZ6ToMfJ7Pvvza+Jo1TNOF/j7Qpbn2fTYiJ7bIREQJERAREQEREBERAskskCySxASSxA8mfwVb0qp/baaWvNqr+Rr+l1R/WuJpajT5/F45a66OthONoJkq2Vb3JJcjXgFVd3racYhdkpVsNI67WY9E3VzciynKBpqB5zHxIsO6dmENwBlNybL28tzbebDXjv0AEvEId17yM0lAg3sVqWqG3lBT7OuoUkXO6c6QzByynQ2yi67828jwA3898ZGbHMxqzzLLKFbRgAVXLmIIzXvdjroF3d8wcd2XI8PpAP2yMhptvP5M+E9V0S8zZ/ey/Th6k8V0gqWpMb77D6Z7Poq3Y2dbdnX3DgCacON9Pspbn2fS4iJ7bKREQJERAREQERECxEQEREBERASSyQPAU8UOpxA5Yytf9fWH/jNUX1mP0lrHB4iqhuFatUJJ3dtzXQ/1zD+YeU1Z2yg3sPbPDxaW25a6zGTdu9u6RcYthdXJDE+evEAXsUPKedrbcUnVhp3/AGTidsJzlIwrRyTnD0CYywOhJZSBawAvxndRxS2swqC4tmQqLLxUAjjx7hbnfzI20nOc/wDbSDjHt2idDOHokemL3608gCgFu9iL38IOMD5utUnNUzWUhQDrYag8Dvnmn26n8Ie2cW24lt8n279DOHo32oe3np3Dtmsr5LEHQXYG+86/RNfi8WWYs1gTrYbhwAHcALTSvtxCDrumvxm3Ljs7zOlcC08kTaHLb2Nv2db7/V/r6p9B6KNcbNHE1F+jDVW+yfJcLSbEVlVb3dgPVz9l59m6N4YDHYWmu6jSq1D3AJ1K+8+iaLUit8Okdc3OJziZfRJZInpOCxJEBERAREQERECxEQESSwEREBERA850t2GcQnWU1DVVFspsBUS98lzoGFyVJ01I0zXHzSrsPBYhyhLUKw86nfqXXxpOO7fa0+3TFx+zqOIXLXpUqq8nRag9jCZsX0+3O1WcpXrfLdL4rU+5wp82u1u9AT6yCLzq/c0PDE/1f+afXR0QwNrfBMMB8mokPQ7An/hcP8wTn7GP+zwtt16Pk6fc254g/q/80r/c3HxhvmD/ANp9UPQrAfE8N+rEo6GYD4phvmCPYxv2eDbr0fKV+5sOOIb5g/bOX7my8MQ3zB+2fVD0LwB34PDH+jUyDoTs/wCJ4T9Uv7I9jH/Z4NuvR8v/AHNl+MP80D7ZzX7nVAavWqn1ov2T6f8A7l7P+J4T9Un7JxXoRs4G4wWDv8ih+sR+Pjfs8G3Xo8Bs/A4WgxTB0ziK+61PyrAndnfzaY72IE970Q2C2GV6lcq2IrWL5dVpqt8lFDxAubniSe6b3D4daahaaqijcqgKB4AaTsnXB9PGHO1M5z1lW15ncsSRNCiyREBERAREQERECxEQJERAQJYgSWIgSWIgJIiBZJYgJJYgIiICIiAiIgIiIEiIgIiIFiIgf//Z"/>
          <p:cNvSpPr>
            <a:spLocks noChangeAspect="1" noChangeArrowheads="1"/>
          </p:cNvSpPr>
          <p:nvPr/>
        </p:nvSpPr>
        <p:spPr bwMode="auto">
          <a:xfrm>
            <a:off x="155575" y="-1881188"/>
            <a:ext cx="39243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2056" name="Picture 8" descr="https://www.orodeinversion.com/10-99-thickbox/lingote-de-oro-1k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820" y="3717032"/>
            <a:ext cx="2627870" cy="262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21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s-VE" sz="4000" smtClean="0"/>
              <a:t>El rendimiento puede hacerlo rico o acabar con sus ahorros</a:t>
            </a:r>
          </a:p>
        </p:txBody>
      </p:sp>
      <p:sp>
        <p:nvSpPr>
          <p:cNvPr id="23555" name="Rectangle 3"/>
          <p:cNvSpPr>
            <a:spLocks noGrp="1" noChangeArrowheads="1"/>
          </p:cNvSpPr>
          <p:nvPr>
            <p:ph type="body" sz="half" idx="1"/>
          </p:nvPr>
        </p:nvSpPr>
        <p:spPr>
          <a:xfrm>
            <a:off x="457200" y="1600200"/>
            <a:ext cx="5986463" cy="820738"/>
          </a:xfrm>
        </p:spPr>
        <p:txBody>
          <a:bodyPr/>
          <a:lstStyle/>
          <a:p>
            <a:pPr eaLnBrk="1" hangingPunct="1"/>
            <a:r>
              <a:rPr lang="es-VE" sz="2800" smtClean="0"/>
              <a:t>Rendimiento &gt; inflación</a:t>
            </a:r>
          </a:p>
        </p:txBody>
      </p:sp>
      <p:pic>
        <p:nvPicPr>
          <p:cNvPr id="23556" name="Picture 31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0" y="1989138"/>
            <a:ext cx="9144000" cy="3943350"/>
          </a:xfrm>
        </p:spPr>
      </p:pic>
    </p:spTree>
    <p:extLst>
      <p:ext uri="{BB962C8B-B14F-4D97-AF65-F5344CB8AC3E}">
        <p14:creationId xmlns:p14="http://schemas.microsoft.com/office/powerpoint/2010/main" val="988051893"/>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s-VE" sz="4000" smtClean="0"/>
              <a:t>El rendimiento puede hacerlo rico o acabar con sus ahorros</a:t>
            </a:r>
          </a:p>
        </p:txBody>
      </p:sp>
      <p:sp>
        <p:nvSpPr>
          <p:cNvPr id="24579" name="Rectangle 3"/>
          <p:cNvSpPr>
            <a:spLocks noGrp="1" noChangeArrowheads="1"/>
          </p:cNvSpPr>
          <p:nvPr>
            <p:ph type="body" sz="half" idx="1"/>
          </p:nvPr>
        </p:nvSpPr>
        <p:spPr>
          <a:xfrm>
            <a:off x="457200" y="1600200"/>
            <a:ext cx="5986463" cy="820738"/>
          </a:xfrm>
        </p:spPr>
        <p:txBody>
          <a:bodyPr/>
          <a:lstStyle/>
          <a:p>
            <a:pPr eaLnBrk="1" hangingPunct="1"/>
            <a:r>
              <a:rPr lang="es-VE" sz="2800" smtClean="0"/>
              <a:t>Rendimiento &gt; inflación</a:t>
            </a:r>
          </a:p>
        </p:txBody>
      </p:sp>
      <p:pic>
        <p:nvPicPr>
          <p:cNvPr id="24580"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0" y="1989138"/>
            <a:ext cx="9144000" cy="3943350"/>
          </a:xfrm>
        </p:spPr>
      </p:pic>
    </p:spTree>
    <p:extLst>
      <p:ext uri="{BB962C8B-B14F-4D97-AF65-F5344CB8AC3E}">
        <p14:creationId xmlns:p14="http://schemas.microsoft.com/office/powerpoint/2010/main" val="638058960"/>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VE" smtClean="0"/>
              <a:t>Alternativas de inversión</a:t>
            </a:r>
          </a:p>
        </p:txBody>
      </p:sp>
      <p:grpSp>
        <p:nvGrpSpPr>
          <p:cNvPr id="29699" name="Group 4"/>
          <p:cNvGrpSpPr>
            <a:grpSpLocks/>
          </p:cNvGrpSpPr>
          <p:nvPr/>
        </p:nvGrpSpPr>
        <p:grpSpPr bwMode="auto">
          <a:xfrm>
            <a:off x="457200" y="0"/>
            <a:ext cx="8686800" cy="6324600"/>
            <a:chOff x="0" y="0"/>
            <a:chExt cx="3642" cy="4032"/>
          </a:xfrm>
        </p:grpSpPr>
        <p:grpSp>
          <p:nvGrpSpPr>
            <p:cNvPr id="29700" name="Group 5"/>
            <p:cNvGrpSpPr>
              <a:grpSpLocks/>
            </p:cNvGrpSpPr>
            <p:nvPr/>
          </p:nvGrpSpPr>
          <p:grpSpPr bwMode="auto">
            <a:xfrm>
              <a:off x="0" y="0"/>
              <a:ext cx="1989" cy="384"/>
              <a:chOff x="0" y="0"/>
              <a:chExt cx="1989" cy="384"/>
            </a:xfrm>
          </p:grpSpPr>
          <p:sp>
            <p:nvSpPr>
              <p:cNvPr id="29776" name="Rectangle 6"/>
              <p:cNvSpPr>
                <a:spLocks noChangeArrowheads="1"/>
              </p:cNvSpPr>
              <p:nvPr/>
            </p:nvSpPr>
            <p:spPr bwMode="auto">
              <a:xfrm>
                <a:off x="0" y="0"/>
                <a:ext cx="1989"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77" name="Rectangle 7"/>
              <p:cNvSpPr>
                <a:spLocks noChangeArrowheads="1"/>
              </p:cNvSpPr>
              <p:nvPr/>
            </p:nvSpPr>
            <p:spPr bwMode="auto">
              <a:xfrm>
                <a:off x="6" y="0"/>
                <a:ext cx="1977" cy="384"/>
              </a:xfrm>
              <a:prstGeom prst="rect">
                <a:avLst/>
              </a:prstGeom>
              <a:solidFill>
                <a:srgbClr val="FFFFFF"/>
              </a:solidFill>
              <a:ln w="9525">
                <a:solidFill>
                  <a:schemeClr val="bg1"/>
                </a:solidFill>
                <a:miter lim="800000"/>
                <a:headEnd/>
                <a:tailEnd/>
              </a:ln>
            </p:spPr>
            <p:txBody>
              <a:bodyPr anchor="b"/>
              <a:lstStyle/>
              <a:p>
                <a:r>
                  <a:rPr lang="es-ES" sz="1400" b="1" dirty="0">
                    <a:solidFill>
                      <a:srgbClr val="000000"/>
                    </a:solidFill>
                    <a:cs typeface="Arial" pitchFamily="34" charset="0"/>
                  </a:rPr>
                  <a:t>Alternativas de Inversión</a:t>
                </a:r>
                <a:endParaRPr lang="es-ES" sz="1400" dirty="0">
                  <a:solidFill>
                    <a:srgbClr val="000000"/>
                  </a:solidFill>
                  <a:latin typeface="Comic Sans MS" pitchFamily="66" charset="0"/>
                  <a:cs typeface="Times New Roman" pitchFamily="18" charset="0"/>
                </a:endParaRPr>
              </a:p>
              <a:p>
                <a:pPr eaLnBrk="0" hangingPunct="0"/>
                <a:endParaRPr lang="es-ES" sz="1400" dirty="0">
                  <a:latin typeface="Times New Roman" pitchFamily="18" charset="0"/>
                </a:endParaRPr>
              </a:p>
            </p:txBody>
          </p:sp>
        </p:grpSp>
        <p:grpSp>
          <p:nvGrpSpPr>
            <p:cNvPr id="29701" name="Group 8"/>
            <p:cNvGrpSpPr>
              <a:grpSpLocks/>
            </p:cNvGrpSpPr>
            <p:nvPr/>
          </p:nvGrpSpPr>
          <p:grpSpPr bwMode="auto">
            <a:xfrm>
              <a:off x="1989" y="0"/>
              <a:ext cx="791" cy="384"/>
              <a:chOff x="1989" y="0"/>
              <a:chExt cx="791" cy="384"/>
            </a:xfrm>
          </p:grpSpPr>
          <p:sp>
            <p:nvSpPr>
              <p:cNvPr id="29774" name="Rectangle 9"/>
              <p:cNvSpPr>
                <a:spLocks noChangeArrowheads="1"/>
              </p:cNvSpPr>
              <p:nvPr/>
            </p:nvSpPr>
            <p:spPr bwMode="auto">
              <a:xfrm>
                <a:off x="1989" y="0"/>
                <a:ext cx="791"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75" name="Rectangle 10"/>
              <p:cNvSpPr>
                <a:spLocks noChangeArrowheads="1"/>
              </p:cNvSpPr>
              <p:nvPr/>
            </p:nvSpPr>
            <p:spPr bwMode="auto">
              <a:xfrm>
                <a:off x="1995" y="0"/>
                <a:ext cx="779"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2" name="Group 11"/>
            <p:cNvGrpSpPr>
              <a:grpSpLocks/>
            </p:cNvGrpSpPr>
            <p:nvPr/>
          </p:nvGrpSpPr>
          <p:grpSpPr bwMode="auto">
            <a:xfrm>
              <a:off x="2780" y="0"/>
              <a:ext cx="862" cy="384"/>
              <a:chOff x="2780" y="0"/>
              <a:chExt cx="862" cy="384"/>
            </a:xfrm>
          </p:grpSpPr>
          <p:sp>
            <p:nvSpPr>
              <p:cNvPr id="29772" name="Rectangle 12"/>
              <p:cNvSpPr>
                <a:spLocks noChangeArrowheads="1"/>
              </p:cNvSpPr>
              <p:nvPr/>
            </p:nvSpPr>
            <p:spPr bwMode="auto">
              <a:xfrm>
                <a:off x="2780" y="0"/>
                <a:ext cx="862"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73" name="Rectangle 13"/>
              <p:cNvSpPr>
                <a:spLocks noChangeArrowheads="1"/>
              </p:cNvSpPr>
              <p:nvPr/>
            </p:nvSpPr>
            <p:spPr bwMode="auto">
              <a:xfrm>
                <a:off x="2786" y="0"/>
                <a:ext cx="850"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3" name="Group 14"/>
            <p:cNvGrpSpPr>
              <a:grpSpLocks/>
            </p:cNvGrpSpPr>
            <p:nvPr/>
          </p:nvGrpSpPr>
          <p:grpSpPr bwMode="auto">
            <a:xfrm>
              <a:off x="0" y="384"/>
              <a:ext cx="636" cy="384"/>
              <a:chOff x="0" y="384"/>
              <a:chExt cx="636" cy="384"/>
            </a:xfrm>
          </p:grpSpPr>
          <p:sp>
            <p:nvSpPr>
              <p:cNvPr id="29770" name="Rectangle 15"/>
              <p:cNvSpPr>
                <a:spLocks noChangeArrowheads="1"/>
              </p:cNvSpPr>
              <p:nvPr/>
            </p:nvSpPr>
            <p:spPr bwMode="auto">
              <a:xfrm>
                <a:off x="0" y="384"/>
                <a:ext cx="636"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71" name="Rectangle 16"/>
              <p:cNvSpPr>
                <a:spLocks noChangeArrowheads="1"/>
              </p:cNvSpPr>
              <p:nvPr/>
            </p:nvSpPr>
            <p:spPr bwMode="auto">
              <a:xfrm>
                <a:off x="6" y="384"/>
                <a:ext cx="624"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4" name="Group 17"/>
            <p:cNvGrpSpPr>
              <a:grpSpLocks/>
            </p:cNvGrpSpPr>
            <p:nvPr/>
          </p:nvGrpSpPr>
          <p:grpSpPr bwMode="auto">
            <a:xfrm>
              <a:off x="636" y="384"/>
              <a:ext cx="730" cy="384"/>
              <a:chOff x="636" y="384"/>
              <a:chExt cx="730" cy="384"/>
            </a:xfrm>
          </p:grpSpPr>
          <p:sp>
            <p:nvSpPr>
              <p:cNvPr id="29768" name="Rectangle 18"/>
              <p:cNvSpPr>
                <a:spLocks noChangeArrowheads="1"/>
              </p:cNvSpPr>
              <p:nvPr/>
            </p:nvSpPr>
            <p:spPr bwMode="auto">
              <a:xfrm>
                <a:off x="636" y="384"/>
                <a:ext cx="730"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69" name="Rectangle 19"/>
              <p:cNvSpPr>
                <a:spLocks noChangeArrowheads="1"/>
              </p:cNvSpPr>
              <p:nvPr/>
            </p:nvSpPr>
            <p:spPr bwMode="auto">
              <a:xfrm>
                <a:off x="642" y="384"/>
                <a:ext cx="718"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5" name="Group 20"/>
            <p:cNvGrpSpPr>
              <a:grpSpLocks/>
            </p:cNvGrpSpPr>
            <p:nvPr/>
          </p:nvGrpSpPr>
          <p:grpSpPr bwMode="auto">
            <a:xfrm>
              <a:off x="1366" y="384"/>
              <a:ext cx="623" cy="384"/>
              <a:chOff x="1366" y="384"/>
              <a:chExt cx="623" cy="384"/>
            </a:xfrm>
          </p:grpSpPr>
          <p:sp>
            <p:nvSpPr>
              <p:cNvPr id="29766" name="Rectangle 21"/>
              <p:cNvSpPr>
                <a:spLocks noChangeArrowheads="1"/>
              </p:cNvSpPr>
              <p:nvPr/>
            </p:nvSpPr>
            <p:spPr bwMode="auto">
              <a:xfrm>
                <a:off x="1366" y="384"/>
                <a:ext cx="623"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67" name="Rectangle 22"/>
              <p:cNvSpPr>
                <a:spLocks noChangeArrowheads="1"/>
              </p:cNvSpPr>
              <p:nvPr/>
            </p:nvSpPr>
            <p:spPr bwMode="auto">
              <a:xfrm>
                <a:off x="1372" y="384"/>
                <a:ext cx="611"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6" name="Group 23"/>
            <p:cNvGrpSpPr>
              <a:grpSpLocks/>
            </p:cNvGrpSpPr>
            <p:nvPr/>
          </p:nvGrpSpPr>
          <p:grpSpPr bwMode="auto">
            <a:xfrm>
              <a:off x="1989" y="384"/>
              <a:ext cx="791" cy="384"/>
              <a:chOff x="1989" y="384"/>
              <a:chExt cx="791" cy="384"/>
            </a:xfrm>
          </p:grpSpPr>
          <p:sp>
            <p:nvSpPr>
              <p:cNvPr id="29764" name="Rectangle 24"/>
              <p:cNvSpPr>
                <a:spLocks noChangeArrowheads="1"/>
              </p:cNvSpPr>
              <p:nvPr/>
            </p:nvSpPr>
            <p:spPr bwMode="auto">
              <a:xfrm>
                <a:off x="1989" y="384"/>
                <a:ext cx="791"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65" name="Rectangle 25"/>
              <p:cNvSpPr>
                <a:spLocks noChangeArrowheads="1"/>
              </p:cNvSpPr>
              <p:nvPr/>
            </p:nvSpPr>
            <p:spPr bwMode="auto">
              <a:xfrm>
                <a:off x="1995" y="384"/>
                <a:ext cx="779"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7" name="Group 26"/>
            <p:cNvGrpSpPr>
              <a:grpSpLocks/>
            </p:cNvGrpSpPr>
            <p:nvPr/>
          </p:nvGrpSpPr>
          <p:grpSpPr bwMode="auto">
            <a:xfrm>
              <a:off x="2780" y="384"/>
              <a:ext cx="862" cy="384"/>
              <a:chOff x="2780" y="384"/>
              <a:chExt cx="862" cy="384"/>
            </a:xfrm>
          </p:grpSpPr>
          <p:sp>
            <p:nvSpPr>
              <p:cNvPr id="29762" name="Rectangle 27"/>
              <p:cNvSpPr>
                <a:spLocks noChangeArrowheads="1"/>
              </p:cNvSpPr>
              <p:nvPr/>
            </p:nvSpPr>
            <p:spPr bwMode="auto">
              <a:xfrm>
                <a:off x="2780" y="384"/>
                <a:ext cx="862"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63" name="Rectangle 28"/>
              <p:cNvSpPr>
                <a:spLocks noChangeArrowheads="1"/>
              </p:cNvSpPr>
              <p:nvPr/>
            </p:nvSpPr>
            <p:spPr bwMode="auto">
              <a:xfrm>
                <a:off x="2786" y="384"/>
                <a:ext cx="850"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8" name="Group 29"/>
            <p:cNvGrpSpPr>
              <a:grpSpLocks/>
            </p:cNvGrpSpPr>
            <p:nvPr/>
          </p:nvGrpSpPr>
          <p:grpSpPr bwMode="auto">
            <a:xfrm>
              <a:off x="0" y="768"/>
              <a:ext cx="636" cy="384"/>
              <a:chOff x="0" y="768"/>
              <a:chExt cx="636" cy="384"/>
            </a:xfrm>
          </p:grpSpPr>
          <p:sp>
            <p:nvSpPr>
              <p:cNvPr id="29760" name="Rectangle 30"/>
              <p:cNvSpPr>
                <a:spLocks noChangeArrowheads="1"/>
              </p:cNvSpPr>
              <p:nvPr/>
            </p:nvSpPr>
            <p:spPr bwMode="auto">
              <a:xfrm>
                <a:off x="0" y="768"/>
                <a:ext cx="636" cy="384"/>
              </a:xfrm>
              <a:prstGeom prst="rect">
                <a:avLst/>
              </a:prstGeom>
              <a:solidFill>
                <a:srgbClr val="FFFF00"/>
              </a:solidFill>
              <a:ln w="9525">
                <a:solidFill>
                  <a:schemeClr val="bg1"/>
                </a:solidFill>
                <a:miter lim="800000"/>
                <a:headEnd/>
                <a:tailEnd/>
              </a:ln>
            </p:spPr>
            <p:txBody>
              <a:bodyPr/>
              <a:lstStyle/>
              <a:p>
                <a:endParaRPr lang="es-ES" sz="1800"/>
              </a:p>
            </p:txBody>
          </p:sp>
          <p:sp>
            <p:nvSpPr>
              <p:cNvPr id="29761" name="Rectangle 31"/>
              <p:cNvSpPr>
                <a:spLocks noChangeArrowheads="1"/>
              </p:cNvSpPr>
              <p:nvPr/>
            </p:nvSpPr>
            <p:spPr bwMode="auto">
              <a:xfrm>
                <a:off x="6" y="768"/>
                <a:ext cx="624" cy="384"/>
              </a:xfrm>
              <a:prstGeom prst="rect">
                <a:avLst/>
              </a:prstGeom>
              <a:solidFill>
                <a:schemeClr val="bg1"/>
              </a:solidFill>
              <a:ln w="9525">
                <a:solidFill>
                  <a:schemeClr val="bg1"/>
                </a:solidFill>
                <a:miter lim="800000"/>
                <a:headEnd/>
                <a:tailEnd/>
              </a:ln>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09" name="Group 32"/>
            <p:cNvGrpSpPr>
              <a:grpSpLocks/>
            </p:cNvGrpSpPr>
            <p:nvPr/>
          </p:nvGrpSpPr>
          <p:grpSpPr bwMode="auto">
            <a:xfrm>
              <a:off x="636" y="768"/>
              <a:ext cx="730" cy="384"/>
              <a:chOff x="636" y="768"/>
              <a:chExt cx="730" cy="384"/>
            </a:xfrm>
          </p:grpSpPr>
          <p:sp>
            <p:nvSpPr>
              <p:cNvPr id="29758" name="Rectangle 33"/>
              <p:cNvSpPr>
                <a:spLocks noChangeArrowheads="1"/>
              </p:cNvSpPr>
              <p:nvPr/>
            </p:nvSpPr>
            <p:spPr bwMode="auto">
              <a:xfrm>
                <a:off x="636" y="768"/>
                <a:ext cx="730" cy="384"/>
              </a:xfrm>
              <a:prstGeom prst="rect">
                <a:avLst/>
              </a:prstGeom>
              <a:solidFill>
                <a:schemeClr val="bg1"/>
              </a:solidFill>
              <a:ln w="9525">
                <a:solidFill>
                  <a:schemeClr val="bg1"/>
                </a:solidFill>
                <a:miter lim="800000"/>
                <a:headEnd/>
                <a:tailEnd/>
              </a:ln>
            </p:spPr>
            <p:txBody>
              <a:bodyPr/>
              <a:lstStyle/>
              <a:p>
                <a:endParaRPr lang="es-ES" sz="1800"/>
              </a:p>
            </p:txBody>
          </p:sp>
          <p:sp>
            <p:nvSpPr>
              <p:cNvPr id="29759" name="Rectangle 34"/>
              <p:cNvSpPr>
                <a:spLocks noChangeArrowheads="1"/>
              </p:cNvSpPr>
              <p:nvPr/>
            </p:nvSpPr>
            <p:spPr bwMode="auto">
              <a:xfrm>
                <a:off x="642" y="768"/>
                <a:ext cx="718" cy="384"/>
              </a:xfrm>
              <a:prstGeom prst="rect">
                <a:avLst/>
              </a:prstGeom>
              <a:solidFill>
                <a:schemeClr val="bg1"/>
              </a:solidFill>
              <a:ln w="9525">
                <a:solidFill>
                  <a:schemeClr val="bg1"/>
                </a:solidFill>
                <a:miter lim="800000"/>
                <a:headEnd/>
                <a:tailEnd/>
              </a:ln>
            </p:spPr>
            <p:txBody>
              <a:bodyPr anchor="b"/>
              <a:lstStyle/>
              <a:p>
                <a:pPr algn="ctr"/>
                <a:r>
                  <a:rPr lang="es-ES" sz="1400" b="1">
                    <a:solidFill>
                      <a:srgbClr val="000080"/>
                    </a:solidFill>
                    <a:cs typeface="Arial" pitchFamily="34" charset="0"/>
                  </a:rPr>
                  <a:t>Oportunidades</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29710" name="Group 35"/>
            <p:cNvGrpSpPr>
              <a:grpSpLocks/>
            </p:cNvGrpSpPr>
            <p:nvPr/>
          </p:nvGrpSpPr>
          <p:grpSpPr bwMode="auto">
            <a:xfrm>
              <a:off x="1366" y="768"/>
              <a:ext cx="623" cy="384"/>
              <a:chOff x="1366" y="768"/>
              <a:chExt cx="623" cy="384"/>
            </a:xfrm>
          </p:grpSpPr>
          <p:sp>
            <p:nvSpPr>
              <p:cNvPr id="29756" name="Rectangle 36"/>
              <p:cNvSpPr>
                <a:spLocks noChangeArrowheads="1"/>
              </p:cNvSpPr>
              <p:nvPr/>
            </p:nvSpPr>
            <p:spPr bwMode="auto">
              <a:xfrm>
                <a:off x="1366" y="768"/>
                <a:ext cx="623" cy="384"/>
              </a:xfrm>
              <a:prstGeom prst="rect">
                <a:avLst/>
              </a:prstGeom>
              <a:solidFill>
                <a:srgbClr val="FFFF00"/>
              </a:solidFill>
              <a:ln w="9525">
                <a:solidFill>
                  <a:schemeClr val="bg1"/>
                </a:solidFill>
                <a:miter lim="800000"/>
                <a:headEnd/>
                <a:tailEnd/>
              </a:ln>
            </p:spPr>
            <p:txBody>
              <a:bodyPr/>
              <a:lstStyle/>
              <a:p>
                <a:endParaRPr lang="es-ES" sz="1800"/>
              </a:p>
            </p:txBody>
          </p:sp>
          <p:sp>
            <p:nvSpPr>
              <p:cNvPr id="29757" name="Rectangle 37"/>
              <p:cNvSpPr>
                <a:spLocks noChangeArrowheads="1"/>
              </p:cNvSpPr>
              <p:nvPr/>
            </p:nvSpPr>
            <p:spPr bwMode="auto">
              <a:xfrm>
                <a:off x="1372" y="768"/>
                <a:ext cx="611" cy="384"/>
              </a:xfrm>
              <a:prstGeom prst="rect">
                <a:avLst/>
              </a:prstGeom>
              <a:solidFill>
                <a:schemeClr val="bg1"/>
              </a:solidFill>
              <a:ln w="9525">
                <a:solidFill>
                  <a:schemeClr val="bg1"/>
                </a:solidFill>
                <a:miter lim="800000"/>
                <a:headEnd/>
                <a:tailEnd/>
              </a:ln>
            </p:spPr>
            <p:txBody>
              <a:bodyPr anchor="b"/>
              <a:lstStyle/>
              <a:p>
                <a:pPr algn="ctr"/>
                <a:r>
                  <a:rPr lang="es-ES" sz="1400" b="1">
                    <a:solidFill>
                      <a:srgbClr val="000080"/>
                    </a:solidFill>
                    <a:cs typeface="Arial" pitchFamily="34" charset="0"/>
                  </a:rPr>
                  <a:t>Riesgos</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29711" name="Group 38"/>
            <p:cNvGrpSpPr>
              <a:grpSpLocks/>
            </p:cNvGrpSpPr>
            <p:nvPr/>
          </p:nvGrpSpPr>
          <p:grpSpPr bwMode="auto">
            <a:xfrm>
              <a:off x="1989" y="768"/>
              <a:ext cx="791" cy="384"/>
              <a:chOff x="1989" y="768"/>
              <a:chExt cx="791" cy="384"/>
            </a:xfrm>
          </p:grpSpPr>
          <p:sp>
            <p:nvSpPr>
              <p:cNvPr id="29754" name="Rectangle 39"/>
              <p:cNvSpPr>
                <a:spLocks noChangeArrowheads="1"/>
              </p:cNvSpPr>
              <p:nvPr/>
            </p:nvSpPr>
            <p:spPr bwMode="auto">
              <a:xfrm>
                <a:off x="1989" y="768"/>
                <a:ext cx="791" cy="384"/>
              </a:xfrm>
              <a:prstGeom prst="rect">
                <a:avLst/>
              </a:prstGeom>
              <a:solidFill>
                <a:srgbClr val="FFFF00"/>
              </a:solidFill>
              <a:ln w="9525">
                <a:solidFill>
                  <a:schemeClr val="bg1"/>
                </a:solidFill>
                <a:miter lim="800000"/>
                <a:headEnd/>
                <a:tailEnd/>
              </a:ln>
            </p:spPr>
            <p:txBody>
              <a:bodyPr/>
              <a:lstStyle/>
              <a:p>
                <a:endParaRPr lang="es-ES" sz="1800"/>
              </a:p>
            </p:txBody>
          </p:sp>
          <p:sp>
            <p:nvSpPr>
              <p:cNvPr id="29755" name="Rectangle 40"/>
              <p:cNvSpPr>
                <a:spLocks noChangeArrowheads="1"/>
              </p:cNvSpPr>
              <p:nvPr/>
            </p:nvSpPr>
            <p:spPr bwMode="auto">
              <a:xfrm>
                <a:off x="1995" y="768"/>
                <a:ext cx="779" cy="384"/>
              </a:xfrm>
              <a:prstGeom prst="rect">
                <a:avLst/>
              </a:prstGeom>
              <a:solidFill>
                <a:schemeClr val="bg1"/>
              </a:solidFill>
              <a:ln w="9525">
                <a:solidFill>
                  <a:schemeClr val="bg1"/>
                </a:solidFill>
                <a:miter lim="800000"/>
                <a:headEnd/>
                <a:tailEnd/>
              </a:ln>
            </p:spPr>
            <p:txBody>
              <a:bodyPr anchor="b"/>
              <a:lstStyle/>
              <a:p>
                <a:pPr algn="ctr"/>
                <a:r>
                  <a:rPr lang="es-ES" sz="1400" b="1">
                    <a:solidFill>
                      <a:srgbClr val="000080"/>
                    </a:solidFill>
                    <a:cs typeface="Arial" pitchFamily="34" charset="0"/>
                  </a:rPr>
                  <a:t>Mitigantes</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29712" name="Group 41"/>
            <p:cNvGrpSpPr>
              <a:grpSpLocks/>
            </p:cNvGrpSpPr>
            <p:nvPr/>
          </p:nvGrpSpPr>
          <p:grpSpPr bwMode="auto">
            <a:xfrm>
              <a:off x="2780" y="768"/>
              <a:ext cx="862" cy="384"/>
              <a:chOff x="2780" y="768"/>
              <a:chExt cx="862" cy="384"/>
            </a:xfrm>
          </p:grpSpPr>
          <p:sp>
            <p:nvSpPr>
              <p:cNvPr id="29752" name="Rectangle 42"/>
              <p:cNvSpPr>
                <a:spLocks noChangeArrowheads="1"/>
              </p:cNvSpPr>
              <p:nvPr/>
            </p:nvSpPr>
            <p:spPr bwMode="auto">
              <a:xfrm>
                <a:off x="2780" y="768"/>
                <a:ext cx="862"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53" name="Rectangle 43"/>
              <p:cNvSpPr>
                <a:spLocks noChangeArrowheads="1"/>
              </p:cNvSpPr>
              <p:nvPr/>
            </p:nvSpPr>
            <p:spPr bwMode="auto">
              <a:xfrm>
                <a:off x="2786" y="768"/>
                <a:ext cx="850"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13" name="Group 44"/>
            <p:cNvGrpSpPr>
              <a:grpSpLocks/>
            </p:cNvGrpSpPr>
            <p:nvPr/>
          </p:nvGrpSpPr>
          <p:grpSpPr bwMode="auto">
            <a:xfrm>
              <a:off x="0" y="1152"/>
              <a:ext cx="636" cy="384"/>
              <a:chOff x="0" y="1152"/>
              <a:chExt cx="636" cy="384"/>
            </a:xfrm>
          </p:grpSpPr>
          <p:sp>
            <p:nvSpPr>
              <p:cNvPr id="29750" name="Rectangle 45"/>
              <p:cNvSpPr>
                <a:spLocks noChangeArrowheads="1"/>
              </p:cNvSpPr>
              <p:nvPr/>
            </p:nvSpPr>
            <p:spPr bwMode="auto">
              <a:xfrm>
                <a:off x="0" y="1152"/>
                <a:ext cx="636" cy="384"/>
              </a:xfrm>
              <a:prstGeom prst="rect">
                <a:avLst/>
              </a:prstGeom>
              <a:solidFill>
                <a:schemeClr val="bg1"/>
              </a:solidFill>
              <a:ln w="9525">
                <a:solidFill>
                  <a:schemeClr val="bg1"/>
                </a:solidFill>
                <a:miter lim="800000"/>
                <a:headEnd/>
                <a:tailEnd/>
              </a:ln>
            </p:spPr>
            <p:txBody>
              <a:bodyPr/>
              <a:lstStyle/>
              <a:p>
                <a:endParaRPr lang="es-ES" sz="1800"/>
              </a:p>
            </p:txBody>
          </p:sp>
          <p:sp>
            <p:nvSpPr>
              <p:cNvPr id="29751" name="Rectangle 46"/>
              <p:cNvSpPr>
                <a:spLocks noChangeArrowheads="1"/>
              </p:cNvSpPr>
              <p:nvPr/>
            </p:nvSpPr>
            <p:spPr bwMode="auto">
              <a:xfrm>
                <a:off x="6" y="1152"/>
                <a:ext cx="624" cy="3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14" name="Group 47"/>
            <p:cNvGrpSpPr>
              <a:grpSpLocks/>
            </p:cNvGrpSpPr>
            <p:nvPr/>
          </p:nvGrpSpPr>
          <p:grpSpPr bwMode="auto">
            <a:xfrm>
              <a:off x="636" y="1152"/>
              <a:ext cx="730" cy="384"/>
              <a:chOff x="636" y="1152"/>
              <a:chExt cx="730" cy="384"/>
            </a:xfrm>
          </p:grpSpPr>
          <p:sp>
            <p:nvSpPr>
              <p:cNvPr id="29748" name="Rectangle 48"/>
              <p:cNvSpPr>
                <a:spLocks noChangeArrowheads="1"/>
              </p:cNvSpPr>
              <p:nvPr/>
            </p:nvSpPr>
            <p:spPr bwMode="auto">
              <a:xfrm>
                <a:off x="636" y="1152"/>
                <a:ext cx="730" cy="384"/>
              </a:xfrm>
              <a:prstGeom prst="rect">
                <a:avLst/>
              </a:prstGeom>
              <a:solidFill>
                <a:srgbClr val="FFFF00"/>
              </a:solidFill>
              <a:ln w="9525">
                <a:solidFill>
                  <a:schemeClr val="bg1"/>
                </a:solidFill>
                <a:miter lim="800000"/>
                <a:headEnd/>
                <a:tailEnd/>
              </a:ln>
            </p:spPr>
            <p:txBody>
              <a:bodyPr/>
              <a:lstStyle/>
              <a:p>
                <a:endParaRPr lang="es-ES" sz="1800"/>
              </a:p>
            </p:txBody>
          </p:sp>
          <p:sp>
            <p:nvSpPr>
              <p:cNvPr id="29749" name="Rectangle 49"/>
              <p:cNvSpPr>
                <a:spLocks noChangeArrowheads="1"/>
              </p:cNvSpPr>
              <p:nvPr/>
            </p:nvSpPr>
            <p:spPr bwMode="auto">
              <a:xfrm>
                <a:off x="642" y="1152"/>
                <a:ext cx="718" cy="384"/>
              </a:xfrm>
              <a:prstGeom prst="rect">
                <a:avLst/>
              </a:prstGeom>
              <a:solidFill>
                <a:schemeClr val="bg1"/>
              </a:solidFill>
              <a:ln w="9525">
                <a:solidFill>
                  <a:schemeClr val="bg1"/>
                </a:solidFill>
                <a:miter lim="800000"/>
                <a:headEnd/>
                <a:tailEnd/>
              </a:ln>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15" name="Group 50"/>
            <p:cNvGrpSpPr>
              <a:grpSpLocks/>
            </p:cNvGrpSpPr>
            <p:nvPr/>
          </p:nvGrpSpPr>
          <p:grpSpPr bwMode="auto">
            <a:xfrm>
              <a:off x="1366" y="1152"/>
              <a:ext cx="623" cy="384"/>
              <a:chOff x="1366" y="1152"/>
              <a:chExt cx="623" cy="384"/>
            </a:xfrm>
          </p:grpSpPr>
          <p:sp>
            <p:nvSpPr>
              <p:cNvPr id="29746" name="Rectangle 51"/>
              <p:cNvSpPr>
                <a:spLocks noChangeArrowheads="1"/>
              </p:cNvSpPr>
              <p:nvPr/>
            </p:nvSpPr>
            <p:spPr bwMode="auto">
              <a:xfrm>
                <a:off x="1366" y="1152"/>
                <a:ext cx="623" cy="384"/>
              </a:xfrm>
              <a:prstGeom prst="rect">
                <a:avLst/>
              </a:prstGeom>
              <a:solidFill>
                <a:srgbClr val="FFFF00"/>
              </a:solidFill>
              <a:ln w="9525">
                <a:solidFill>
                  <a:schemeClr val="bg1"/>
                </a:solidFill>
                <a:miter lim="800000"/>
                <a:headEnd/>
                <a:tailEnd/>
              </a:ln>
            </p:spPr>
            <p:txBody>
              <a:bodyPr/>
              <a:lstStyle/>
              <a:p>
                <a:endParaRPr lang="es-ES" sz="1800"/>
              </a:p>
            </p:txBody>
          </p:sp>
          <p:sp>
            <p:nvSpPr>
              <p:cNvPr id="29747" name="Rectangle 52"/>
              <p:cNvSpPr>
                <a:spLocks noChangeArrowheads="1"/>
              </p:cNvSpPr>
              <p:nvPr/>
            </p:nvSpPr>
            <p:spPr bwMode="auto">
              <a:xfrm>
                <a:off x="1372" y="1152"/>
                <a:ext cx="611" cy="384"/>
              </a:xfrm>
              <a:prstGeom prst="rect">
                <a:avLst/>
              </a:prstGeom>
              <a:solidFill>
                <a:schemeClr val="bg1"/>
              </a:solidFill>
              <a:ln w="9525">
                <a:solidFill>
                  <a:schemeClr val="bg1"/>
                </a:solidFill>
                <a:miter lim="800000"/>
                <a:headEnd/>
                <a:tailEnd/>
              </a:ln>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16" name="Group 53"/>
            <p:cNvGrpSpPr>
              <a:grpSpLocks/>
            </p:cNvGrpSpPr>
            <p:nvPr/>
          </p:nvGrpSpPr>
          <p:grpSpPr bwMode="auto">
            <a:xfrm>
              <a:off x="1989" y="1152"/>
              <a:ext cx="791" cy="384"/>
              <a:chOff x="1989" y="1152"/>
              <a:chExt cx="791" cy="384"/>
            </a:xfrm>
          </p:grpSpPr>
          <p:sp>
            <p:nvSpPr>
              <p:cNvPr id="29744" name="Rectangle 54"/>
              <p:cNvSpPr>
                <a:spLocks noChangeArrowheads="1"/>
              </p:cNvSpPr>
              <p:nvPr/>
            </p:nvSpPr>
            <p:spPr bwMode="auto">
              <a:xfrm>
                <a:off x="1989" y="1152"/>
                <a:ext cx="791" cy="384"/>
              </a:xfrm>
              <a:prstGeom prst="rect">
                <a:avLst/>
              </a:prstGeom>
              <a:solidFill>
                <a:srgbClr val="FFFF00"/>
              </a:solidFill>
              <a:ln w="9525">
                <a:solidFill>
                  <a:schemeClr val="bg1"/>
                </a:solidFill>
                <a:miter lim="800000"/>
                <a:headEnd/>
                <a:tailEnd/>
              </a:ln>
            </p:spPr>
            <p:txBody>
              <a:bodyPr/>
              <a:lstStyle/>
              <a:p>
                <a:endParaRPr lang="es-ES" sz="1800"/>
              </a:p>
            </p:txBody>
          </p:sp>
          <p:sp>
            <p:nvSpPr>
              <p:cNvPr id="29745" name="Rectangle 55"/>
              <p:cNvSpPr>
                <a:spLocks noChangeArrowheads="1"/>
              </p:cNvSpPr>
              <p:nvPr/>
            </p:nvSpPr>
            <p:spPr bwMode="auto">
              <a:xfrm>
                <a:off x="1995" y="1152"/>
                <a:ext cx="779" cy="384"/>
              </a:xfrm>
              <a:prstGeom prst="rect">
                <a:avLst/>
              </a:prstGeom>
              <a:solidFill>
                <a:schemeClr val="bg1"/>
              </a:solidFill>
              <a:ln w="9525">
                <a:solidFill>
                  <a:schemeClr val="bg1"/>
                </a:solidFill>
                <a:miter lim="800000"/>
                <a:headEnd/>
                <a:tailEnd/>
              </a:ln>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17" name="Group 56"/>
            <p:cNvGrpSpPr>
              <a:grpSpLocks/>
            </p:cNvGrpSpPr>
            <p:nvPr/>
          </p:nvGrpSpPr>
          <p:grpSpPr bwMode="auto">
            <a:xfrm>
              <a:off x="2780" y="1152"/>
              <a:ext cx="862" cy="384"/>
              <a:chOff x="2780" y="1152"/>
              <a:chExt cx="862" cy="384"/>
            </a:xfrm>
          </p:grpSpPr>
          <p:sp>
            <p:nvSpPr>
              <p:cNvPr id="29742" name="Rectangle 57"/>
              <p:cNvSpPr>
                <a:spLocks noChangeArrowheads="1"/>
              </p:cNvSpPr>
              <p:nvPr/>
            </p:nvSpPr>
            <p:spPr bwMode="auto">
              <a:xfrm>
                <a:off x="2780" y="1152"/>
                <a:ext cx="862" cy="384"/>
              </a:xfrm>
              <a:prstGeom prst="rect">
                <a:avLst/>
              </a:prstGeom>
              <a:solidFill>
                <a:srgbClr val="FFFFFF"/>
              </a:solidFill>
              <a:ln w="9525">
                <a:solidFill>
                  <a:schemeClr val="bg1"/>
                </a:solidFill>
                <a:miter lim="800000"/>
                <a:headEnd/>
                <a:tailEnd/>
              </a:ln>
            </p:spPr>
            <p:txBody>
              <a:bodyPr/>
              <a:lstStyle/>
              <a:p>
                <a:endParaRPr lang="es-ES" sz="1800"/>
              </a:p>
            </p:txBody>
          </p:sp>
          <p:sp>
            <p:nvSpPr>
              <p:cNvPr id="29743" name="Rectangle 58"/>
              <p:cNvSpPr>
                <a:spLocks noChangeArrowheads="1"/>
              </p:cNvSpPr>
              <p:nvPr/>
            </p:nvSpPr>
            <p:spPr bwMode="auto">
              <a:xfrm>
                <a:off x="2786" y="1152"/>
                <a:ext cx="850" cy="384"/>
              </a:xfrm>
              <a:prstGeom prst="rect">
                <a:avLst/>
              </a:prstGeom>
              <a:solidFill>
                <a:srgbClr val="FFFFFF"/>
              </a:solidFill>
              <a:ln w="9525">
                <a:solidFill>
                  <a:schemeClr val="bg1"/>
                </a:solidFill>
                <a:miter lim="800000"/>
                <a:headEnd/>
                <a:tailEnd/>
              </a:ln>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29718" name="Group 59"/>
            <p:cNvGrpSpPr>
              <a:grpSpLocks/>
            </p:cNvGrpSpPr>
            <p:nvPr/>
          </p:nvGrpSpPr>
          <p:grpSpPr bwMode="auto">
            <a:xfrm>
              <a:off x="0" y="1536"/>
              <a:ext cx="636" cy="1536"/>
              <a:chOff x="0" y="1536"/>
              <a:chExt cx="636" cy="1536"/>
            </a:xfrm>
          </p:grpSpPr>
          <p:sp>
            <p:nvSpPr>
              <p:cNvPr id="29740" name="Rectangle 60"/>
              <p:cNvSpPr>
                <a:spLocks noChangeArrowheads="1"/>
              </p:cNvSpPr>
              <p:nvPr/>
            </p:nvSpPr>
            <p:spPr bwMode="auto">
              <a:xfrm>
                <a:off x="0" y="1536"/>
                <a:ext cx="636" cy="1536"/>
              </a:xfrm>
              <a:prstGeom prst="rect">
                <a:avLst/>
              </a:prstGeom>
              <a:solidFill>
                <a:srgbClr val="FFFF00"/>
              </a:solidFill>
              <a:ln w="9525">
                <a:solidFill>
                  <a:schemeClr val="bg1"/>
                </a:solidFill>
                <a:miter lim="800000"/>
                <a:headEnd/>
                <a:tailEnd/>
              </a:ln>
            </p:spPr>
            <p:txBody>
              <a:bodyPr/>
              <a:lstStyle/>
              <a:p>
                <a:endParaRPr lang="es-ES" sz="1800"/>
              </a:p>
            </p:txBody>
          </p:sp>
          <p:sp>
            <p:nvSpPr>
              <p:cNvPr id="29741" name="Rectangle 61"/>
              <p:cNvSpPr>
                <a:spLocks noChangeArrowheads="1"/>
              </p:cNvSpPr>
              <p:nvPr/>
            </p:nvSpPr>
            <p:spPr bwMode="auto">
              <a:xfrm>
                <a:off x="6" y="1536"/>
                <a:ext cx="624" cy="1536"/>
              </a:xfrm>
              <a:prstGeom prst="rect">
                <a:avLst/>
              </a:prstGeom>
              <a:solidFill>
                <a:schemeClr val="bg1"/>
              </a:solidFill>
              <a:ln w="9525">
                <a:solidFill>
                  <a:schemeClr val="bg1"/>
                </a:solidFill>
                <a:miter lim="800000"/>
                <a:headEnd/>
                <a:tailEnd/>
              </a:ln>
            </p:spPr>
            <p:txBody>
              <a:bodyPr anchor="ctr"/>
              <a:lstStyle/>
              <a:p>
                <a:r>
                  <a:rPr lang="es-ES" sz="1400" b="1">
                    <a:solidFill>
                      <a:srgbClr val="000080"/>
                    </a:solidFill>
                    <a:cs typeface="Arial" pitchFamily="34" charset="0"/>
                  </a:rPr>
                  <a:t>Acciones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29719" name="Group 62"/>
            <p:cNvGrpSpPr>
              <a:grpSpLocks/>
            </p:cNvGrpSpPr>
            <p:nvPr/>
          </p:nvGrpSpPr>
          <p:grpSpPr bwMode="auto">
            <a:xfrm>
              <a:off x="636" y="1536"/>
              <a:ext cx="730" cy="1536"/>
              <a:chOff x="636" y="1536"/>
              <a:chExt cx="730" cy="1536"/>
            </a:xfrm>
          </p:grpSpPr>
          <p:sp>
            <p:nvSpPr>
              <p:cNvPr id="29738" name="Rectangle 63"/>
              <p:cNvSpPr>
                <a:spLocks noChangeArrowheads="1"/>
              </p:cNvSpPr>
              <p:nvPr/>
            </p:nvSpPr>
            <p:spPr bwMode="auto">
              <a:xfrm>
                <a:off x="636" y="1536"/>
                <a:ext cx="730" cy="1536"/>
              </a:xfrm>
              <a:prstGeom prst="rect">
                <a:avLst/>
              </a:prstGeom>
              <a:solidFill>
                <a:srgbClr val="FFFF00"/>
              </a:solidFill>
              <a:ln w="9525">
                <a:solidFill>
                  <a:schemeClr val="bg1"/>
                </a:solidFill>
                <a:miter lim="800000"/>
                <a:headEnd/>
                <a:tailEnd/>
              </a:ln>
            </p:spPr>
            <p:txBody>
              <a:bodyPr/>
              <a:lstStyle/>
              <a:p>
                <a:endParaRPr lang="es-ES" sz="1800"/>
              </a:p>
            </p:txBody>
          </p:sp>
          <p:sp>
            <p:nvSpPr>
              <p:cNvPr id="29739" name="Rectangle 64"/>
              <p:cNvSpPr>
                <a:spLocks noChangeArrowheads="1"/>
              </p:cNvSpPr>
              <p:nvPr/>
            </p:nvSpPr>
            <p:spPr bwMode="auto">
              <a:xfrm>
                <a:off x="642" y="1536"/>
                <a:ext cx="718" cy="1536"/>
              </a:xfrm>
              <a:prstGeom prst="rect">
                <a:avLst/>
              </a:prstGeom>
              <a:solidFill>
                <a:schemeClr val="bg1"/>
              </a:solidFill>
              <a:ln w="9525">
                <a:solidFill>
                  <a:schemeClr val="bg1"/>
                </a:solidFill>
                <a:miter lim="800000"/>
                <a:headEnd/>
                <a:tailEnd/>
              </a:ln>
            </p:spPr>
            <p:txBody>
              <a:bodyPr anchor="ctr"/>
              <a:lstStyle/>
              <a:p>
                <a:r>
                  <a:rPr lang="es-ES" sz="1400" dirty="0">
                    <a:solidFill>
                      <a:srgbClr val="000080"/>
                    </a:solidFill>
                    <a:cs typeface="Arial" pitchFamily="34" charset="0"/>
                  </a:rPr>
                  <a:t>La forma más económica de entrar en el medio, de ponerse a invertir en algo que otorgue buenos dividendos, buenos resultados o rendimientos altos</a:t>
                </a:r>
                <a:endParaRPr lang="es-ES" sz="1400" dirty="0">
                  <a:solidFill>
                    <a:srgbClr val="000000"/>
                  </a:solidFill>
                  <a:latin typeface="Comic Sans MS" pitchFamily="66" charset="0"/>
                  <a:cs typeface="Times New Roman" pitchFamily="18" charset="0"/>
                </a:endParaRPr>
              </a:p>
              <a:p>
                <a:pPr eaLnBrk="0" hangingPunct="0"/>
                <a:endParaRPr lang="es-ES" sz="1400" dirty="0">
                  <a:latin typeface="Times New Roman" pitchFamily="18" charset="0"/>
                </a:endParaRPr>
              </a:p>
            </p:txBody>
          </p:sp>
        </p:grpSp>
        <p:grpSp>
          <p:nvGrpSpPr>
            <p:cNvPr id="29720" name="Group 65"/>
            <p:cNvGrpSpPr>
              <a:grpSpLocks/>
            </p:cNvGrpSpPr>
            <p:nvPr/>
          </p:nvGrpSpPr>
          <p:grpSpPr bwMode="auto">
            <a:xfrm>
              <a:off x="1366" y="1536"/>
              <a:ext cx="623" cy="1536"/>
              <a:chOff x="1366" y="1536"/>
              <a:chExt cx="623" cy="1536"/>
            </a:xfrm>
          </p:grpSpPr>
          <p:sp>
            <p:nvSpPr>
              <p:cNvPr id="29736" name="Rectangle 66"/>
              <p:cNvSpPr>
                <a:spLocks noChangeArrowheads="1"/>
              </p:cNvSpPr>
              <p:nvPr/>
            </p:nvSpPr>
            <p:spPr bwMode="auto">
              <a:xfrm>
                <a:off x="1366" y="1536"/>
                <a:ext cx="623" cy="1536"/>
              </a:xfrm>
              <a:prstGeom prst="rect">
                <a:avLst/>
              </a:prstGeom>
              <a:solidFill>
                <a:srgbClr val="FFFF00"/>
              </a:solidFill>
              <a:ln w="9525">
                <a:solidFill>
                  <a:schemeClr val="bg1"/>
                </a:solidFill>
                <a:miter lim="800000"/>
                <a:headEnd/>
                <a:tailEnd/>
              </a:ln>
            </p:spPr>
            <p:txBody>
              <a:bodyPr/>
              <a:lstStyle/>
              <a:p>
                <a:endParaRPr lang="es-ES" sz="1800"/>
              </a:p>
            </p:txBody>
          </p:sp>
          <p:sp>
            <p:nvSpPr>
              <p:cNvPr id="29737" name="Rectangle 67"/>
              <p:cNvSpPr>
                <a:spLocks noChangeArrowheads="1"/>
              </p:cNvSpPr>
              <p:nvPr/>
            </p:nvSpPr>
            <p:spPr bwMode="auto">
              <a:xfrm>
                <a:off x="1372" y="1536"/>
                <a:ext cx="611" cy="1536"/>
              </a:xfrm>
              <a:prstGeom prst="rect">
                <a:avLst/>
              </a:prstGeom>
              <a:solidFill>
                <a:schemeClr val="bg1"/>
              </a:solidFill>
              <a:ln w="9525">
                <a:solidFill>
                  <a:schemeClr val="bg1"/>
                </a:solidFill>
                <a:miter lim="800000"/>
                <a:headEnd/>
                <a:tailEnd/>
              </a:ln>
            </p:spPr>
            <p:txBody>
              <a:bodyPr anchor="ctr"/>
              <a:lstStyle/>
              <a:p>
                <a:r>
                  <a:rPr lang="es-ES" sz="1400">
                    <a:solidFill>
                      <a:srgbClr val="000080"/>
                    </a:solidFill>
                    <a:cs typeface="Arial" pitchFamily="34" charset="0"/>
                  </a:rPr>
                  <a:t>Información relativamente limitada y poca capacidad para decidir</a:t>
                </a:r>
                <a:endParaRPr lang="es-ES" sz="1400">
                  <a:solidFill>
                    <a:srgbClr val="000000"/>
                  </a:solidFill>
                  <a:latin typeface="Comic Sans MS" pitchFamily="66" charset="0"/>
                  <a:cs typeface="Times New Roman" pitchFamily="18" charset="0"/>
                </a:endParaRPr>
              </a:p>
              <a:p>
                <a:pPr eaLnBrk="0" hangingPunct="0"/>
                <a:endParaRPr lang="es-ES" sz="1400" b="1">
                  <a:latin typeface="Times New Roman" pitchFamily="18" charset="0"/>
                </a:endParaRPr>
              </a:p>
            </p:txBody>
          </p:sp>
        </p:grpSp>
        <p:grpSp>
          <p:nvGrpSpPr>
            <p:cNvPr id="29721" name="Group 68"/>
            <p:cNvGrpSpPr>
              <a:grpSpLocks/>
            </p:cNvGrpSpPr>
            <p:nvPr/>
          </p:nvGrpSpPr>
          <p:grpSpPr bwMode="auto">
            <a:xfrm>
              <a:off x="1989" y="1536"/>
              <a:ext cx="1653" cy="1536"/>
              <a:chOff x="1989" y="1536"/>
              <a:chExt cx="1653" cy="1536"/>
            </a:xfrm>
          </p:grpSpPr>
          <p:sp>
            <p:nvSpPr>
              <p:cNvPr id="29734" name="Rectangle 69"/>
              <p:cNvSpPr>
                <a:spLocks noChangeArrowheads="1"/>
              </p:cNvSpPr>
              <p:nvPr/>
            </p:nvSpPr>
            <p:spPr bwMode="auto">
              <a:xfrm>
                <a:off x="1989" y="1536"/>
                <a:ext cx="1653" cy="1536"/>
              </a:xfrm>
              <a:prstGeom prst="rect">
                <a:avLst/>
              </a:prstGeom>
              <a:solidFill>
                <a:srgbClr val="FFFF00"/>
              </a:solidFill>
              <a:ln w="9525">
                <a:solidFill>
                  <a:schemeClr val="bg1"/>
                </a:solidFill>
                <a:miter lim="800000"/>
                <a:headEnd/>
                <a:tailEnd/>
              </a:ln>
            </p:spPr>
            <p:txBody>
              <a:bodyPr/>
              <a:lstStyle/>
              <a:p>
                <a:endParaRPr lang="es-ES" sz="1800"/>
              </a:p>
            </p:txBody>
          </p:sp>
          <p:sp>
            <p:nvSpPr>
              <p:cNvPr id="29735" name="Rectangle 70"/>
              <p:cNvSpPr>
                <a:spLocks noChangeArrowheads="1"/>
              </p:cNvSpPr>
              <p:nvPr/>
            </p:nvSpPr>
            <p:spPr bwMode="auto">
              <a:xfrm>
                <a:off x="1995" y="1536"/>
                <a:ext cx="1641" cy="1536"/>
              </a:xfrm>
              <a:prstGeom prst="rect">
                <a:avLst/>
              </a:prstGeom>
              <a:solidFill>
                <a:schemeClr val="bg1"/>
              </a:solidFill>
              <a:ln w="9525">
                <a:solidFill>
                  <a:schemeClr val="bg1"/>
                </a:solidFill>
                <a:miter lim="800000"/>
                <a:headEnd/>
                <a:tailEnd/>
              </a:ln>
            </p:spPr>
            <p:txBody>
              <a:bodyPr anchor="ctr"/>
              <a:lstStyle/>
              <a:p>
                <a:r>
                  <a:rPr lang="es-ES" sz="1400">
                    <a:solidFill>
                      <a:srgbClr val="000080"/>
                    </a:solidFill>
                    <a:cs typeface="Arial" pitchFamily="34" charset="0"/>
                  </a:rPr>
                  <a:t>Análisis del medio ambiente y de los estados financieros de la empresa</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29722" name="Group 71"/>
            <p:cNvGrpSpPr>
              <a:grpSpLocks/>
            </p:cNvGrpSpPr>
            <p:nvPr/>
          </p:nvGrpSpPr>
          <p:grpSpPr bwMode="auto">
            <a:xfrm>
              <a:off x="0" y="3072"/>
              <a:ext cx="636" cy="960"/>
              <a:chOff x="0" y="3072"/>
              <a:chExt cx="636" cy="960"/>
            </a:xfrm>
          </p:grpSpPr>
          <p:sp>
            <p:nvSpPr>
              <p:cNvPr id="29732" name="Rectangle 72"/>
              <p:cNvSpPr>
                <a:spLocks noChangeArrowheads="1"/>
              </p:cNvSpPr>
              <p:nvPr/>
            </p:nvSpPr>
            <p:spPr bwMode="auto">
              <a:xfrm>
                <a:off x="0" y="3072"/>
                <a:ext cx="636" cy="960"/>
              </a:xfrm>
              <a:prstGeom prst="rect">
                <a:avLst/>
              </a:prstGeom>
              <a:solidFill>
                <a:srgbClr val="FFFF00"/>
              </a:solidFill>
              <a:ln w="9525">
                <a:solidFill>
                  <a:schemeClr val="bg1"/>
                </a:solidFill>
                <a:miter lim="800000"/>
                <a:headEnd/>
                <a:tailEnd/>
              </a:ln>
            </p:spPr>
            <p:txBody>
              <a:bodyPr/>
              <a:lstStyle/>
              <a:p>
                <a:endParaRPr lang="es-ES" sz="1800"/>
              </a:p>
            </p:txBody>
          </p:sp>
          <p:sp>
            <p:nvSpPr>
              <p:cNvPr id="29733" name="Rectangle 73"/>
              <p:cNvSpPr>
                <a:spLocks noChangeArrowheads="1"/>
              </p:cNvSpPr>
              <p:nvPr/>
            </p:nvSpPr>
            <p:spPr bwMode="auto">
              <a:xfrm>
                <a:off x="6" y="3072"/>
                <a:ext cx="624" cy="960"/>
              </a:xfrm>
              <a:prstGeom prst="rect">
                <a:avLst/>
              </a:prstGeom>
              <a:solidFill>
                <a:schemeClr val="bg1"/>
              </a:solidFill>
              <a:ln w="9525">
                <a:solidFill>
                  <a:schemeClr val="bg1"/>
                </a:solidFill>
                <a:miter lim="800000"/>
                <a:headEnd/>
                <a:tailEnd/>
              </a:ln>
            </p:spPr>
            <p:txBody>
              <a:bodyPr anchor="ctr"/>
              <a:lstStyle/>
              <a:p>
                <a:r>
                  <a:rPr lang="es-ES" sz="1400" b="1">
                    <a:solidFill>
                      <a:srgbClr val="000080"/>
                    </a:solidFill>
                    <a:cs typeface="Arial" pitchFamily="34" charset="0"/>
                  </a:rPr>
                  <a:t>Negocio Propio</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29723" name="Group 74"/>
            <p:cNvGrpSpPr>
              <a:grpSpLocks/>
            </p:cNvGrpSpPr>
            <p:nvPr/>
          </p:nvGrpSpPr>
          <p:grpSpPr bwMode="auto">
            <a:xfrm>
              <a:off x="636" y="3072"/>
              <a:ext cx="730" cy="960"/>
              <a:chOff x="636" y="3072"/>
              <a:chExt cx="730" cy="960"/>
            </a:xfrm>
          </p:grpSpPr>
          <p:sp>
            <p:nvSpPr>
              <p:cNvPr id="29730" name="Rectangle 75"/>
              <p:cNvSpPr>
                <a:spLocks noChangeArrowheads="1"/>
              </p:cNvSpPr>
              <p:nvPr/>
            </p:nvSpPr>
            <p:spPr bwMode="auto">
              <a:xfrm>
                <a:off x="636" y="3072"/>
                <a:ext cx="730" cy="960"/>
              </a:xfrm>
              <a:prstGeom prst="rect">
                <a:avLst/>
              </a:prstGeom>
              <a:solidFill>
                <a:srgbClr val="FFFF00"/>
              </a:solidFill>
              <a:ln w="9525">
                <a:solidFill>
                  <a:schemeClr val="bg1"/>
                </a:solidFill>
                <a:miter lim="800000"/>
                <a:headEnd/>
                <a:tailEnd/>
              </a:ln>
            </p:spPr>
            <p:txBody>
              <a:bodyPr/>
              <a:lstStyle/>
              <a:p>
                <a:endParaRPr lang="es-ES" sz="1800"/>
              </a:p>
            </p:txBody>
          </p:sp>
          <p:sp>
            <p:nvSpPr>
              <p:cNvPr id="29731" name="Rectangle 76"/>
              <p:cNvSpPr>
                <a:spLocks noChangeArrowheads="1"/>
              </p:cNvSpPr>
              <p:nvPr/>
            </p:nvSpPr>
            <p:spPr bwMode="auto">
              <a:xfrm>
                <a:off x="642" y="3072"/>
                <a:ext cx="718" cy="960"/>
              </a:xfrm>
              <a:prstGeom prst="rect">
                <a:avLst/>
              </a:prstGeom>
              <a:solidFill>
                <a:schemeClr val="bg1"/>
              </a:solidFill>
              <a:ln w="9525">
                <a:solidFill>
                  <a:schemeClr val="bg1"/>
                </a:solidFill>
                <a:miter lim="800000"/>
                <a:headEnd/>
                <a:tailEnd/>
              </a:ln>
            </p:spPr>
            <p:txBody>
              <a:bodyPr anchor="ctr"/>
              <a:lstStyle/>
              <a:p>
                <a:r>
                  <a:rPr lang="es-ES" sz="1400">
                    <a:solidFill>
                      <a:srgbClr val="000080"/>
                    </a:solidFill>
                    <a:cs typeface="Arial" pitchFamily="34" charset="0"/>
                  </a:rPr>
                  <a:t>Nos da una oportunidad de crear, de hacer algo que otros no han hecho, de entrar en un mercado</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29724" name="Group 77"/>
            <p:cNvGrpSpPr>
              <a:grpSpLocks/>
            </p:cNvGrpSpPr>
            <p:nvPr/>
          </p:nvGrpSpPr>
          <p:grpSpPr bwMode="auto">
            <a:xfrm>
              <a:off x="1366" y="3072"/>
              <a:ext cx="623" cy="960"/>
              <a:chOff x="1366" y="3072"/>
              <a:chExt cx="623" cy="960"/>
            </a:xfrm>
          </p:grpSpPr>
          <p:sp>
            <p:nvSpPr>
              <p:cNvPr id="29728" name="Rectangle 78"/>
              <p:cNvSpPr>
                <a:spLocks noChangeArrowheads="1"/>
              </p:cNvSpPr>
              <p:nvPr/>
            </p:nvSpPr>
            <p:spPr bwMode="auto">
              <a:xfrm>
                <a:off x="1366" y="3072"/>
                <a:ext cx="623" cy="960"/>
              </a:xfrm>
              <a:prstGeom prst="rect">
                <a:avLst/>
              </a:prstGeom>
              <a:solidFill>
                <a:srgbClr val="FFFF00"/>
              </a:solidFill>
              <a:ln w="9525">
                <a:solidFill>
                  <a:schemeClr val="bg1"/>
                </a:solidFill>
                <a:miter lim="800000"/>
                <a:headEnd/>
                <a:tailEnd/>
              </a:ln>
            </p:spPr>
            <p:txBody>
              <a:bodyPr/>
              <a:lstStyle/>
              <a:p>
                <a:endParaRPr lang="es-ES" sz="1800"/>
              </a:p>
            </p:txBody>
          </p:sp>
          <p:sp>
            <p:nvSpPr>
              <p:cNvPr id="29729" name="Rectangle 79"/>
              <p:cNvSpPr>
                <a:spLocks noChangeArrowheads="1"/>
              </p:cNvSpPr>
              <p:nvPr/>
            </p:nvSpPr>
            <p:spPr bwMode="auto">
              <a:xfrm>
                <a:off x="1372" y="3072"/>
                <a:ext cx="611" cy="960"/>
              </a:xfrm>
              <a:prstGeom prst="rect">
                <a:avLst/>
              </a:prstGeom>
              <a:solidFill>
                <a:schemeClr val="bg1"/>
              </a:solidFill>
              <a:ln w="9525">
                <a:solidFill>
                  <a:schemeClr val="bg1"/>
                </a:solidFill>
                <a:miter lim="800000"/>
                <a:headEnd/>
                <a:tailEnd/>
              </a:ln>
            </p:spPr>
            <p:txBody>
              <a:bodyPr anchor="ctr"/>
              <a:lstStyle/>
              <a:p>
                <a:r>
                  <a:rPr lang="es-ES" sz="1400">
                    <a:solidFill>
                      <a:srgbClr val="000080"/>
                    </a:solidFill>
                    <a:cs typeface="Arial" pitchFamily="34" charset="0"/>
                  </a:rPr>
                  <a:t>La gran mayoría fracasan al poco tiempo</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29725" name="Group 80"/>
            <p:cNvGrpSpPr>
              <a:grpSpLocks/>
            </p:cNvGrpSpPr>
            <p:nvPr/>
          </p:nvGrpSpPr>
          <p:grpSpPr bwMode="auto">
            <a:xfrm>
              <a:off x="1989" y="3072"/>
              <a:ext cx="1653" cy="960"/>
              <a:chOff x="1989" y="3072"/>
              <a:chExt cx="1653" cy="960"/>
            </a:xfrm>
          </p:grpSpPr>
          <p:sp>
            <p:nvSpPr>
              <p:cNvPr id="29726" name="Rectangle 81"/>
              <p:cNvSpPr>
                <a:spLocks noChangeArrowheads="1"/>
              </p:cNvSpPr>
              <p:nvPr/>
            </p:nvSpPr>
            <p:spPr bwMode="auto">
              <a:xfrm>
                <a:off x="1989" y="3072"/>
                <a:ext cx="1653" cy="960"/>
              </a:xfrm>
              <a:prstGeom prst="rect">
                <a:avLst/>
              </a:prstGeom>
              <a:solidFill>
                <a:srgbClr val="FFFF00"/>
              </a:solidFill>
              <a:ln w="9525">
                <a:solidFill>
                  <a:schemeClr val="bg1"/>
                </a:solidFill>
                <a:miter lim="800000"/>
                <a:headEnd/>
                <a:tailEnd/>
              </a:ln>
            </p:spPr>
            <p:txBody>
              <a:bodyPr/>
              <a:lstStyle/>
              <a:p>
                <a:endParaRPr lang="es-ES" sz="1800"/>
              </a:p>
            </p:txBody>
          </p:sp>
          <p:sp>
            <p:nvSpPr>
              <p:cNvPr id="29727" name="Rectangle 82"/>
              <p:cNvSpPr>
                <a:spLocks noChangeArrowheads="1"/>
              </p:cNvSpPr>
              <p:nvPr/>
            </p:nvSpPr>
            <p:spPr bwMode="auto">
              <a:xfrm>
                <a:off x="1995" y="3072"/>
                <a:ext cx="1641" cy="960"/>
              </a:xfrm>
              <a:prstGeom prst="rect">
                <a:avLst/>
              </a:prstGeom>
              <a:solidFill>
                <a:schemeClr val="bg1"/>
              </a:solidFill>
              <a:ln w="9525">
                <a:solidFill>
                  <a:schemeClr val="bg1"/>
                </a:solidFill>
                <a:miter lim="800000"/>
                <a:headEnd/>
                <a:tailEnd/>
              </a:ln>
            </p:spPr>
            <p:txBody>
              <a:bodyPr anchor="ctr"/>
              <a:lstStyle/>
              <a:p>
                <a:r>
                  <a:rPr lang="es-ES" sz="1400">
                    <a:solidFill>
                      <a:srgbClr val="000080"/>
                    </a:solidFill>
                    <a:cs typeface="Arial" pitchFamily="34" charset="0"/>
                  </a:rPr>
                  <a:t>Evaluación a conciencia de oportunidades, amenazas, fortalezas y debilidades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spTree>
    <p:extLst>
      <p:ext uri="{BB962C8B-B14F-4D97-AF65-F5344CB8AC3E}">
        <p14:creationId xmlns:p14="http://schemas.microsoft.com/office/powerpoint/2010/main" val="2542404731"/>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381000" y="1447800"/>
            <a:ext cx="8458200" cy="3657600"/>
            <a:chOff x="0" y="0"/>
            <a:chExt cx="3642" cy="1824"/>
          </a:xfrm>
        </p:grpSpPr>
        <p:grpSp>
          <p:nvGrpSpPr>
            <p:cNvPr id="30723" name="Group 5"/>
            <p:cNvGrpSpPr>
              <a:grpSpLocks/>
            </p:cNvGrpSpPr>
            <p:nvPr/>
          </p:nvGrpSpPr>
          <p:grpSpPr bwMode="auto">
            <a:xfrm>
              <a:off x="0" y="0"/>
              <a:ext cx="636" cy="960"/>
              <a:chOff x="0" y="0"/>
              <a:chExt cx="636" cy="960"/>
            </a:xfrm>
          </p:grpSpPr>
          <p:sp>
            <p:nvSpPr>
              <p:cNvPr id="30751" name="Rectangle 6"/>
              <p:cNvSpPr>
                <a:spLocks noChangeArrowheads="1"/>
              </p:cNvSpPr>
              <p:nvPr/>
            </p:nvSpPr>
            <p:spPr bwMode="auto">
              <a:xfrm>
                <a:off x="0" y="0"/>
                <a:ext cx="636" cy="960"/>
              </a:xfrm>
              <a:prstGeom prst="rect">
                <a:avLst/>
              </a:prstGeom>
              <a:solidFill>
                <a:srgbClr val="FFFF00"/>
              </a:solidFill>
              <a:ln w="9525">
                <a:solidFill>
                  <a:schemeClr val="bg1"/>
                </a:solidFill>
                <a:miter lim="800000"/>
                <a:headEnd/>
                <a:tailEnd/>
              </a:ln>
            </p:spPr>
            <p:txBody>
              <a:bodyPr/>
              <a:lstStyle/>
              <a:p>
                <a:endParaRPr lang="es-ES" sz="1800"/>
              </a:p>
            </p:txBody>
          </p:sp>
          <p:sp>
            <p:nvSpPr>
              <p:cNvPr id="30752" name="Rectangle 7"/>
              <p:cNvSpPr>
                <a:spLocks noChangeArrowheads="1"/>
              </p:cNvSpPr>
              <p:nvPr/>
            </p:nvSpPr>
            <p:spPr bwMode="auto">
              <a:xfrm>
                <a:off x="6" y="0"/>
                <a:ext cx="624" cy="960"/>
              </a:xfrm>
              <a:prstGeom prst="rect">
                <a:avLst/>
              </a:prstGeom>
              <a:solidFill>
                <a:schemeClr val="bg1"/>
              </a:solidFill>
              <a:ln w="9525">
                <a:solidFill>
                  <a:schemeClr val="bg1"/>
                </a:solidFill>
                <a:miter lim="800000"/>
                <a:headEnd/>
                <a:tailEnd/>
              </a:ln>
            </p:spPr>
            <p:txBody>
              <a:bodyPr anchor="ctr"/>
              <a:lstStyle/>
              <a:p>
                <a:r>
                  <a:rPr lang="es-ES" sz="1600" b="1">
                    <a:solidFill>
                      <a:srgbClr val="000080"/>
                    </a:solidFill>
                    <a:cs typeface="Arial" pitchFamily="34" charset="0"/>
                  </a:rPr>
                  <a:t>Franquicias</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24" name="Group 8"/>
            <p:cNvGrpSpPr>
              <a:grpSpLocks/>
            </p:cNvGrpSpPr>
            <p:nvPr/>
          </p:nvGrpSpPr>
          <p:grpSpPr bwMode="auto">
            <a:xfrm>
              <a:off x="636" y="0"/>
              <a:ext cx="730" cy="960"/>
              <a:chOff x="636" y="0"/>
              <a:chExt cx="730" cy="960"/>
            </a:xfrm>
          </p:grpSpPr>
          <p:sp>
            <p:nvSpPr>
              <p:cNvPr id="30749" name="Rectangle 9"/>
              <p:cNvSpPr>
                <a:spLocks noChangeArrowheads="1"/>
              </p:cNvSpPr>
              <p:nvPr/>
            </p:nvSpPr>
            <p:spPr bwMode="auto">
              <a:xfrm>
                <a:off x="636" y="0"/>
                <a:ext cx="730" cy="960"/>
              </a:xfrm>
              <a:prstGeom prst="rect">
                <a:avLst/>
              </a:prstGeom>
              <a:solidFill>
                <a:srgbClr val="FFFF00"/>
              </a:solidFill>
              <a:ln w="9525">
                <a:solidFill>
                  <a:schemeClr val="bg1"/>
                </a:solidFill>
                <a:miter lim="800000"/>
                <a:headEnd/>
                <a:tailEnd/>
              </a:ln>
            </p:spPr>
            <p:txBody>
              <a:bodyPr/>
              <a:lstStyle/>
              <a:p>
                <a:endParaRPr lang="es-ES" sz="1800"/>
              </a:p>
            </p:txBody>
          </p:sp>
          <p:sp>
            <p:nvSpPr>
              <p:cNvPr id="30750" name="Rectangle 10"/>
              <p:cNvSpPr>
                <a:spLocks noChangeArrowheads="1"/>
              </p:cNvSpPr>
              <p:nvPr/>
            </p:nvSpPr>
            <p:spPr bwMode="auto">
              <a:xfrm>
                <a:off x="642" y="0"/>
                <a:ext cx="718" cy="960"/>
              </a:xfrm>
              <a:prstGeom prst="rect">
                <a:avLst/>
              </a:prstGeom>
              <a:solidFill>
                <a:schemeClr val="bg1"/>
              </a:solidFill>
              <a:ln w="9525">
                <a:solidFill>
                  <a:schemeClr val="bg1"/>
                </a:solidFill>
                <a:miter lim="800000"/>
                <a:headEnd/>
                <a:tailEnd/>
              </a:ln>
            </p:spPr>
            <p:txBody>
              <a:bodyPr anchor="ctr"/>
              <a:lstStyle/>
              <a:p>
                <a:r>
                  <a:rPr lang="es-ES" sz="1600">
                    <a:solidFill>
                      <a:srgbClr val="000080"/>
                    </a:solidFill>
                    <a:cs typeface="Arial" pitchFamily="34" charset="0"/>
                  </a:rPr>
                  <a:t>Seguro que "garantiza" cierto éxito al momento de emprender una actividad, "idea probada"</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25" name="Group 11"/>
            <p:cNvGrpSpPr>
              <a:grpSpLocks/>
            </p:cNvGrpSpPr>
            <p:nvPr/>
          </p:nvGrpSpPr>
          <p:grpSpPr bwMode="auto">
            <a:xfrm>
              <a:off x="1366" y="0"/>
              <a:ext cx="623" cy="960"/>
              <a:chOff x="1366" y="0"/>
              <a:chExt cx="623" cy="960"/>
            </a:xfrm>
          </p:grpSpPr>
          <p:sp>
            <p:nvSpPr>
              <p:cNvPr id="30747" name="Rectangle 12"/>
              <p:cNvSpPr>
                <a:spLocks noChangeArrowheads="1"/>
              </p:cNvSpPr>
              <p:nvPr/>
            </p:nvSpPr>
            <p:spPr bwMode="auto">
              <a:xfrm>
                <a:off x="1366" y="0"/>
                <a:ext cx="623" cy="960"/>
              </a:xfrm>
              <a:prstGeom prst="rect">
                <a:avLst/>
              </a:prstGeom>
              <a:solidFill>
                <a:schemeClr val="bg1"/>
              </a:solidFill>
              <a:ln w="9525">
                <a:solidFill>
                  <a:schemeClr val="bg1"/>
                </a:solidFill>
                <a:miter lim="800000"/>
                <a:headEnd/>
                <a:tailEnd/>
              </a:ln>
            </p:spPr>
            <p:txBody>
              <a:bodyPr/>
              <a:lstStyle/>
              <a:p>
                <a:endParaRPr lang="es-ES" sz="1800"/>
              </a:p>
            </p:txBody>
          </p:sp>
          <p:sp>
            <p:nvSpPr>
              <p:cNvPr id="30748" name="Rectangle 13"/>
              <p:cNvSpPr>
                <a:spLocks noChangeArrowheads="1"/>
              </p:cNvSpPr>
              <p:nvPr/>
            </p:nvSpPr>
            <p:spPr bwMode="auto">
              <a:xfrm>
                <a:off x="1372" y="0"/>
                <a:ext cx="611" cy="960"/>
              </a:xfrm>
              <a:prstGeom prst="rect">
                <a:avLst/>
              </a:prstGeom>
              <a:solidFill>
                <a:schemeClr val="bg1"/>
              </a:solidFill>
              <a:ln w="9525">
                <a:solidFill>
                  <a:schemeClr val="bg1"/>
                </a:solidFill>
                <a:miter lim="800000"/>
                <a:headEnd/>
                <a:tailEnd/>
              </a:ln>
            </p:spPr>
            <p:txBody>
              <a:bodyPr anchor="ctr"/>
              <a:lstStyle/>
              <a:p>
                <a:r>
                  <a:rPr lang="es-ES" sz="1600">
                    <a:solidFill>
                      <a:srgbClr val="000080"/>
                    </a:solidFill>
                    <a:cs typeface="Arial" pitchFamily="34" charset="0"/>
                  </a:rPr>
                  <a:t>No todas las franquicias funcionan y en general tiene alto costo</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26" name="Group 14"/>
            <p:cNvGrpSpPr>
              <a:grpSpLocks/>
            </p:cNvGrpSpPr>
            <p:nvPr/>
          </p:nvGrpSpPr>
          <p:grpSpPr bwMode="auto">
            <a:xfrm>
              <a:off x="1989" y="0"/>
              <a:ext cx="791" cy="960"/>
              <a:chOff x="1989" y="0"/>
              <a:chExt cx="791" cy="960"/>
            </a:xfrm>
          </p:grpSpPr>
          <p:sp>
            <p:nvSpPr>
              <p:cNvPr id="30745" name="Rectangle 15"/>
              <p:cNvSpPr>
                <a:spLocks noChangeArrowheads="1"/>
              </p:cNvSpPr>
              <p:nvPr/>
            </p:nvSpPr>
            <p:spPr bwMode="auto">
              <a:xfrm>
                <a:off x="1989" y="0"/>
                <a:ext cx="791" cy="960"/>
              </a:xfrm>
              <a:prstGeom prst="rect">
                <a:avLst/>
              </a:prstGeom>
              <a:solidFill>
                <a:srgbClr val="FFFF00"/>
              </a:solidFill>
              <a:ln w="9525">
                <a:solidFill>
                  <a:schemeClr val="bg1"/>
                </a:solidFill>
                <a:miter lim="800000"/>
                <a:headEnd/>
                <a:tailEnd/>
              </a:ln>
            </p:spPr>
            <p:txBody>
              <a:bodyPr/>
              <a:lstStyle/>
              <a:p>
                <a:endParaRPr lang="es-ES" sz="1800"/>
              </a:p>
            </p:txBody>
          </p:sp>
          <p:sp>
            <p:nvSpPr>
              <p:cNvPr id="30746" name="Rectangle 16"/>
              <p:cNvSpPr>
                <a:spLocks noChangeArrowheads="1"/>
              </p:cNvSpPr>
              <p:nvPr/>
            </p:nvSpPr>
            <p:spPr bwMode="auto">
              <a:xfrm>
                <a:off x="1995" y="0"/>
                <a:ext cx="779" cy="960"/>
              </a:xfrm>
              <a:prstGeom prst="rect">
                <a:avLst/>
              </a:prstGeom>
              <a:solidFill>
                <a:schemeClr val="bg1"/>
              </a:solidFill>
              <a:ln w="9525">
                <a:solidFill>
                  <a:schemeClr val="bg1"/>
                </a:solidFill>
                <a:miter lim="800000"/>
                <a:headEnd/>
                <a:tailEnd/>
              </a:ln>
            </p:spPr>
            <p:txBody>
              <a:bodyPr anchor="ctr"/>
              <a:lstStyle/>
              <a:p>
                <a:r>
                  <a:rPr lang="es-ES" sz="1600">
                    <a:solidFill>
                      <a:srgbClr val="000080"/>
                    </a:solidFill>
                    <a:cs typeface="Arial" pitchFamily="34" charset="0"/>
                  </a:rPr>
                  <a:t>Evaluación costo beneficio</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27" name="Group 17"/>
            <p:cNvGrpSpPr>
              <a:grpSpLocks/>
            </p:cNvGrpSpPr>
            <p:nvPr/>
          </p:nvGrpSpPr>
          <p:grpSpPr bwMode="auto">
            <a:xfrm>
              <a:off x="2780" y="0"/>
              <a:ext cx="862" cy="960"/>
              <a:chOff x="2780" y="0"/>
              <a:chExt cx="862" cy="960"/>
            </a:xfrm>
          </p:grpSpPr>
          <p:sp>
            <p:nvSpPr>
              <p:cNvPr id="30743" name="Rectangle 18"/>
              <p:cNvSpPr>
                <a:spLocks noChangeArrowheads="1"/>
              </p:cNvSpPr>
              <p:nvPr/>
            </p:nvSpPr>
            <p:spPr bwMode="auto">
              <a:xfrm>
                <a:off x="2780" y="0"/>
                <a:ext cx="862" cy="960"/>
              </a:xfrm>
              <a:prstGeom prst="rect">
                <a:avLst/>
              </a:prstGeom>
              <a:solidFill>
                <a:srgbClr val="FFFFFF"/>
              </a:solidFill>
              <a:ln w="9525">
                <a:solidFill>
                  <a:schemeClr val="bg1"/>
                </a:solidFill>
                <a:miter lim="800000"/>
                <a:headEnd/>
                <a:tailEnd/>
              </a:ln>
            </p:spPr>
            <p:txBody>
              <a:bodyPr/>
              <a:lstStyle/>
              <a:p>
                <a:endParaRPr lang="es-ES" sz="1800"/>
              </a:p>
            </p:txBody>
          </p:sp>
          <p:sp>
            <p:nvSpPr>
              <p:cNvPr id="30744" name="Rectangle 19"/>
              <p:cNvSpPr>
                <a:spLocks noChangeArrowheads="1"/>
              </p:cNvSpPr>
              <p:nvPr/>
            </p:nvSpPr>
            <p:spPr bwMode="auto">
              <a:xfrm>
                <a:off x="2786" y="0"/>
                <a:ext cx="850" cy="960"/>
              </a:xfrm>
              <a:prstGeom prst="rect">
                <a:avLst/>
              </a:prstGeom>
              <a:solidFill>
                <a:srgbClr val="FFFFFF"/>
              </a:solidFill>
              <a:ln w="9525">
                <a:solidFill>
                  <a:schemeClr val="bg1"/>
                </a:solidFill>
                <a:miter lim="800000"/>
                <a:headEnd/>
                <a:tailEnd/>
              </a:ln>
            </p:spPr>
            <p:txBody>
              <a:bodyPr anchor="b"/>
              <a:lstStyle/>
              <a:p>
                <a:pPr algn="r"/>
                <a:r>
                  <a:rPr lang="es-ES" sz="1600">
                    <a:solidFill>
                      <a:srgbClr val="000000"/>
                    </a:solidFill>
                    <a:cs typeface="Arial" pitchFamily="34" charset="0"/>
                  </a:rPr>
                  <a:t> </a:t>
                </a:r>
                <a:endParaRPr lang="es-ES" sz="1600">
                  <a:solidFill>
                    <a:srgbClr val="000000"/>
                  </a:solidFill>
                  <a:latin typeface="Comic Sans MS" pitchFamily="66" charset="0"/>
                  <a:cs typeface="Times New Roman" pitchFamily="18" charset="0"/>
                </a:endParaRPr>
              </a:p>
              <a:p>
                <a:pPr algn="r" eaLnBrk="0" hangingPunct="0"/>
                <a:endParaRPr lang="es-ES" sz="1600">
                  <a:latin typeface="Times New Roman" pitchFamily="18" charset="0"/>
                </a:endParaRPr>
              </a:p>
            </p:txBody>
          </p:sp>
        </p:grpSp>
        <p:grpSp>
          <p:nvGrpSpPr>
            <p:cNvPr id="30728" name="Group 20"/>
            <p:cNvGrpSpPr>
              <a:grpSpLocks/>
            </p:cNvGrpSpPr>
            <p:nvPr/>
          </p:nvGrpSpPr>
          <p:grpSpPr bwMode="auto">
            <a:xfrm>
              <a:off x="0" y="960"/>
              <a:ext cx="636" cy="864"/>
              <a:chOff x="0" y="960"/>
              <a:chExt cx="636" cy="864"/>
            </a:xfrm>
          </p:grpSpPr>
          <p:sp>
            <p:nvSpPr>
              <p:cNvPr id="30741" name="Rectangle 21"/>
              <p:cNvSpPr>
                <a:spLocks noChangeArrowheads="1"/>
              </p:cNvSpPr>
              <p:nvPr/>
            </p:nvSpPr>
            <p:spPr bwMode="auto">
              <a:xfrm>
                <a:off x="0" y="960"/>
                <a:ext cx="636" cy="864"/>
              </a:xfrm>
              <a:prstGeom prst="rect">
                <a:avLst/>
              </a:prstGeom>
              <a:solidFill>
                <a:srgbClr val="FFFF00"/>
              </a:solidFill>
              <a:ln w="9525">
                <a:solidFill>
                  <a:schemeClr val="bg1"/>
                </a:solidFill>
                <a:miter lim="800000"/>
                <a:headEnd/>
                <a:tailEnd/>
              </a:ln>
            </p:spPr>
            <p:txBody>
              <a:bodyPr/>
              <a:lstStyle/>
              <a:p>
                <a:endParaRPr lang="es-ES" sz="1800"/>
              </a:p>
            </p:txBody>
          </p:sp>
          <p:sp>
            <p:nvSpPr>
              <p:cNvPr id="30742" name="Rectangle 22"/>
              <p:cNvSpPr>
                <a:spLocks noChangeArrowheads="1"/>
              </p:cNvSpPr>
              <p:nvPr/>
            </p:nvSpPr>
            <p:spPr bwMode="auto">
              <a:xfrm>
                <a:off x="6" y="960"/>
                <a:ext cx="624" cy="864"/>
              </a:xfrm>
              <a:prstGeom prst="rect">
                <a:avLst/>
              </a:prstGeom>
              <a:solidFill>
                <a:schemeClr val="bg1"/>
              </a:solidFill>
              <a:ln w="9525">
                <a:solidFill>
                  <a:schemeClr val="bg1"/>
                </a:solidFill>
                <a:miter lim="800000"/>
                <a:headEnd/>
                <a:tailEnd/>
              </a:ln>
            </p:spPr>
            <p:txBody>
              <a:bodyPr anchor="ctr"/>
              <a:lstStyle/>
              <a:p>
                <a:r>
                  <a:rPr lang="es-ES" sz="1600" b="1">
                    <a:solidFill>
                      <a:srgbClr val="000080"/>
                    </a:solidFill>
                    <a:cs typeface="Arial" pitchFamily="34" charset="0"/>
                  </a:rPr>
                  <a:t>Bienes Inmuebles</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29" name="Group 23"/>
            <p:cNvGrpSpPr>
              <a:grpSpLocks/>
            </p:cNvGrpSpPr>
            <p:nvPr/>
          </p:nvGrpSpPr>
          <p:grpSpPr bwMode="auto">
            <a:xfrm>
              <a:off x="636" y="960"/>
              <a:ext cx="730" cy="864"/>
              <a:chOff x="636" y="960"/>
              <a:chExt cx="730" cy="864"/>
            </a:xfrm>
          </p:grpSpPr>
          <p:sp>
            <p:nvSpPr>
              <p:cNvPr id="30739" name="Rectangle 24"/>
              <p:cNvSpPr>
                <a:spLocks noChangeArrowheads="1"/>
              </p:cNvSpPr>
              <p:nvPr/>
            </p:nvSpPr>
            <p:spPr bwMode="auto">
              <a:xfrm>
                <a:off x="636" y="960"/>
                <a:ext cx="730" cy="864"/>
              </a:xfrm>
              <a:prstGeom prst="rect">
                <a:avLst/>
              </a:prstGeom>
              <a:solidFill>
                <a:srgbClr val="FFFF00"/>
              </a:solidFill>
              <a:ln w="9525">
                <a:solidFill>
                  <a:schemeClr val="bg1"/>
                </a:solidFill>
                <a:miter lim="800000"/>
                <a:headEnd/>
                <a:tailEnd/>
              </a:ln>
            </p:spPr>
            <p:txBody>
              <a:bodyPr/>
              <a:lstStyle/>
              <a:p>
                <a:endParaRPr lang="es-ES" sz="1800"/>
              </a:p>
            </p:txBody>
          </p:sp>
          <p:sp>
            <p:nvSpPr>
              <p:cNvPr id="30740" name="Rectangle 25"/>
              <p:cNvSpPr>
                <a:spLocks noChangeArrowheads="1"/>
              </p:cNvSpPr>
              <p:nvPr/>
            </p:nvSpPr>
            <p:spPr bwMode="auto">
              <a:xfrm>
                <a:off x="642" y="960"/>
                <a:ext cx="718" cy="864"/>
              </a:xfrm>
              <a:prstGeom prst="rect">
                <a:avLst/>
              </a:prstGeom>
              <a:solidFill>
                <a:schemeClr val="bg1"/>
              </a:solidFill>
              <a:ln w="9525">
                <a:solidFill>
                  <a:schemeClr val="bg1"/>
                </a:solidFill>
                <a:miter lim="800000"/>
                <a:headEnd/>
                <a:tailEnd/>
              </a:ln>
            </p:spPr>
            <p:txBody>
              <a:bodyPr anchor="ctr"/>
              <a:lstStyle/>
              <a:p>
                <a:r>
                  <a:rPr lang="es-ES" sz="1600">
                    <a:solidFill>
                      <a:srgbClr val="000080"/>
                    </a:solidFill>
                    <a:cs typeface="Arial" pitchFamily="34" charset="0"/>
                  </a:rPr>
                  <a:t>No pierden tanto valor con la inflación o con los vaivenes de la economía</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30" name="Group 26"/>
            <p:cNvGrpSpPr>
              <a:grpSpLocks/>
            </p:cNvGrpSpPr>
            <p:nvPr/>
          </p:nvGrpSpPr>
          <p:grpSpPr bwMode="auto">
            <a:xfrm>
              <a:off x="1366" y="960"/>
              <a:ext cx="623" cy="864"/>
              <a:chOff x="1366" y="960"/>
              <a:chExt cx="623" cy="864"/>
            </a:xfrm>
          </p:grpSpPr>
          <p:sp>
            <p:nvSpPr>
              <p:cNvPr id="30737" name="Rectangle 27"/>
              <p:cNvSpPr>
                <a:spLocks noChangeArrowheads="1"/>
              </p:cNvSpPr>
              <p:nvPr/>
            </p:nvSpPr>
            <p:spPr bwMode="auto">
              <a:xfrm>
                <a:off x="1366" y="960"/>
                <a:ext cx="623" cy="864"/>
              </a:xfrm>
              <a:prstGeom prst="rect">
                <a:avLst/>
              </a:prstGeom>
              <a:solidFill>
                <a:schemeClr val="bg1"/>
              </a:solidFill>
              <a:ln w="9525">
                <a:solidFill>
                  <a:schemeClr val="bg1"/>
                </a:solidFill>
                <a:miter lim="800000"/>
                <a:headEnd/>
                <a:tailEnd/>
              </a:ln>
            </p:spPr>
            <p:txBody>
              <a:bodyPr/>
              <a:lstStyle/>
              <a:p>
                <a:endParaRPr lang="es-ES" sz="1800"/>
              </a:p>
            </p:txBody>
          </p:sp>
          <p:sp>
            <p:nvSpPr>
              <p:cNvPr id="30738" name="Rectangle 28"/>
              <p:cNvSpPr>
                <a:spLocks noChangeArrowheads="1"/>
              </p:cNvSpPr>
              <p:nvPr/>
            </p:nvSpPr>
            <p:spPr bwMode="auto">
              <a:xfrm>
                <a:off x="1372" y="960"/>
                <a:ext cx="611" cy="864"/>
              </a:xfrm>
              <a:prstGeom prst="rect">
                <a:avLst/>
              </a:prstGeom>
              <a:solidFill>
                <a:schemeClr val="bg1"/>
              </a:solidFill>
              <a:ln w="9525">
                <a:solidFill>
                  <a:schemeClr val="bg1"/>
                </a:solidFill>
                <a:miter lim="800000"/>
                <a:headEnd/>
                <a:tailEnd/>
              </a:ln>
            </p:spPr>
            <p:txBody>
              <a:bodyPr anchor="ctr"/>
              <a:lstStyle/>
              <a:p>
                <a:r>
                  <a:rPr lang="es-ES" sz="1600">
                    <a:solidFill>
                      <a:srgbClr val="000080"/>
                    </a:solidFill>
                    <a:cs typeface="Arial" pitchFamily="34" charset="0"/>
                  </a:rPr>
                  <a:t>Pérdida de valor por deterioro de la zona, estafas inmobiliarias</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31" name="Group 29"/>
            <p:cNvGrpSpPr>
              <a:grpSpLocks/>
            </p:cNvGrpSpPr>
            <p:nvPr/>
          </p:nvGrpSpPr>
          <p:grpSpPr bwMode="auto">
            <a:xfrm>
              <a:off x="1989" y="960"/>
              <a:ext cx="791" cy="864"/>
              <a:chOff x="1989" y="960"/>
              <a:chExt cx="791" cy="864"/>
            </a:xfrm>
          </p:grpSpPr>
          <p:sp>
            <p:nvSpPr>
              <p:cNvPr id="30735" name="Rectangle 30"/>
              <p:cNvSpPr>
                <a:spLocks noChangeArrowheads="1"/>
              </p:cNvSpPr>
              <p:nvPr/>
            </p:nvSpPr>
            <p:spPr bwMode="auto">
              <a:xfrm>
                <a:off x="1989" y="960"/>
                <a:ext cx="791" cy="864"/>
              </a:xfrm>
              <a:prstGeom prst="rect">
                <a:avLst/>
              </a:prstGeom>
              <a:solidFill>
                <a:srgbClr val="FFFF00"/>
              </a:solidFill>
              <a:ln w="9525">
                <a:solidFill>
                  <a:schemeClr val="bg1"/>
                </a:solidFill>
                <a:miter lim="800000"/>
                <a:headEnd/>
                <a:tailEnd/>
              </a:ln>
            </p:spPr>
            <p:txBody>
              <a:bodyPr/>
              <a:lstStyle/>
              <a:p>
                <a:endParaRPr lang="es-ES" sz="1800"/>
              </a:p>
            </p:txBody>
          </p:sp>
          <p:sp>
            <p:nvSpPr>
              <p:cNvPr id="30736" name="Rectangle 31"/>
              <p:cNvSpPr>
                <a:spLocks noChangeArrowheads="1"/>
              </p:cNvSpPr>
              <p:nvPr/>
            </p:nvSpPr>
            <p:spPr bwMode="auto">
              <a:xfrm>
                <a:off x="1995" y="960"/>
                <a:ext cx="779" cy="864"/>
              </a:xfrm>
              <a:prstGeom prst="rect">
                <a:avLst/>
              </a:prstGeom>
              <a:solidFill>
                <a:schemeClr val="bg1"/>
              </a:solidFill>
              <a:ln w="9525">
                <a:solidFill>
                  <a:schemeClr val="bg1"/>
                </a:solidFill>
                <a:miter lim="800000"/>
                <a:headEnd/>
                <a:tailEnd/>
              </a:ln>
            </p:spPr>
            <p:txBody>
              <a:bodyPr anchor="ctr"/>
              <a:lstStyle/>
              <a:p>
                <a:r>
                  <a:rPr lang="es-ES" sz="1600">
                    <a:solidFill>
                      <a:srgbClr val="000080"/>
                    </a:solidFill>
                    <a:cs typeface="Arial" pitchFamily="34" charset="0"/>
                  </a:rPr>
                  <a:t>Analizar ubicación, seriedad del vendedor</a:t>
                </a:r>
                <a:endParaRPr lang="es-ES" sz="1600">
                  <a:solidFill>
                    <a:srgbClr val="000000"/>
                  </a:solidFill>
                  <a:latin typeface="Comic Sans MS" pitchFamily="66" charset="0"/>
                  <a:cs typeface="Times New Roman" pitchFamily="18" charset="0"/>
                </a:endParaRPr>
              </a:p>
              <a:p>
                <a:pPr eaLnBrk="0" hangingPunct="0"/>
                <a:endParaRPr lang="es-ES" sz="1600">
                  <a:latin typeface="Times New Roman" pitchFamily="18" charset="0"/>
                </a:endParaRPr>
              </a:p>
            </p:txBody>
          </p:sp>
        </p:grpSp>
        <p:grpSp>
          <p:nvGrpSpPr>
            <p:cNvPr id="30732" name="Group 32"/>
            <p:cNvGrpSpPr>
              <a:grpSpLocks/>
            </p:cNvGrpSpPr>
            <p:nvPr/>
          </p:nvGrpSpPr>
          <p:grpSpPr bwMode="auto">
            <a:xfrm>
              <a:off x="2780" y="960"/>
              <a:ext cx="862" cy="864"/>
              <a:chOff x="2780" y="960"/>
              <a:chExt cx="862" cy="864"/>
            </a:xfrm>
          </p:grpSpPr>
          <p:sp>
            <p:nvSpPr>
              <p:cNvPr id="30733" name="Rectangle 33"/>
              <p:cNvSpPr>
                <a:spLocks noChangeArrowheads="1"/>
              </p:cNvSpPr>
              <p:nvPr/>
            </p:nvSpPr>
            <p:spPr bwMode="auto">
              <a:xfrm>
                <a:off x="2780" y="960"/>
                <a:ext cx="862" cy="864"/>
              </a:xfrm>
              <a:prstGeom prst="rect">
                <a:avLst/>
              </a:prstGeom>
              <a:solidFill>
                <a:srgbClr val="FFFFFF"/>
              </a:solidFill>
              <a:ln w="9525">
                <a:solidFill>
                  <a:schemeClr val="bg1"/>
                </a:solidFill>
                <a:miter lim="800000"/>
                <a:headEnd/>
                <a:tailEnd/>
              </a:ln>
            </p:spPr>
            <p:txBody>
              <a:bodyPr/>
              <a:lstStyle/>
              <a:p>
                <a:endParaRPr lang="es-ES" sz="1800"/>
              </a:p>
            </p:txBody>
          </p:sp>
          <p:sp>
            <p:nvSpPr>
              <p:cNvPr id="30734" name="Rectangle 34"/>
              <p:cNvSpPr>
                <a:spLocks noChangeArrowheads="1"/>
              </p:cNvSpPr>
              <p:nvPr/>
            </p:nvSpPr>
            <p:spPr bwMode="auto">
              <a:xfrm>
                <a:off x="2786" y="960"/>
                <a:ext cx="850" cy="864"/>
              </a:xfrm>
              <a:prstGeom prst="rect">
                <a:avLst/>
              </a:prstGeom>
              <a:solidFill>
                <a:srgbClr val="FFFFFF"/>
              </a:solidFill>
              <a:ln w="9525">
                <a:solidFill>
                  <a:schemeClr val="bg1"/>
                </a:solidFill>
                <a:miter lim="800000"/>
                <a:headEnd/>
                <a:tailEnd/>
              </a:ln>
            </p:spPr>
            <p:txBody>
              <a:bodyPr anchor="b"/>
              <a:lstStyle/>
              <a:p>
                <a:pPr algn="r"/>
                <a:r>
                  <a:rPr lang="es-ES" sz="1600">
                    <a:solidFill>
                      <a:srgbClr val="000000"/>
                    </a:solidFill>
                    <a:cs typeface="Arial" pitchFamily="34" charset="0"/>
                  </a:rPr>
                  <a:t> </a:t>
                </a:r>
                <a:endParaRPr lang="es-ES" sz="1600">
                  <a:solidFill>
                    <a:srgbClr val="000000"/>
                  </a:solidFill>
                  <a:latin typeface="Comic Sans MS" pitchFamily="66" charset="0"/>
                  <a:cs typeface="Times New Roman" pitchFamily="18" charset="0"/>
                </a:endParaRPr>
              </a:p>
              <a:p>
                <a:pPr algn="r" eaLnBrk="0" hangingPunct="0"/>
                <a:endParaRPr lang="es-ES" sz="1600">
                  <a:latin typeface="Times New Roman" pitchFamily="18" charset="0"/>
                </a:endParaRPr>
              </a:p>
            </p:txBody>
          </p:sp>
        </p:grpSp>
      </p:grpSp>
    </p:spTree>
    <p:extLst>
      <p:ext uri="{BB962C8B-B14F-4D97-AF65-F5344CB8AC3E}">
        <p14:creationId xmlns:p14="http://schemas.microsoft.com/office/powerpoint/2010/main" val="4196435764"/>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57200" y="228600"/>
            <a:ext cx="8686800" cy="6172200"/>
            <a:chOff x="0" y="0"/>
            <a:chExt cx="4244" cy="4704"/>
          </a:xfrm>
        </p:grpSpPr>
        <p:grpSp>
          <p:nvGrpSpPr>
            <p:cNvPr id="51204" name="Group 3"/>
            <p:cNvGrpSpPr>
              <a:grpSpLocks/>
            </p:cNvGrpSpPr>
            <p:nvPr/>
          </p:nvGrpSpPr>
          <p:grpSpPr bwMode="auto">
            <a:xfrm>
              <a:off x="0" y="0"/>
              <a:ext cx="4244" cy="384"/>
              <a:chOff x="0" y="0"/>
              <a:chExt cx="4244" cy="384"/>
            </a:xfrm>
          </p:grpSpPr>
          <p:sp>
            <p:nvSpPr>
              <p:cNvPr id="51271" name="Rectangle 4"/>
              <p:cNvSpPr>
                <a:spLocks noChangeArrowheads="1"/>
              </p:cNvSpPr>
              <p:nvPr/>
            </p:nvSpPr>
            <p:spPr bwMode="auto">
              <a:xfrm>
                <a:off x="0" y="0"/>
                <a:ext cx="42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72" name="Rectangle 5"/>
              <p:cNvSpPr>
                <a:spLocks noChangeArrowheads="1"/>
              </p:cNvSpPr>
              <p:nvPr/>
            </p:nvSpPr>
            <p:spPr bwMode="auto">
              <a:xfrm>
                <a:off x="6" y="0"/>
                <a:ext cx="423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b="1">
                    <a:solidFill>
                      <a:srgbClr val="000000"/>
                    </a:solidFill>
                    <a:cs typeface="Arial" pitchFamily="34" charset="0"/>
                  </a:rPr>
                  <a:t>Educación</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05" name="Group 6"/>
            <p:cNvGrpSpPr>
              <a:grpSpLocks/>
            </p:cNvGrpSpPr>
            <p:nvPr/>
          </p:nvGrpSpPr>
          <p:grpSpPr bwMode="auto">
            <a:xfrm>
              <a:off x="0" y="384"/>
              <a:ext cx="1778" cy="384"/>
              <a:chOff x="0" y="384"/>
              <a:chExt cx="1778" cy="384"/>
            </a:xfrm>
          </p:grpSpPr>
          <p:sp>
            <p:nvSpPr>
              <p:cNvPr id="51269" name="Rectangle 7"/>
              <p:cNvSpPr>
                <a:spLocks noChangeArrowheads="1"/>
              </p:cNvSpPr>
              <p:nvPr/>
            </p:nvSpPr>
            <p:spPr bwMode="auto">
              <a:xfrm>
                <a:off x="0" y="384"/>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70" name="Rectangle 8"/>
              <p:cNvSpPr>
                <a:spLocks noChangeArrowheads="1"/>
              </p:cNvSpPr>
              <p:nvPr/>
            </p:nvSpPr>
            <p:spPr bwMode="auto">
              <a:xfrm>
                <a:off x="6" y="384"/>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2000">
                    <a:solidFill>
                      <a:srgbClr val="000000"/>
                    </a:solidFill>
                    <a:cs typeface="Arial" pitchFamily="34" charset="0"/>
                  </a:rPr>
                  <a:t> </a:t>
                </a:r>
                <a:endParaRPr lang="es-ES" sz="2000">
                  <a:solidFill>
                    <a:srgbClr val="000000"/>
                  </a:solidFill>
                  <a:latin typeface="Comic Sans MS" pitchFamily="66" charset="0"/>
                  <a:cs typeface="Times New Roman" pitchFamily="18" charset="0"/>
                </a:endParaRPr>
              </a:p>
              <a:p>
                <a:pPr algn="r" eaLnBrk="0" hangingPunct="0"/>
                <a:endParaRPr lang="es-ES" sz="2000">
                  <a:latin typeface="Times New Roman" pitchFamily="18" charset="0"/>
                </a:endParaRPr>
              </a:p>
            </p:txBody>
          </p:sp>
        </p:grpSp>
        <p:grpSp>
          <p:nvGrpSpPr>
            <p:cNvPr id="51206" name="Group 9"/>
            <p:cNvGrpSpPr>
              <a:grpSpLocks/>
            </p:cNvGrpSpPr>
            <p:nvPr/>
          </p:nvGrpSpPr>
          <p:grpSpPr bwMode="auto">
            <a:xfrm>
              <a:off x="1778" y="384"/>
              <a:ext cx="2466" cy="384"/>
              <a:chOff x="1778" y="384"/>
              <a:chExt cx="2466" cy="384"/>
            </a:xfrm>
          </p:grpSpPr>
          <p:sp>
            <p:nvSpPr>
              <p:cNvPr id="51267" name="Rectangle 10"/>
              <p:cNvSpPr>
                <a:spLocks noChangeArrowheads="1"/>
              </p:cNvSpPr>
              <p:nvPr/>
            </p:nvSpPr>
            <p:spPr bwMode="auto">
              <a:xfrm>
                <a:off x="1778" y="384"/>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68" name="Rectangle 11"/>
              <p:cNvSpPr>
                <a:spLocks noChangeArrowheads="1"/>
              </p:cNvSpPr>
              <p:nvPr/>
            </p:nvSpPr>
            <p:spPr bwMode="auto">
              <a:xfrm>
                <a:off x="1784" y="384"/>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2000">
                    <a:solidFill>
                      <a:srgbClr val="000000"/>
                    </a:solidFill>
                    <a:cs typeface="Arial" pitchFamily="34" charset="0"/>
                  </a:rPr>
                  <a:t> </a:t>
                </a:r>
                <a:endParaRPr lang="es-ES" sz="2000">
                  <a:solidFill>
                    <a:srgbClr val="000000"/>
                  </a:solidFill>
                  <a:latin typeface="Comic Sans MS" pitchFamily="66" charset="0"/>
                  <a:cs typeface="Times New Roman" pitchFamily="18" charset="0"/>
                </a:endParaRPr>
              </a:p>
              <a:p>
                <a:pPr algn="r" eaLnBrk="0" hangingPunct="0"/>
                <a:endParaRPr lang="es-ES" sz="2000">
                  <a:latin typeface="Times New Roman" pitchFamily="18" charset="0"/>
                </a:endParaRPr>
              </a:p>
            </p:txBody>
          </p:sp>
        </p:grpSp>
        <p:grpSp>
          <p:nvGrpSpPr>
            <p:cNvPr id="51207" name="Group 12"/>
            <p:cNvGrpSpPr>
              <a:grpSpLocks/>
            </p:cNvGrpSpPr>
            <p:nvPr/>
          </p:nvGrpSpPr>
          <p:grpSpPr bwMode="auto">
            <a:xfrm>
              <a:off x="0" y="768"/>
              <a:ext cx="1778" cy="384"/>
              <a:chOff x="0" y="768"/>
              <a:chExt cx="1778" cy="384"/>
            </a:xfrm>
          </p:grpSpPr>
          <p:sp>
            <p:nvSpPr>
              <p:cNvPr id="51265" name="Rectangle 13"/>
              <p:cNvSpPr>
                <a:spLocks noChangeArrowheads="1"/>
              </p:cNvSpPr>
              <p:nvPr/>
            </p:nvSpPr>
            <p:spPr bwMode="auto">
              <a:xfrm>
                <a:off x="0" y="768"/>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66" name="Rectangle 14"/>
              <p:cNvSpPr>
                <a:spLocks noChangeArrowheads="1"/>
              </p:cNvSpPr>
              <p:nvPr/>
            </p:nvSpPr>
            <p:spPr bwMode="auto">
              <a:xfrm>
                <a:off x="6" y="768"/>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2000" b="1">
                    <a:solidFill>
                      <a:srgbClr val="000080"/>
                    </a:solidFill>
                    <a:cs typeface="Arial" pitchFamily="34" charset="0"/>
                  </a:rPr>
                  <a:t>Elementos a buscar</a:t>
                </a:r>
                <a:endParaRPr lang="es-ES" sz="2000">
                  <a:solidFill>
                    <a:srgbClr val="000000"/>
                  </a:solidFill>
                  <a:latin typeface="Comic Sans MS" pitchFamily="66" charset="0"/>
                  <a:cs typeface="Times New Roman" pitchFamily="18" charset="0"/>
                </a:endParaRPr>
              </a:p>
              <a:p>
                <a:pPr algn="ctr" eaLnBrk="0" hangingPunct="0"/>
                <a:endParaRPr lang="es-ES" sz="2000">
                  <a:latin typeface="Times New Roman" pitchFamily="18" charset="0"/>
                </a:endParaRPr>
              </a:p>
            </p:txBody>
          </p:sp>
        </p:grpSp>
        <p:grpSp>
          <p:nvGrpSpPr>
            <p:cNvPr id="51208" name="Group 15"/>
            <p:cNvGrpSpPr>
              <a:grpSpLocks/>
            </p:cNvGrpSpPr>
            <p:nvPr/>
          </p:nvGrpSpPr>
          <p:grpSpPr bwMode="auto">
            <a:xfrm>
              <a:off x="1778" y="768"/>
              <a:ext cx="2466" cy="384"/>
              <a:chOff x="1778" y="768"/>
              <a:chExt cx="2466" cy="384"/>
            </a:xfrm>
          </p:grpSpPr>
          <p:sp>
            <p:nvSpPr>
              <p:cNvPr id="51263" name="Rectangle 16"/>
              <p:cNvSpPr>
                <a:spLocks noChangeArrowheads="1"/>
              </p:cNvSpPr>
              <p:nvPr/>
            </p:nvSpPr>
            <p:spPr bwMode="auto">
              <a:xfrm>
                <a:off x="1778" y="768"/>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64" name="Rectangle 17"/>
              <p:cNvSpPr>
                <a:spLocks noChangeArrowheads="1"/>
              </p:cNvSpPr>
              <p:nvPr/>
            </p:nvSpPr>
            <p:spPr bwMode="auto">
              <a:xfrm>
                <a:off x="1784" y="768"/>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2000" b="1">
                    <a:solidFill>
                      <a:srgbClr val="000080"/>
                    </a:solidFill>
                    <a:cs typeface="Arial" pitchFamily="34" charset="0"/>
                  </a:rPr>
                  <a:t>Para qué</a:t>
                </a:r>
                <a:endParaRPr lang="es-ES" sz="2000">
                  <a:solidFill>
                    <a:srgbClr val="000000"/>
                  </a:solidFill>
                  <a:latin typeface="Comic Sans MS" pitchFamily="66" charset="0"/>
                  <a:cs typeface="Times New Roman" pitchFamily="18" charset="0"/>
                </a:endParaRPr>
              </a:p>
              <a:p>
                <a:pPr algn="ctr" eaLnBrk="0" hangingPunct="0"/>
                <a:endParaRPr lang="es-ES" sz="2000">
                  <a:latin typeface="Times New Roman" pitchFamily="18" charset="0"/>
                </a:endParaRPr>
              </a:p>
            </p:txBody>
          </p:sp>
        </p:grpSp>
        <p:grpSp>
          <p:nvGrpSpPr>
            <p:cNvPr id="51209" name="Group 18"/>
            <p:cNvGrpSpPr>
              <a:grpSpLocks/>
            </p:cNvGrpSpPr>
            <p:nvPr/>
          </p:nvGrpSpPr>
          <p:grpSpPr bwMode="auto">
            <a:xfrm>
              <a:off x="0" y="1152"/>
              <a:ext cx="1778" cy="384"/>
              <a:chOff x="0" y="1152"/>
              <a:chExt cx="1778" cy="384"/>
            </a:xfrm>
          </p:grpSpPr>
          <p:sp>
            <p:nvSpPr>
              <p:cNvPr id="51261" name="Rectangle 19"/>
              <p:cNvSpPr>
                <a:spLocks noChangeArrowheads="1"/>
              </p:cNvSpPr>
              <p:nvPr/>
            </p:nvSpPr>
            <p:spPr bwMode="auto">
              <a:xfrm>
                <a:off x="0" y="1152"/>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62" name="Rectangle 20"/>
              <p:cNvSpPr>
                <a:spLocks noChangeArrowheads="1"/>
              </p:cNvSpPr>
              <p:nvPr/>
            </p:nvSpPr>
            <p:spPr bwMode="auto">
              <a:xfrm>
                <a:off x="6" y="1152"/>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0" name="Group 21"/>
            <p:cNvGrpSpPr>
              <a:grpSpLocks/>
            </p:cNvGrpSpPr>
            <p:nvPr/>
          </p:nvGrpSpPr>
          <p:grpSpPr bwMode="auto">
            <a:xfrm>
              <a:off x="1778" y="1152"/>
              <a:ext cx="2466" cy="384"/>
              <a:chOff x="1778" y="1152"/>
              <a:chExt cx="2466" cy="384"/>
            </a:xfrm>
          </p:grpSpPr>
          <p:sp>
            <p:nvSpPr>
              <p:cNvPr id="51259" name="Rectangle 22"/>
              <p:cNvSpPr>
                <a:spLocks noChangeArrowheads="1"/>
              </p:cNvSpPr>
              <p:nvPr/>
            </p:nvSpPr>
            <p:spPr bwMode="auto">
              <a:xfrm>
                <a:off x="1778" y="1152"/>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60" name="Rectangle 23"/>
              <p:cNvSpPr>
                <a:spLocks noChangeArrowheads="1"/>
              </p:cNvSpPr>
              <p:nvPr/>
            </p:nvSpPr>
            <p:spPr bwMode="auto">
              <a:xfrm>
                <a:off x="1784" y="1152"/>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1" name="Group 24"/>
            <p:cNvGrpSpPr>
              <a:grpSpLocks/>
            </p:cNvGrpSpPr>
            <p:nvPr/>
          </p:nvGrpSpPr>
          <p:grpSpPr bwMode="auto">
            <a:xfrm>
              <a:off x="0" y="1536"/>
              <a:ext cx="1778" cy="384"/>
              <a:chOff x="0" y="1536"/>
              <a:chExt cx="1778" cy="384"/>
            </a:xfrm>
          </p:grpSpPr>
          <p:sp>
            <p:nvSpPr>
              <p:cNvPr id="51257" name="Rectangle 25"/>
              <p:cNvSpPr>
                <a:spLocks noChangeArrowheads="1"/>
              </p:cNvSpPr>
              <p:nvPr/>
            </p:nvSpPr>
            <p:spPr bwMode="auto">
              <a:xfrm>
                <a:off x="0" y="1536"/>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58" name="Rectangle 26"/>
              <p:cNvSpPr>
                <a:spLocks noChangeArrowheads="1"/>
              </p:cNvSpPr>
              <p:nvPr/>
            </p:nvSpPr>
            <p:spPr bwMode="auto">
              <a:xfrm>
                <a:off x="6" y="1536"/>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b="1">
                    <a:solidFill>
                      <a:srgbClr val="000080"/>
                    </a:solidFill>
                    <a:cs typeface="Arial" pitchFamily="34" charset="0"/>
                  </a:rPr>
                  <a:t>Especialización</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2" name="Group 27"/>
            <p:cNvGrpSpPr>
              <a:grpSpLocks/>
            </p:cNvGrpSpPr>
            <p:nvPr/>
          </p:nvGrpSpPr>
          <p:grpSpPr bwMode="auto">
            <a:xfrm>
              <a:off x="1778" y="1536"/>
              <a:ext cx="2466" cy="384"/>
              <a:chOff x="1778" y="1536"/>
              <a:chExt cx="2466" cy="384"/>
            </a:xfrm>
          </p:grpSpPr>
          <p:sp>
            <p:nvSpPr>
              <p:cNvPr id="51255" name="Rectangle 28"/>
              <p:cNvSpPr>
                <a:spLocks noChangeArrowheads="1"/>
              </p:cNvSpPr>
              <p:nvPr/>
            </p:nvSpPr>
            <p:spPr bwMode="auto">
              <a:xfrm>
                <a:off x="1778" y="1536"/>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56" name="Rectangle 29"/>
              <p:cNvSpPr>
                <a:spLocks noChangeArrowheads="1"/>
              </p:cNvSpPr>
              <p:nvPr/>
            </p:nvSpPr>
            <p:spPr bwMode="auto">
              <a:xfrm>
                <a:off x="1784" y="1536"/>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Atractivo en el mercado de trabajo o en el mercado profesional</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3" name="Group 30"/>
            <p:cNvGrpSpPr>
              <a:grpSpLocks/>
            </p:cNvGrpSpPr>
            <p:nvPr/>
          </p:nvGrpSpPr>
          <p:grpSpPr bwMode="auto">
            <a:xfrm>
              <a:off x="0" y="1920"/>
              <a:ext cx="1778" cy="384"/>
              <a:chOff x="0" y="1920"/>
              <a:chExt cx="1778" cy="384"/>
            </a:xfrm>
          </p:grpSpPr>
          <p:sp>
            <p:nvSpPr>
              <p:cNvPr id="51253" name="Rectangle 31"/>
              <p:cNvSpPr>
                <a:spLocks noChangeArrowheads="1"/>
              </p:cNvSpPr>
              <p:nvPr/>
            </p:nvSpPr>
            <p:spPr bwMode="auto">
              <a:xfrm>
                <a:off x="0" y="1920"/>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54" name="Rectangle 32"/>
              <p:cNvSpPr>
                <a:spLocks noChangeArrowheads="1"/>
              </p:cNvSpPr>
              <p:nvPr/>
            </p:nvSpPr>
            <p:spPr bwMode="auto">
              <a:xfrm>
                <a:off x="6" y="1920"/>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b="1">
                    <a:solidFill>
                      <a:srgbClr val="000080"/>
                    </a:solidFill>
                    <a:cs typeface="Arial" pitchFamily="34" charset="0"/>
                  </a:rPr>
                  <a:t>Flexibilidad</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4" name="Group 33"/>
            <p:cNvGrpSpPr>
              <a:grpSpLocks/>
            </p:cNvGrpSpPr>
            <p:nvPr/>
          </p:nvGrpSpPr>
          <p:grpSpPr bwMode="auto">
            <a:xfrm>
              <a:off x="1778" y="1920"/>
              <a:ext cx="2466" cy="384"/>
              <a:chOff x="1778" y="1920"/>
              <a:chExt cx="2466" cy="384"/>
            </a:xfrm>
          </p:grpSpPr>
          <p:sp>
            <p:nvSpPr>
              <p:cNvPr id="51251" name="Rectangle 34"/>
              <p:cNvSpPr>
                <a:spLocks noChangeArrowheads="1"/>
              </p:cNvSpPr>
              <p:nvPr/>
            </p:nvSpPr>
            <p:spPr bwMode="auto">
              <a:xfrm>
                <a:off x="1778" y="1920"/>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52" name="Rectangle 35"/>
              <p:cNvSpPr>
                <a:spLocks noChangeArrowheads="1"/>
              </p:cNvSpPr>
              <p:nvPr/>
            </p:nvSpPr>
            <p:spPr bwMode="auto">
              <a:xfrm>
                <a:off x="1784" y="1920"/>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Poder absorber las crisis y reposicionarse</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5" name="Group 36"/>
            <p:cNvGrpSpPr>
              <a:grpSpLocks/>
            </p:cNvGrpSpPr>
            <p:nvPr/>
          </p:nvGrpSpPr>
          <p:grpSpPr bwMode="auto">
            <a:xfrm>
              <a:off x="0" y="2304"/>
              <a:ext cx="1778" cy="384"/>
              <a:chOff x="0" y="2304"/>
              <a:chExt cx="1778" cy="384"/>
            </a:xfrm>
          </p:grpSpPr>
          <p:sp>
            <p:nvSpPr>
              <p:cNvPr id="51249" name="Rectangle 37"/>
              <p:cNvSpPr>
                <a:spLocks noChangeArrowheads="1"/>
              </p:cNvSpPr>
              <p:nvPr/>
            </p:nvSpPr>
            <p:spPr bwMode="auto">
              <a:xfrm>
                <a:off x="0" y="2304"/>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50" name="Rectangle 38"/>
              <p:cNvSpPr>
                <a:spLocks noChangeArrowheads="1"/>
              </p:cNvSpPr>
              <p:nvPr/>
            </p:nvSpPr>
            <p:spPr bwMode="auto">
              <a:xfrm>
                <a:off x="6" y="2304"/>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6" name="Group 39"/>
            <p:cNvGrpSpPr>
              <a:grpSpLocks/>
            </p:cNvGrpSpPr>
            <p:nvPr/>
          </p:nvGrpSpPr>
          <p:grpSpPr bwMode="auto">
            <a:xfrm>
              <a:off x="1778" y="2304"/>
              <a:ext cx="2466" cy="384"/>
              <a:chOff x="1778" y="2304"/>
              <a:chExt cx="2466" cy="384"/>
            </a:xfrm>
          </p:grpSpPr>
          <p:sp>
            <p:nvSpPr>
              <p:cNvPr id="51247" name="Rectangle 40"/>
              <p:cNvSpPr>
                <a:spLocks noChangeArrowheads="1"/>
              </p:cNvSpPr>
              <p:nvPr/>
            </p:nvSpPr>
            <p:spPr bwMode="auto">
              <a:xfrm>
                <a:off x="1778" y="2304"/>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48" name="Rectangle 41"/>
              <p:cNvSpPr>
                <a:spLocks noChangeArrowheads="1"/>
              </p:cNvSpPr>
              <p:nvPr/>
            </p:nvSpPr>
            <p:spPr bwMode="auto">
              <a:xfrm>
                <a:off x="1784" y="2304"/>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7" name="Group 42"/>
            <p:cNvGrpSpPr>
              <a:grpSpLocks/>
            </p:cNvGrpSpPr>
            <p:nvPr/>
          </p:nvGrpSpPr>
          <p:grpSpPr bwMode="auto">
            <a:xfrm>
              <a:off x="0" y="2688"/>
              <a:ext cx="1778" cy="384"/>
              <a:chOff x="0" y="2688"/>
              <a:chExt cx="1778" cy="384"/>
            </a:xfrm>
          </p:grpSpPr>
          <p:sp>
            <p:nvSpPr>
              <p:cNvPr id="51245" name="Rectangle 43"/>
              <p:cNvSpPr>
                <a:spLocks noChangeArrowheads="1"/>
              </p:cNvSpPr>
              <p:nvPr/>
            </p:nvSpPr>
            <p:spPr bwMode="auto">
              <a:xfrm>
                <a:off x="0" y="2688"/>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46" name="Rectangle 44"/>
              <p:cNvSpPr>
                <a:spLocks noChangeArrowheads="1"/>
              </p:cNvSpPr>
              <p:nvPr/>
            </p:nvSpPr>
            <p:spPr bwMode="auto">
              <a:xfrm>
                <a:off x="6" y="2688"/>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8" name="Group 45"/>
            <p:cNvGrpSpPr>
              <a:grpSpLocks/>
            </p:cNvGrpSpPr>
            <p:nvPr/>
          </p:nvGrpSpPr>
          <p:grpSpPr bwMode="auto">
            <a:xfrm>
              <a:off x="1778" y="2688"/>
              <a:ext cx="2466" cy="384"/>
              <a:chOff x="1778" y="2688"/>
              <a:chExt cx="2466" cy="384"/>
            </a:xfrm>
          </p:grpSpPr>
          <p:sp>
            <p:nvSpPr>
              <p:cNvPr id="51243" name="Rectangle 46"/>
              <p:cNvSpPr>
                <a:spLocks noChangeArrowheads="1"/>
              </p:cNvSpPr>
              <p:nvPr/>
            </p:nvSpPr>
            <p:spPr bwMode="auto">
              <a:xfrm>
                <a:off x="1778" y="2688"/>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44" name="Rectangle 47"/>
              <p:cNvSpPr>
                <a:spLocks noChangeArrowheads="1"/>
              </p:cNvSpPr>
              <p:nvPr/>
            </p:nvSpPr>
            <p:spPr bwMode="auto">
              <a:xfrm>
                <a:off x="1784" y="2688"/>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19" name="Group 48"/>
            <p:cNvGrpSpPr>
              <a:grpSpLocks/>
            </p:cNvGrpSpPr>
            <p:nvPr/>
          </p:nvGrpSpPr>
          <p:grpSpPr bwMode="auto">
            <a:xfrm>
              <a:off x="0" y="3072"/>
              <a:ext cx="1778" cy="384"/>
              <a:chOff x="0" y="3072"/>
              <a:chExt cx="1778" cy="384"/>
            </a:xfrm>
          </p:grpSpPr>
          <p:sp>
            <p:nvSpPr>
              <p:cNvPr id="51241" name="Rectangle 49"/>
              <p:cNvSpPr>
                <a:spLocks noChangeArrowheads="1"/>
              </p:cNvSpPr>
              <p:nvPr/>
            </p:nvSpPr>
            <p:spPr bwMode="auto">
              <a:xfrm>
                <a:off x="0" y="3072"/>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42" name="Rectangle 50"/>
              <p:cNvSpPr>
                <a:spLocks noChangeArrowheads="1"/>
              </p:cNvSpPr>
              <p:nvPr/>
            </p:nvSpPr>
            <p:spPr bwMode="auto">
              <a:xfrm>
                <a:off x="6" y="3072"/>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 sz="2000" b="1">
                    <a:solidFill>
                      <a:srgbClr val="000080"/>
                    </a:solidFill>
                    <a:cs typeface="Arial" pitchFamily="34" charset="0"/>
                  </a:rPr>
                  <a:t>Que hacer ?</a:t>
                </a:r>
                <a:endParaRPr lang="es-ES" sz="2000">
                  <a:solidFill>
                    <a:srgbClr val="000000"/>
                  </a:solidFill>
                  <a:latin typeface="Comic Sans MS" pitchFamily="66" charset="0"/>
                  <a:cs typeface="Times New Roman" pitchFamily="18" charset="0"/>
                </a:endParaRPr>
              </a:p>
              <a:p>
                <a:pPr algn="ctr" eaLnBrk="0" hangingPunct="0"/>
                <a:endParaRPr lang="es-ES" sz="2000">
                  <a:latin typeface="Times New Roman" pitchFamily="18" charset="0"/>
                </a:endParaRPr>
              </a:p>
            </p:txBody>
          </p:sp>
        </p:grpSp>
        <p:grpSp>
          <p:nvGrpSpPr>
            <p:cNvPr id="51220" name="Group 51"/>
            <p:cNvGrpSpPr>
              <a:grpSpLocks/>
            </p:cNvGrpSpPr>
            <p:nvPr/>
          </p:nvGrpSpPr>
          <p:grpSpPr bwMode="auto">
            <a:xfrm>
              <a:off x="1778" y="3072"/>
              <a:ext cx="2466" cy="384"/>
              <a:chOff x="1778" y="3072"/>
              <a:chExt cx="2466" cy="384"/>
            </a:xfrm>
          </p:grpSpPr>
          <p:sp>
            <p:nvSpPr>
              <p:cNvPr id="51239" name="Rectangle 52"/>
              <p:cNvSpPr>
                <a:spLocks noChangeArrowheads="1"/>
              </p:cNvSpPr>
              <p:nvPr/>
            </p:nvSpPr>
            <p:spPr bwMode="auto">
              <a:xfrm>
                <a:off x="1778" y="3072"/>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40" name="Rectangle 53"/>
              <p:cNvSpPr>
                <a:spLocks noChangeArrowheads="1"/>
              </p:cNvSpPr>
              <p:nvPr/>
            </p:nvSpPr>
            <p:spPr bwMode="auto">
              <a:xfrm>
                <a:off x="1784" y="3072"/>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2000" b="1">
                    <a:solidFill>
                      <a:srgbClr val="000080"/>
                    </a:solidFill>
                    <a:cs typeface="Arial" pitchFamily="34" charset="0"/>
                  </a:rPr>
                  <a:t>Que no hacer ?</a:t>
                </a:r>
                <a:endParaRPr lang="es-ES" sz="2000">
                  <a:solidFill>
                    <a:srgbClr val="000000"/>
                  </a:solidFill>
                  <a:latin typeface="Comic Sans MS" pitchFamily="66" charset="0"/>
                  <a:cs typeface="Times New Roman" pitchFamily="18" charset="0"/>
                </a:endParaRPr>
              </a:p>
              <a:p>
                <a:pPr algn="ctr" eaLnBrk="0" hangingPunct="0"/>
                <a:endParaRPr lang="es-ES" sz="2000">
                  <a:latin typeface="Times New Roman" pitchFamily="18" charset="0"/>
                </a:endParaRPr>
              </a:p>
            </p:txBody>
          </p:sp>
        </p:grpSp>
        <p:grpSp>
          <p:nvGrpSpPr>
            <p:cNvPr id="51221" name="Group 54"/>
            <p:cNvGrpSpPr>
              <a:grpSpLocks/>
            </p:cNvGrpSpPr>
            <p:nvPr/>
          </p:nvGrpSpPr>
          <p:grpSpPr bwMode="auto">
            <a:xfrm>
              <a:off x="0" y="3456"/>
              <a:ext cx="1778" cy="384"/>
              <a:chOff x="0" y="3456"/>
              <a:chExt cx="1778" cy="384"/>
            </a:xfrm>
          </p:grpSpPr>
          <p:sp>
            <p:nvSpPr>
              <p:cNvPr id="51237" name="Rectangle 55"/>
              <p:cNvSpPr>
                <a:spLocks noChangeArrowheads="1"/>
              </p:cNvSpPr>
              <p:nvPr/>
            </p:nvSpPr>
            <p:spPr bwMode="auto">
              <a:xfrm>
                <a:off x="0" y="3456"/>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38" name="Rectangle 56"/>
              <p:cNvSpPr>
                <a:spLocks noChangeArrowheads="1"/>
              </p:cNvSpPr>
              <p:nvPr/>
            </p:nvSpPr>
            <p:spPr bwMode="auto">
              <a:xfrm>
                <a:off x="6" y="3456"/>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22" name="Group 57"/>
            <p:cNvGrpSpPr>
              <a:grpSpLocks/>
            </p:cNvGrpSpPr>
            <p:nvPr/>
          </p:nvGrpSpPr>
          <p:grpSpPr bwMode="auto">
            <a:xfrm>
              <a:off x="1778" y="3456"/>
              <a:ext cx="2466" cy="384"/>
              <a:chOff x="1778" y="3456"/>
              <a:chExt cx="2466" cy="384"/>
            </a:xfrm>
          </p:grpSpPr>
          <p:sp>
            <p:nvSpPr>
              <p:cNvPr id="51235" name="Rectangle 58"/>
              <p:cNvSpPr>
                <a:spLocks noChangeArrowheads="1"/>
              </p:cNvSpPr>
              <p:nvPr/>
            </p:nvSpPr>
            <p:spPr bwMode="auto">
              <a:xfrm>
                <a:off x="1778" y="3456"/>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36" name="Rectangle 59"/>
              <p:cNvSpPr>
                <a:spLocks noChangeArrowheads="1"/>
              </p:cNvSpPr>
              <p:nvPr/>
            </p:nvSpPr>
            <p:spPr bwMode="auto">
              <a:xfrm>
                <a:off x="1784" y="3456"/>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 </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23" name="Group 60"/>
            <p:cNvGrpSpPr>
              <a:grpSpLocks/>
            </p:cNvGrpSpPr>
            <p:nvPr/>
          </p:nvGrpSpPr>
          <p:grpSpPr bwMode="auto">
            <a:xfrm>
              <a:off x="0" y="3840"/>
              <a:ext cx="1778" cy="384"/>
              <a:chOff x="0" y="3840"/>
              <a:chExt cx="1778" cy="384"/>
            </a:xfrm>
          </p:grpSpPr>
          <p:sp>
            <p:nvSpPr>
              <p:cNvPr id="51233" name="Rectangle 61"/>
              <p:cNvSpPr>
                <a:spLocks noChangeArrowheads="1"/>
              </p:cNvSpPr>
              <p:nvPr/>
            </p:nvSpPr>
            <p:spPr bwMode="auto">
              <a:xfrm>
                <a:off x="0" y="3840"/>
                <a:ext cx="17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34" name="Rectangle 62"/>
              <p:cNvSpPr>
                <a:spLocks noChangeArrowheads="1"/>
              </p:cNvSpPr>
              <p:nvPr/>
            </p:nvSpPr>
            <p:spPr bwMode="auto">
              <a:xfrm>
                <a:off x="6" y="3840"/>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a:solidFill>
                      <a:srgbClr val="000080"/>
                    </a:solidFill>
                    <a:cs typeface="Arial" pitchFamily="34" charset="0"/>
                  </a:rPr>
                  <a:t>Aprendizaje atractivo y Ameno</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24" name="Group 63"/>
            <p:cNvGrpSpPr>
              <a:grpSpLocks/>
            </p:cNvGrpSpPr>
            <p:nvPr/>
          </p:nvGrpSpPr>
          <p:grpSpPr bwMode="auto">
            <a:xfrm>
              <a:off x="1778" y="3840"/>
              <a:ext cx="2466" cy="384"/>
              <a:chOff x="1778" y="3840"/>
              <a:chExt cx="2466" cy="384"/>
            </a:xfrm>
          </p:grpSpPr>
          <p:sp>
            <p:nvSpPr>
              <p:cNvPr id="51231" name="Rectangle 64"/>
              <p:cNvSpPr>
                <a:spLocks noChangeArrowheads="1"/>
              </p:cNvSpPr>
              <p:nvPr/>
            </p:nvSpPr>
            <p:spPr bwMode="auto">
              <a:xfrm>
                <a:off x="1778" y="3840"/>
                <a:ext cx="24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32" name="Rectangle 65"/>
              <p:cNvSpPr>
                <a:spLocks noChangeArrowheads="1"/>
              </p:cNvSpPr>
              <p:nvPr/>
            </p:nvSpPr>
            <p:spPr bwMode="auto">
              <a:xfrm>
                <a:off x="1784" y="3840"/>
                <a:ext cx="245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Uso excesivo de la memoria, elementos y acciones repetitivas</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25" name="Group 66"/>
            <p:cNvGrpSpPr>
              <a:grpSpLocks/>
            </p:cNvGrpSpPr>
            <p:nvPr/>
          </p:nvGrpSpPr>
          <p:grpSpPr bwMode="auto">
            <a:xfrm>
              <a:off x="0" y="4224"/>
              <a:ext cx="1778" cy="480"/>
              <a:chOff x="0" y="4224"/>
              <a:chExt cx="1778" cy="480"/>
            </a:xfrm>
          </p:grpSpPr>
          <p:sp>
            <p:nvSpPr>
              <p:cNvPr id="51229" name="Rectangle 67"/>
              <p:cNvSpPr>
                <a:spLocks noChangeArrowheads="1"/>
              </p:cNvSpPr>
              <p:nvPr/>
            </p:nvSpPr>
            <p:spPr bwMode="auto">
              <a:xfrm>
                <a:off x="0" y="4224"/>
                <a:ext cx="177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30" name="Rectangle 68"/>
              <p:cNvSpPr>
                <a:spLocks noChangeArrowheads="1"/>
              </p:cNvSpPr>
              <p:nvPr/>
            </p:nvSpPr>
            <p:spPr bwMode="auto">
              <a:xfrm>
                <a:off x="6" y="4224"/>
                <a:ext cx="17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2000">
                    <a:solidFill>
                      <a:srgbClr val="000080"/>
                    </a:solidFill>
                    <a:cs typeface="Arial" pitchFamily="34" charset="0"/>
                  </a:rPr>
                  <a:t>Aprender a pensar, resolver problemas y tomar decisiones</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nvGrpSpPr>
            <p:cNvPr id="51226" name="Group 69"/>
            <p:cNvGrpSpPr>
              <a:grpSpLocks/>
            </p:cNvGrpSpPr>
            <p:nvPr/>
          </p:nvGrpSpPr>
          <p:grpSpPr bwMode="auto">
            <a:xfrm>
              <a:off x="1778" y="4224"/>
              <a:ext cx="2466" cy="480"/>
              <a:chOff x="1778" y="4224"/>
              <a:chExt cx="2466" cy="480"/>
            </a:xfrm>
          </p:grpSpPr>
          <p:sp>
            <p:nvSpPr>
              <p:cNvPr id="51227" name="Rectangle 70"/>
              <p:cNvSpPr>
                <a:spLocks noChangeArrowheads="1"/>
              </p:cNvSpPr>
              <p:nvPr/>
            </p:nvSpPr>
            <p:spPr bwMode="auto">
              <a:xfrm>
                <a:off x="1778" y="4224"/>
                <a:ext cx="24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1228" name="Rectangle 71"/>
              <p:cNvSpPr>
                <a:spLocks noChangeArrowheads="1"/>
              </p:cNvSpPr>
              <p:nvPr/>
            </p:nvSpPr>
            <p:spPr bwMode="auto">
              <a:xfrm>
                <a:off x="1784" y="4224"/>
                <a:ext cx="24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000">
                    <a:solidFill>
                      <a:srgbClr val="000080"/>
                    </a:solidFill>
                    <a:cs typeface="Arial" pitchFamily="34" charset="0"/>
                  </a:rPr>
                  <a:t>Obtener la información de una sola fuente y no buscar otras</a:t>
                </a:r>
                <a:endParaRPr lang="es-ES" sz="2000">
                  <a:solidFill>
                    <a:srgbClr val="000000"/>
                  </a:solidFill>
                  <a:latin typeface="Comic Sans MS" pitchFamily="66" charset="0"/>
                  <a:cs typeface="Times New Roman" pitchFamily="18" charset="0"/>
                </a:endParaRPr>
              </a:p>
              <a:p>
                <a:pPr eaLnBrk="0" hangingPunct="0"/>
                <a:endParaRPr lang="es-ES" sz="2000">
                  <a:latin typeface="Times New Roman" pitchFamily="18" charset="0"/>
                </a:endParaRPr>
              </a:p>
            </p:txBody>
          </p:sp>
        </p:grpSp>
      </p:grpSp>
      <p:pic>
        <p:nvPicPr>
          <p:cNvPr id="51203" name="Picture 72" descr="PE0316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0"/>
            <a:ext cx="1517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41646"/>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304800" y="304800"/>
            <a:ext cx="8458200" cy="6096000"/>
            <a:chOff x="0" y="0"/>
            <a:chExt cx="3408" cy="4512"/>
          </a:xfrm>
        </p:grpSpPr>
        <p:grpSp>
          <p:nvGrpSpPr>
            <p:cNvPr id="52227" name="Group 3"/>
            <p:cNvGrpSpPr>
              <a:grpSpLocks/>
            </p:cNvGrpSpPr>
            <p:nvPr/>
          </p:nvGrpSpPr>
          <p:grpSpPr bwMode="auto">
            <a:xfrm>
              <a:off x="0" y="0"/>
              <a:ext cx="3408" cy="384"/>
              <a:chOff x="0" y="0"/>
              <a:chExt cx="3408" cy="384"/>
            </a:xfrm>
          </p:grpSpPr>
          <p:sp>
            <p:nvSpPr>
              <p:cNvPr id="52288" name="Rectangle 4"/>
              <p:cNvSpPr>
                <a:spLocks noChangeArrowheads="1"/>
              </p:cNvSpPr>
              <p:nvPr/>
            </p:nvSpPr>
            <p:spPr bwMode="auto">
              <a:xfrm>
                <a:off x="0" y="0"/>
                <a:ext cx="340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89" name="Rectangle 5"/>
              <p:cNvSpPr>
                <a:spLocks noChangeArrowheads="1"/>
              </p:cNvSpPr>
              <p:nvPr/>
            </p:nvSpPr>
            <p:spPr bwMode="auto">
              <a:xfrm>
                <a:off x="6" y="0"/>
                <a:ext cx="339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800" b="1">
                    <a:solidFill>
                      <a:srgbClr val="000000"/>
                    </a:solidFill>
                    <a:cs typeface="Arial" pitchFamily="34" charset="0"/>
                  </a:rPr>
                  <a:t>Vivienda</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28" name="Group 6"/>
            <p:cNvGrpSpPr>
              <a:grpSpLocks/>
            </p:cNvGrpSpPr>
            <p:nvPr/>
          </p:nvGrpSpPr>
          <p:grpSpPr bwMode="auto">
            <a:xfrm>
              <a:off x="0" y="384"/>
              <a:ext cx="894" cy="384"/>
              <a:chOff x="0" y="384"/>
              <a:chExt cx="894" cy="384"/>
            </a:xfrm>
          </p:grpSpPr>
          <p:sp>
            <p:nvSpPr>
              <p:cNvPr id="52286" name="Rectangle 7"/>
              <p:cNvSpPr>
                <a:spLocks noChangeArrowheads="1"/>
              </p:cNvSpPr>
              <p:nvPr/>
            </p:nvSpPr>
            <p:spPr bwMode="auto">
              <a:xfrm>
                <a:off x="0" y="384"/>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87" name="Rectangle 8"/>
              <p:cNvSpPr>
                <a:spLocks noChangeArrowheads="1"/>
              </p:cNvSpPr>
              <p:nvPr/>
            </p:nvSpPr>
            <p:spPr bwMode="auto">
              <a:xfrm>
                <a:off x="6" y="384"/>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800">
                    <a:solidFill>
                      <a:srgbClr val="00000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29" name="Group 9"/>
            <p:cNvGrpSpPr>
              <a:grpSpLocks/>
            </p:cNvGrpSpPr>
            <p:nvPr/>
          </p:nvGrpSpPr>
          <p:grpSpPr bwMode="auto">
            <a:xfrm>
              <a:off x="894" y="384"/>
              <a:ext cx="2514" cy="384"/>
              <a:chOff x="894" y="384"/>
              <a:chExt cx="2514" cy="384"/>
            </a:xfrm>
          </p:grpSpPr>
          <p:sp>
            <p:nvSpPr>
              <p:cNvPr id="52284" name="Rectangle 10"/>
              <p:cNvSpPr>
                <a:spLocks noChangeArrowheads="1"/>
              </p:cNvSpPr>
              <p:nvPr/>
            </p:nvSpPr>
            <p:spPr bwMode="auto">
              <a:xfrm>
                <a:off x="894" y="384"/>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85" name="Rectangle 11"/>
              <p:cNvSpPr>
                <a:spLocks noChangeArrowheads="1"/>
              </p:cNvSpPr>
              <p:nvPr/>
            </p:nvSpPr>
            <p:spPr bwMode="auto">
              <a:xfrm>
                <a:off x="900" y="384"/>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800">
                    <a:solidFill>
                      <a:srgbClr val="00000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30" name="Group 12"/>
            <p:cNvGrpSpPr>
              <a:grpSpLocks/>
            </p:cNvGrpSpPr>
            <p:nvPr/>
          </p:nvGrpSpPr>
          <p:grpSpPr bwMode="auto">
            <a:xfrm>
              <a:off x="0" y="768"/>
              <a:ext cx="894" cy="384"/>
              <a:chOff x="0" y="768"/>
              <a:chExt cx="894" cy="384"/>
            </a:xfrm>
          </p:grpSpPr>
          <p:sp>
            <p:nvSpPr>
              <p:cNvPr id="52282" name="Rectangle 13"/>
              <p:cNvSpPr>
                <a:spLocks noChangeArrowheads="1"/>
              </p:cNvSpPr>
              <p:nvPr/>
            </p:nvSpPr>
            <p:spPr bwMode="auto">
              <a:xfrm>
                <a:off x="0" y="768"/>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83" name="Rectangle 14"/>
              <p:cNvSpPr>
                <a:spLocks noChangeArrowheads="1"/>
              </p:cNvSpPr>
              <p:nvPr/>
            </p:nvSpPr>
            <p:spPr bwMode="auto">
              <a:xfrm>
                <a:off x="6" y="768"/>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b="1">
                    <a:solidFill>
                      <a:srgbClr val="000080"/>
                    </a:solidFill>
                    <a:cs typeface="Arial" pitchFamily="34" charset="0"/>
                  </a:rPr>
                  <a:t>Dar en Alquiler</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31" name="Group 15"/>
            <p:cNvGrpSpPr>
              <a:grpSpLocks/>
            </p:cNvGrpSpPr>
            <p:nvPr/>
          </p:nvGrpSpPr>
          <p:grpSpPr bwMode="auto">
            <a:xfrm>
              <a:off x="894" y="768"/>
              <a:ext cx="2514" cy="384"/>
              <a:chOff x="894" y="768"/>
              <a:chExt cx="2514" cy="384"/>
            </a:xfrm>
          </p:grpSpPr>
          <p:sp>
            <p:nvSpPr>
              <p:cNvPr id="52280" name="Rectangle 16"/>
              <p:cNvSpPr>
                <a:spLocks noChangeArrowheads="1"/>
              </p:cNvSpPr>
              <p:nvPr/>
            </p:nvSpPr>
            <p:spPr bwMode="auto">
              <a:xfrm>
                <a:off x="894" y="768"/>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81" name="Rectangle 17"/>
              <p:cNvSpPr>
                <a:spLocks noChangeArrowheads="1"/>
              </p:cNvSpPr>
              <p:nvPr/>
            </p:nvSpPr>
            <p:spPr bwMode="auto">
              <a:xfrm>
                <a:off x="900" y="768"/>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VE" sz="1800">
                    <a:solidFill>
                      <a:srgbClr val="000080"/>
                    </a:solidFill>
                    <a:cs typeface="Arial" pitchFamily="34" charset="0"/>
                  </a:rPr>
                  <a:t>Peligro !</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32" name="Group 18"/>
            <p:cNvGrpSpPr>
              <a:grpSpLocks/>
            </p:cNvGrpSpPr>
            <p:nvPr/>
          </p:nvGrpSpPr>
          <p:grpSpPr bwMode="auto">
            <a:xfrm>
              <a:off x="0" y="1152"/>
              <a:ext cx="894" cy="480"/>
              <a:chOff x="0" y="1152"/>
              <a:chExt cx="894" cy="480"/>
            </a:xfrm>
          </p:grpSpPr>
          <p:sp>
            <p:nvSpPr>
              <p:cNvPr id="52278" name="Rectangle 19"/>
              <p:cNvSpPr>
                <a:spLocks noChangeArrowheads="1"/>
              </p:cNvSpPr>
              <p:nvPr/>
            </p:nvSpPr>
            <p:spPr bwMode="auto">
              <a:xfrm>
                <a:off x="0" y="1152"/>
                <a:ext cx="89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79" name="Rectangle 20"/>
              <p:cNvSpPr>
                <a:spLocks noChangeArrowheads="1"/>
              </p:cNvSpPr>
              <p:nvPr/>
            </p:nvSpPr>
            <p:spPr bwMode="auto">
              <a:xfrm>
                <a:off x="6" y="1152"/>
                <a:ext cx="88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b="1">
                    <a:solidFill>
                      <a:srgbClr val="000080"/>
                    </a:solidFill>
                    <a:cs typeface="Arial" pitchFamily="34" charset="0"/>
                  </a:rPr>
                  <a:t>Cuando Comprar:</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33" name="Group 21"/>
            <p:cNvGrpSpPr>
              <a:grpSpLocks/>
            </p:cNvGrpSpPr>
            <p:nvPr/>
          </p:nvGrpSpPr>
          <p:grpSpPr bwMode="auto">
            <a:xfrm>
              <a:off x="894" y="1152"/>
              <a:ext cx="2514" cy="480"/>
              <a:chOff x="894" y="1152"/>
              <a:chExt cx="2514" cy="480"/>
            </a:xfrm>
          </p:grpSpPr>
          <p:sp>
            <p:nvSpPr>
              <p:cNvPr id="52276" name="Rectangle 22"/>
              <p:cNvSpPr>
                <a:spLocks noChangeArrowheads="1"/>
              </p:cNvSpPr>
              <p:nvPr/>
            </p:nvSpPr>
            <p:spPr bwMode="auto">
              <a:xfrm>
                <a:off x="894" y="1152"/>
                <a:ext cx="25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77" name="Rectangle 23"/>
              <p:cNvSpPr>
                <a:spLocks noChangeArrowheads="1"/>
              </p:cNvSpPr>
              <p:nvPr/>
            </p:nvSpPr>
            <p:spPr bwMode="auto">
              <a:xfrm>
                <a:off x="900" y="1152"/>
                <a:ext cx="250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solidFill>
                      <a:srgbClr val="000080"/>
                    </a:solidFill>
                    <a:cs typeface="Arial" pitchFamily="34" charset="0"/>
                  </a:rPr>
                  <a:t>Punto de equilibrio está en: alquiler + incremento en el precio de bien inmueble = Intereses pagados.</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34" name="Group 24"/>
            <p:cNvGrpSpPr>
              <a:grpSpLocks/>
            </p:cNvGrpSpPr>
            <p:nvPr/>
          </p:nvGrpSpPr>
          <p:grpSpPr bwMode="auto">
            <a:xfrm>
              <a:off x="0" y="1632"/>
              <a:ext cx="894" cy="384"/>
              <a:chOff x="0" y="1632"/>
              <a:chExt cx="894" cy="384"/>
            </a:xfrm>
          </p:grpSpPr>
          <p:sp>
            <p:nvSpPr>
              <p:cNvPr id="52274" name="Rectangle 25"/>
              <p:cNvSpPr>
                <a:spLocks noChangeArrowheads="1"/>
              </p:cNvSpPr>
              <p:nvPr/>
            </p:nvSpPr>
            <p:spPr bwMode="auto">
              <a:xfrm>
                <a:off x="0" y="1632"/>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75" name="Rectangle 26"/>
              <p:cNvSpPr>
                <a:spLocks noChangeArrowheads="1"/>
              </p:cNvSpPr>
              <p:nvPr/>
            </p:nvSpPr>
            <p:spPr bwMode="auto">
              <a:xfrm>
                <a:off x="6" y="1632"/>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35" name="Group 27"/>
            <p:cNvGrpSpPr>
              <a:grpSpLocks/>
            </p:cNvGrpSpPr>
            <p:nvPr/>
          </p:nvGrpSpPr>
          <p:grpSpPr bwMode="auto">
            <a:xfrm>
              <a:off x="894" y="1632"/>
              <a:ext cx="2514" cy="384"/>
              <a:chOff x="894" y="1632"/>
              <a:chExt cx="2514" cy="384"/>
            </a:xfrm>
          </p:grpSpPr>
          <p:sp>
            <p:nvSpPr>
              <p:cNvPr id="52272" name="Rectangle 28"/>
              <p:cNvSpPr>
                <a:spLocks noChangeArrowheads="1"/>
              </p:cNvSpPr>
              <p:nvPr/>
            </p:nvSpPr>
            <p:spPr bwMode="auto">
              <a:xfrm>
                <a:off x="894" y="1632"/>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73" name="Rectangle 29"/>
              <p:cNvSpPr>
                <a:spLocks noChangeArrowheads="1"/>
              </p:cNvSpPr>
              <p:nvPr/>
            </p:nvSpPr>
            <p:spPr bwMode="auto">
              <a:xfrm>
                <a:off x="900" y="1632"/>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solidFill>
                      <a:srgbClr val="000080"/>
                    </a:solidFill>
                    <a:cs typeface="Arial" pitchFamily="34" charset="0"/>
                  </a:rPr>
                  <a:t>Si Alquiler + Incremento &gt; Intereses pagados --&gt; Compro</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36" name="Group 30"/>
            <p:cNvGrpSpPr>
              <a:grpSpLocks/>
            </p:cNvGrpSpPr>
            <p:nvPr/>
          </p:nvGrpSpPr>
          <p:grpSpPr bwMode="auto">
            <a:xfrm>
              <a:off x="0" y="2016"/>
              <a:ext cx="894" cy="384"/>
              <a:chOff x="0" y="2016"/>
              <a:chExt cx="894" cy="384"/>
            </a:xfrm>
          </p:grpSpPr>
          <p:sp>
            <p:nvSpPr>
              <p:cNvPr id="52270" name="Rectangle 31"/>
              <p:cNvSpPr>
                <a:spLocks noChangeArrowheads="1"/>
              </p:cNvSpPr>
              <p:nvPr/>
            </p:nvSpPr>
            <p:spPr bwMode="auto">
              <a:xfrm>
                <a:off x="0" y="2016"/>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71" name="Rectangle 32"/>
              <p:cNvSpPr>
                <a:spLocks noChangeArrowheads="1"/>
              </p:cNvSpPr>
              <p:nvPr/>
            </p:nvSpPr>
            <p:spPr bwMode="auto">
              <a:xfrm>
                <a:off x="6" y="2016"/>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37" name="Group 33"/>
            <p:cNvGrpSpPr>
              <a:grpSpLocks/>
            </p:cNvGrpSpPr>
            <p:nvPr/>
          </p:nvGrpSpPr>
          <p:grpSpPr bwMode="auto">
            <a:xfrm>
              <a:off x="894" y="2016"/>
              <a:ext cx="2514" cy="384"/>
              <a:chOff x="894" y="2016"/>
              <a:chExt cx="2514" cy="384"/>
            </a:xfrm>
          </p:grpSpPr>
          <p:sp>
            <p:nvSpPr>
              <p:cNvPr id="52268" name="Rectangle 34"/>
              <p:cNvSpPr>
                <a:spLocks noChangeArrowheads="1"/>
              </p:cNvSpPr>
              <p:nvPr/>
            </p:nvSpPr>
            <p:spPr bwMode="auto">
              <a:xfrm>
                <a:off x="894" y="2016"/>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69" name="Rectangle 35"/>
              <p:cNvSpPr>
                <a:spLocks noChangeArrowheads="1"/>
              </p:cNvSpPr>
              <p:nvPr/>
            </p:nvSpPr>
            <p:spPr bwMode="auto">
              <a:xfrm>
                <a:off x="900" y="2016"/>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solidFill>
                      <a:srgbClr val="000080"/>
                    </a:solidFill>
                    <a:cs typeface="Arial" pitchFamily="34" charset="0"/>
                  </a:rPr>
                  <a:t>Si Alquiler + Incremento &lt; Intereses pagados -- &gt; Sigo alquilando</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38" name="Group 36"/>
            <p:cNvGrpSpPr>
              <a:grpSpLocks/>
            </p:cNvGrpSpPr>
            <p:nvPr/>
          </p:nvGrpSpPr>
          <p:grpSpPr bwMode="auto">
            <a:xfrm>
              <a:off x="0" y="2400"/>
              <a:ext cx="894" cy="384"/>
              <a:chOff x="0" y="2400"/>
              <a:chExt cx="894" cy="384"/>
            </a:xfrm>
          </p:grpSpPr>
          <p:sp>
            <p:nvSpPr>
              <p:cNvPr id="52266" name="Rectangle 37"/>
              <p:cNvSpPr>
                <a:spLocks noChangeArrowheads="1"/>
              </p:cNvSpPr>
              <p:nvPr/>
            </p:nvSpPr>
            <p:spPr bwMode="auto">
              <a:xfrm>
                <a:off x="0" y="2400"/>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67" name="Rectangle 38"/>
              <p:cNvSpPr>
                <a:spLocks noChangeArrowheads="1"/>
              </p:cNvSpPr>
              <p:nvPr/>
            </p:nvSpPr>
            <p:spPr bwMode="auto">
              <a:xfrm>
                <a:off x="6" y="2400"/>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39" name="Group 39"/>
            <p:cNvGrpSpPr>
              <a:grpSpLocks/>
            </p:cNvGrpSpPr>
            <p:nvPr/>
          </p:nvGrpSpPr>
          <p:grpSpPr bwMode="auto">
            <a:xfrm>
              <a:off x="894" y="2400"/>
              <a:ext cx="2514" cy="384"/>
              <a:chOff x="894" y="2400"/>
              <a:chExt cx="2514" cy="384"/>
            </a:xfrm>
          </p:grpSpPr>
          <p:sp>
            <p:nvSpPr>
              <p:cNvPr id="52264" name="Rectangle 40"/>
              <p:cNvSpPr>
                <a:spLocks noChangeArrowheads="1"/>
              </p:cNvSpPr>
              <p:nvPr/>
            </p:nvSpPr>
            <p:spPr bwMode="auto">
              <a:xfrm>
                <a:off x="894" y="2400"/>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65" name="Rectangle 41"/>
              <p:cNvSpPr>
                <a:spLocks noChangeArrowheads="1"/>
              </p:cNvSpPr>
              <p:nvPr/>
            </p:nvSpPr>
            <p:spPr bwMode="auto">
              <a:xfrm>
                <a:off x="900" y="2400"/>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40" name="Group 42"/>
            <p:cNvGrpSpPr>
              <a:grpSpLocks/>
            </p:cNvGrpSpPr>
            <p:nvPr/>
          </p:nvGrpSpPr>
          <p:grpSpPr bwMode="auto">
            <a:xfrm>
              <a:off x="0" y="2784"/>
              <a:ext cx="894" cy="384"/>
              <a:chOff x="0" y="2784"/>
              <a:chExt cx="894" cy="384"/>
            </a:xfrm>
          </p:grpSpPr>
          <p:sp>
            <p:nvSpPr>
              <p:cNvPr id="52262" name="Rectangle 43"/>
              <p:cNvSpPr>
                <a:spLocks noChangeArrowheads="1"/>
              </p:cNvSpPr>
              <p:nvPr/>
            </p:nvSpPr>
            <p:spPr bwMode="auto">
              <a:xfrm>
                <a:off x="0" y="2784"/>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63" name="Rectangle 44"/>
              <p:cNvSpPr>
                <a:spLocks noChangeArrowheads="1"/>
              </p:cNvSpPr>
              <p:nvPr/>
            </p:nvSpPr>
            <p:spPr bwMode="auto">
              <a:xfrm>
                <a:off x="6" y="2784"/>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b="1">
                    <a:solidFill>
                      <a:srgbClr val="000080"/>
                    </a:solidFill>
                    <a:cs typeface="Arial" pitchFamily="34" charset="0"/>
                  </a:rPr>
                  <a:t>Riesgos</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41" name="Group 45"/>
            <p:cNvGrpSpPr>
              <a:grpSpLocks/>
            </p:cNvGrpSpPr>
            <p:nvPr/>
          </p:nvGrpSpPr>
          <p:grpSpPr bwMode="auto">
            <a:xfrm>
              <a:off x="894" y="2784"/>
              <a:ext cx="2514" cy="384"/>
              <a:chOff x="894" y="2784"/>
              <a:chExt cx="2514" cy="384"/>
            </a:xfrm>
          </p:grpSpPr>
          <p:sp>
            <p:nvSpPr>
              <p:cNvPr id="52260" name="Rectangle 46"/>
              <p:cNvSpPr>
                <a:spLocks noChangeArrowheads="1"/>
              </p:cNvSpPr>
              <p:nvPr/>
            </p:nvSpPr>
            <p:spPr bwMode="auto">
              <a:xfrm>
                <a:off x="894" y="2784"/>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61" name="Rectangle 47"/>
              <p:cNvSpPr>
                <a:spLocks noChangeArrowheads="1"/>
              </p:cNvSpPr>
              <p:nvPr/>
            </p:nvSpPr>
            <p:spPr bwMode="auto">
              <a:xfrm>
                <a:off x="900" y="2784"/>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solidFill>
                      <a:srgbClr val="000080"/>
                    </a:solidFill>
                    <a:cs typeface="Arial" pitchFamily="34" charset="0"/>
                  </a:rPr>
                  <a:t>La Vivienda representa poca diversificación</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42" name="Group 48"/>
            <p:cNvGrpSpPr>
              <a:grpSpLocks/>
            </p:cNvGrpSpPr>
            <p:nvPr/>
          </p:nvGrpSpPr>
          <p:grpSpPr bwMode="auto">
            <a:xfrm>
              <a:off x="0" y="3168"/>
              <a:ext cx="894" cy="384"/>
              <a:chOff x="0" y="3168"/>
              <a:chExt cx="894" cy="384"/>
            </a:xfrm>
          </p:grpSpPr>
          <p:sp>
            <p:nvSpPr>
              <p:cNvPr id="52258" name="Rectangle 49"/>
              <p:cNvSpPr>
                <a:spLocks noChangeArrowheads="1"/>
              </p:cNvSpPr>
              <p:nvPr/>
            </p:nvSpPr>
            <p:spPr bwMode="auto">
              <a:xfrm>
                <a:off x="0" y="3168"/>
                <a:ext cx="89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59" name="Rectangle 50"/>
              <p:cNvSpPr>
                <a:spLocks noChangeArrowheads="1"/>
              </p:cNvSpPr>
              <p:nvPr/>
            </p:nvSpPr>
            <p:spPr bwMode="auto">
              <a:xfrm>
                <a:off x="6" y="3168"/>
                <a:ext cx="88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43" name="Group 51"/>
            <p:cNvGrpSpPr>
              <a:grpSpLocks/>
            </p:cNvGrpSpPr>
            <p:nvPr/>
          </p:nvGrpSpPr>
          <p:grpSpPr bwMode="auto">
            <a:xfrm>
              <a:off x="894" y="3168"/>
              <a:ext cx="2514" cy="384"/>
              <a:chOff x="894" y="3168"/>
              <a:chExt cx="2514" cy="384"/>
            </a:xfrm>
          </p:grpSpPr>
          <p:sp>
            <p:nvSpPr>
              <p:cNvPr id="52256" name="Rectangle 52"/>
              <p:cNvSpPr>
                <a:spLocks noChangeArrowheads="1"/>
              </p:cNvSpPr>
              <p:nvPr/>
            </p:nvSpPr>
            <p:spPr bwMode="auto">
              <a:xfrm>
                <a:off x="894" y="3168"/>
                <a:ext cx="251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57" name="Rectangle 53"/>
              <p:cNvSpPr>
                <a:spLocks noChangeArrowheads="1"/>
              </p:cNvSpPr>
              <p:nvPr/>
            </p:nvSpPr>
            <p:spPr bwMode="auto">
              <a:xfrm>
                <a:off x="900" y="3168"/>
                <a:ext cx="250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44" name="Group 54"/>
            <p:cNvGrpSpPr>
              <a:grpSpLocks/>
            </p:cNvGrpSpPr>
            <p:nvPr/>
          </p:nvGrpSpPr>
          <p:grpSpPr bwMode="auto">
            <a:xfrm>
              <a:off x="0" y="3552"/>
              <a:ext cx="894" cy="480"/>
              <a:chOff x="0" y="3552"/>
              <a:chExt cx="894" cy="480"/>
            </a:xfrm>
          </p:grpSpPr>
          <p:sp>
            <p:nvSpPr>
              <p:cNvPr id="52254" name="Rectangle 55"/>
              <p:cNvSpPr>
                <a:spLocks noChangeArrowheads="1"/>
              </p:cNvSpPr>
              <p:nvPr/>
            </p:nvSpPr>
            <p:spPr bwMode="auto">
              <a:xfrm>
                <a:off x="0" y="3552"/>
                <a:ext cx="89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55" name="Rectangle 56"/>
              <p:cNvSpPr>
                <a:spLocks noChangeArrowheads="1"/>
              </p:cNvSpPr>
              <p:nvPr/>
            </p:nvSpPr>
            <p:spPr bwMode="auto">
              <a:xfrm>
                <a:off x="6" y="3552"/>
                <a:ext cx="88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b="1">
                    <a:solidFill>
                      <a:srgbClr val="000080"/>
                    </a:solidFill>
                    <a:cs typeface="Arial" pitchFamily="34" charset="0"/>
                  </a:rPr>
                  <a:t>Cuando vender:</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45" name="Group 57"/>
            <p:cNvGrpSpPr>
              <a:grpSpLocks/>
            </p:cNvGrpSpPr>
            <p:nvPr/>
          </p:nvGrpSpPr>
          <p:grpSpPr bwMode="auto">
            <a:xfrm>
              <a:off x="894" y="3552"/>
              <a:ext cx="2514" cy="480"/>
              <a:chOff x="894" y="3552"/>
              <a:chExt cx="2514" cy="480"/>
            </a:xfrm>
          </p:grpSpPr>
          <p:sp>
            <p:nvSpPr>
              <p:cNvPr id="52252" name="Rectangle 58"/>
              <p:cNvSpPr>
                <a:spLocks noChangeArrowheads="1"/>
              </p:cNvSpPr>
              <p:nvPr/>
            </p:nvSpPr>
            <p:spPr bwMode="auto">
              <a:xfrm>
                <a:off x="894" y="3552"/>
                <a:ext cx="25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53" name="Rectangle 59"/>
              <p:cNvSpPr>
                <a:spLocks noChangeArrowheads="1"/>
              </p:cNvSpPr>
              <p:nvPr/>
            </p:nvSpPr>
            <p:spPr bwMode="auto">
              <a:xfrm>
                <a:off x="900" y="3552"/>
                <a:ext cx="250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solidFill>
                      <a:srgbClr val="000080"/>
                    </a:solidFill>
                    <a:cs typeface="Arial" pitchFamily="34" charset="0"/>
                  </a:rPr>
                  <a:t>Cuando la tenencia de la vivienda se hace irrelevante (ejemplo : Millonarios)</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nvGrpSpPr>
            <p:cNvPr id="52246" name="Group 60"/>
            <p:cNvGrpSpPr>
              <a:grpSpLocks/>
            </p:cNvGrpSpPr>
            <p:nvPr/>
          </p:nvGrpSpPr>
          <p:grpSpPr bwMode="auto">
            <a:xfrm>
              <a:off x="0" y="4032"/>
              <a:ext cx="894" cy="480"/>
              <a:chOff x="0" y="4032"/>
              <a:chExt cx="894" cy="480"/>
            </a:xfrm>
          </p:grpSpPr>
          <p:sp>
            <p:nvSpPr>
              <p:cNvPr id="52250" name="Rectangle 61"/>
              <p:cNvSpPr>
                <a:spLocks noChangeArrowheads="1"/>
              </p:cNvSpPr>
              <p:nvPr/>
            </p:nvSpPr>
            <p:spPr bwMode="auto">
              <a:xfrm>
                <a:off x="0" y="4032"/>
                <a:ext cx="89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51" name="Rectangle 62"/>
              <p:cNvSpPr>
                <a:spLocks noChangeArrowheads="1"/>
              </p:cNvSpPr>
              <p:nvPr/>
            </p:nvSpPr>
            <p:spPr bwMode="auto">
              <a:xfrm>
                <a:off x="6" y="4032"/>
                <a:ext cx="88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s-ES" sz="1800">
                    <a:solidFill>
                      <a:srgbClr val="000080"/>
                    </a:solidFill>
                    <a:cs typeface="Arial" pitchFamily="34" charset="0"/>
                  </a:rPr>
                  <a:t> </a:t>
                </a:r>
                <a:endParaRPr lang="es-ES" sz="1800">
                  <a:solidFill>
                    <a:srgbClr val="000000"/>
                  </a:solidFill>
                  <a:latin typeface="Comic Sans MS" pitchFamily="66" charset="0"/>
                  <a:cs typeface="Times New Roman" pitchFamily="18" charset="0"/>
                </a:endParaRPr>
              </a:p>
              <a:p>
                <a:pPr algn="r" eaLnBrk="0" hangingPunct="0"/>
                <a:endParaRPr lang="es-ES" sz="1800">
                  <a:latin typeface="Times New Roman" pitchFamily="18" charset="0"/>
                </a:endParaRPr>
              </a:p>
            </p:txBody>
          </p:sp>
        </p:grpSp>
        <p:grpSp>
          <p:nvGrpSpPr>
            <p:cNvPr id="52247" name="Group 63"/>
            <p:cNvGrpSpPr>
              <a:grpSpLocks/>
            </p:cNvGrpSpPr>
            <p:nvPr/>
          </p:nvGrpSpPr>
          <p:grpSpPr bwMode="auto">
            <a:xfrm>
              <a:off x="894" y="4032"/>
              <a:ext cx="2514" cy="480"/>
              <a:chOff x="894" y="4032"/>
              <a:chExt cx="2514" cy="480"/>
            </a:xfrm>
          </p:grpSpPr>
          <p:sp>
            <p:nvSpPr>
              <p:cNvPr id="52248" name="Rectangle 64"/>
              <p:cNvSpPr>
                <a:spLocks noChangeArrowheads="1"/>
              </p:cNvSpPr>
              <p:nvPr/>
            </p:nvSpPr>
            <p:spPr bwMode="auto">
              <a:xfrm>
                <a:off x="894" y="4032"/>
                <a:ext cx="251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52249" name="Rectangle 65"/>
              <p:cNvSpPr>
                <a:spLocks noChangeArrowheads="1"/>
              </p:cNvSpPr>
              <p:nvPr/>
            </p:nvSpPr>
            <p:spPr bwMode="auto">
              <a:xfrm>
                <a:off x="900" y="4032"/>
                <a:ext cx="250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solidFill>
                      <a:srgbClr val="000080"/>
                    </a:solidFill>
                    <a:cs typeface="Arial" pitchFamily="34" charset="0"/>
                  </a:rPr>
                  <a:t>Cuando se prevé una fuerte crisis económica (colapso) y lo mejor es tener divisas fuertes</a:t>
                </a:r>
                <a:endParaRPr lang="es-ES" sz="1800">
                  <a:solidFill>
                    <a:srgbClr val="000000"/>
                  </a:solidFill>
                  <a:latin typeface="Comic Sans MS" pitchFamily="66" charset="0"/>
                  <a:cs typeface="Times New Roman" pitchFamily="18" charset="0"/>
                </a:endParaRPr>
              </a:p>
              <a:p>
                <a:pPr eaLnBrk="0" hangingPunct="0"/>
                <a:endParaRPr lang="es-ES" sz="1800">
                  <a:latin typeface="Times New Roman" pitchFamily="18" charset="0"/>
                </a:endParaRPr>
              </a:p>
            </p:txBody>
          </p:sp>
        </p:grpSp>
      </p:grpSp>
    </p:spTree>
    <p:extLst>
      <p:ext uri="{BB962C8B-B14F-4D97-AF65-F5344CB8AC3E}">
        <p14:creationId xmlns:p14="http://schemas.microsoft.com/office/powerpoint/2010/main" val="2867841235"/>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6.- Uso del crédito como fuente de financiamiento</a:t>
            </a:r>
            <a:endParaRPr lang="es-VE" dirty="0"/>
          </a:p>
        </p:txBody>
      </p:sp>
      <p:sp>
        <p:nvSpPr>
          <p:cNvPr id="4" name="Text Placeholder 3"/>
          <p:cNvSpPr>
            <a:spLocks noGrp="1"/>
          </p:cNvSpPr>
          <p:nvPr>
            <p:ph type="body" idx="1"/>
          </p:nvPr>
        </p:nvSpPr>
        <p:spPr/>
        <p:txBody>
          <a:bodyPr/>
          <a:lstStyle/>
          <a:p>
            <a:endParaRPr lang="es-VE"/>
          </a:p>
        </p:txBody>
      </p:sp>
    </p:spTree>
    <p:extLst>
      <p:ext uri="{BB962C8B-B14F-4D97-AF65-F5344CB8AC3E}">
        <p14:creationId xmlns:p14="http://schemas.microsoft.com/office/powerpoint/2010/main" val="1688375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71500"/>
          </a:xfrm>
        </p:spPr>
        <p:txBody>
          <a:bodyPr>
            <a:normAutofit fontScale="90000"/>
          </a:bodyPr>
          <a:lstStyle/>
          <a:p>
            <a:pPr eaLnBrk="1" hangingPunct="1"/>
            <a:r>
              <a:rPr lang="es-ES" smtClean="0"/>
              <a:t>Deuda</a:t>
            </a:r>
          </a:p>
        </p:txBody>
      </p:sp>
      <p:sp>
        <p:nvSpPr>
          <p:cNvPr id="72707" name="Rectangle 3"/>
          <p:cNvSpPr>
            <a:spLocks noGrp="1" noChangeArrowheads="1"/>
          </p:cNvSpPr>
          <p:nvPr>
            <p:ph type="body" idx="1"/>
          </p:nvPr>
        </p:nvSpPr>
        <p:spPr>
          <a:xfrm>
            <a:off x="1042988" y="2205038"/>
            <a:ext cx="7769225" cy="3489325"/>
          </a:xfrm>
        </p:spPr>
        <p:txBody>
          <a:bodyPr/>
          <a:lstStyle/>
          <a:p>
            <a:pPr eaLnBrk="1" hangingPunct="1"/>
            <a:r>
              <a:rPr lang="es-ES" smtClean="0"/>
              <a:t>Decisión de Financiarse:</a:t>
            </a:r>
          </a:p>
          <a:p>
            <a:pPr lvl="1" eaLnBrk="1" hangingPunct="1"/>
            <a:r>
              <a:rPr lang="es-ES" smtClean="0"/>
              <a:t>Propósito: ¿Para qué necesito el dinero ?</a:t>
            </a:r>
          </a:p>
          <a:p>
            <a:pPr lvl="1" eaLnBrk="1" hangingPunct="1"/>
            <a:r>
              <a:rPr lang="es-ES" smtClean="0"/>
              <a:t>Costo: ¿Cuánto me cuesta el dinero ?</a:t>
            </a:r>
          </a:p>
          <a:p>
            <a:pPr lvl="1" eaLnBrk="1" hangingPunct="1"/>
            <a:r>
              <a:rPr lang="es-ES" smtClean="0"/>
              <a:t>Alternativas:¿Puedo conseguir el dinero más barato ?</a:t>
            </a:r>
          </a:p>
          <a:p>
            <a:pPr lvl="1" eaLnBrk="1" hangingPunct="1"/>
            <a:r>
              <a:rPr lang="es-ES" smtClean="0"/>
              <a:t>¿Financiarse o usar fondos propios ?</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
            <a:ext cx="2057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6735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 calcmode="lin" valueType="num">
                                      <p:cBhvr additive="base">
                                        <p:cTn id="15"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70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anim calcmode="lin" valueType="num">
                                      <p:cBhvr additive="base">
                                        <p:cTn id="23"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669925"/>
          </a:xfrm>
        </p:spPr>
        <p:txBody>
          <a:bodyPr>
            <a:normAutofit fontScale="90000"/>
          </a:bodyPr>
          <a:lstStyle/>
          <a:p>
            <a:pPr eaLnBrk="1" hangingPunct="1"/>
            <a:r>
              <a:rPr lang="es-MX" smtClean="0"/>
              <a:t>Deuda</a:t>
            </a:r>
            <a:endParaRPr lang="es-ES" smtClean="0"/>
          </a:p>
        </p:txBody>
      </p:sp>
      <p:grpSp>
        <p:nvGrpSpPr>
          <p:cNvPr id="26627" name="Group 3"/>
          <p:cNvGrpSpPr>
            <a:grpSpLocks/>
          </p:cNvGrpSpPr>
          <p:nvPr/>
        </p:nvGrpSpPr>
        <p:grpSpPr bwMode="auto">
          <a:xfrm>
            <a:off x="827088" y="1905000"/>
            <a:ext cx="8382000" cy="4724400"/>
            <a:chOff x="0" y="0"/>
            <a:chExt cx="3631" cy="2112"/>
          </a:xfrm>
        </p:grpSpPr>
        <p:grpSp>
          <p:nvGrpSpPr>
            <p:cNvPr id="26630" name="Group 4"/>
            <p:cNvGrpSpPr>
              <a:grpSpLocks/>
            </p:cNvGrpSpPr>
            <p:nvPr/>
          </p:nvGrpSpPr>
          <p:grpSpPr bwMode="auto">
            <a:xfrm>
              <a:off x="0" y="0"/>
              <a:ext cx="848" cy="768"/>
              <a:chOff x="0" y="0"/>
              <a:chExt cx="848" cy="768"/>
            </a:xfrm>
          </p:grpSpPr>
          <p:sp>
            <p:nvSpPr>
              <p:cNvPr id="26664" name="Rectangle 5"/>
              <p:cNvSpPr>
                <a:spLocks noChangeArrowheads="1"/>
              </p:cNvSpPr>
              <p:nvPr/>
            </p:nvSpPr>
            <p:spPr bwMode="auto">
              <a:xfrm>
                <a:off x="0" y="0"/>
                <a:ext cx="8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65" name="Rectangle 6"/>
              <p:cNvSpPr>
                <a:spLocks noChangeArrowheads="1"/>
              </p:cNvSpPr>
              <p:nvPr/>
            </p:nvSpPr>
            <p:spPr bwMode="auto">
              <a:xfrm>
                <a:off x="6" y="0"/>
                <a:ext cx="83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b="1">
                    <a:latin typeface="Futura Bk BT" charset="0"/>
                    <a:cs typeface="Arial" pitchFamily="34" charset="0"/>
                  </a:rPr>
                  <a:t>Tarjetas de Crédito</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1" name="Group 7"/>
            <p:cNvGrpSpPr>
              <a:grpSpLocks/>
            </p:cNvGrpSpPr>
            <p:nvPr/>
          </p:nvGrpSpPr>
          <p:grpSpPr bwMode="auto">
            <a:xfrm>
              <a:off x="848" y="0"/>
              <a:ext cx="993" cy="768"/>
              <a:chOff x="848" y="0"/>
              <a:chExt cx="993" cy="768"/>
            </a:xfrm>
          </p:grpSpPr>
          <p:sp>
            <p:nvSpPr>
              <p:cNvPr id="26662" name="Rectangle 8"/>
              <p:cNvSpPr>
                <a:spLocks noChangeArrowheads="1"/>
              </p:cNvSpPr>
              <p:nvPr/>
            </p:nvSpPr>
            <p:spPr bwMode="auto">
              <a:xfrm>
                <a:off x="848" y="0"/>
                <a:ext cx="99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63" name="Rectangle 9"/>
              <p:cNvSpPr>
                <a:spLocks noChangeArrowheads="1"/>
              </p:cNvSpPr>
              <p:nvPr/>
            </p:nvSpPr>
            <p:spPr bwMode="auto">
              <a:xfrm>
                <a:off x="854" y="0"/>
                <a:ext cx="98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Abren puertas, generan historial, pueden usarse "gratis" (si no se financian)</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2" name="Group 10"/>
            <p:cNvGrpSpPr>
              <a:grpSpLocks/>
            </p:cNvGrpSpPr>
            <p:nvPr/>
          </p:nvGrpSpPr>
          <p:grpSpPr bwMode="auto">
            <a:xfrm>
              <a:off x="1841" y="0"/>
              <a:ext cx="795" cy="768"/>
              <a:chOff x="1841" y="0"/>
              <a:chExt cx="795" cy="768"/>
            </a:xfrm>
          </p:grpSpPr>
          <p:sp>
            <p:nvSpPr>
              <p:cNvPr id="26660" name="Rectangle 11"/>
              <p:cNvSpPr>
                <a:spLocks noChangeArrowheads="1"/>
              </p:cNvSpPr>
              <p:nvPr/>
            </p:nvSpPr>
            <p:spPr bwMode="auto">
              <a:xfrm>
                <a:off x="1841" y="0"/>
                <a:ext cx="79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61" name="Rectangle 12"/>
              <p:cNvSpPr>
                <a:spLocks noChangeArrowheads="1"/>
              </p:cNvSpPr>
              <p:nvPr/>
            </p:nvSpPr>
            <p:spPr bwMode="auto">
              <a:xfrm>
                <a:off x="1847" y="0"/>
                <a:ext cx="78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Altos intereses (si se financian)</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3" name="Group 13"/>
            <p:cNvGrpSpPr>
              <a:grpSpLocks/>
            </p:cNvGrpSpPr>
            <p:nvPr/>
          </p:nvGrpSpPr>
          <p:grpSpPr bwMode="auto">
            <a:xfrm>
              <a:off x="2636" y="0"/>
              <a:ext cx="995" cy="768"/>
              <a:chOff x="2636" y="0"/>
              <a:chExt cx="995" cy="768"/>
            </a:xfrm>
          </p:grpSpPr>
          <p:sp>
            <p:nvSpPr>
              <p:cNvPr id="26658" name="Rectangle 14"/>
              <p:cNvSpPr>
                <a:spLocks noChangeArrowheads="1"/>
              </p:cNvSpPr>
              <p:nvPr/>
            </p:nvSpPr>
            <p:spPr bwMode="auto">
              <a:xfrm>
                <a:off x="2636" y="0"/>
                <a:ext cx="99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59" name="Rectangle 15"/>
              <p:cNvSpPr>
                <a:spLocks noChangeArrowheads="1"/>
              </p:cNvSpPr>
              <p:nvPr/>
            </p:nvSpPr>
            <p:spPr bwMode="auto">
              <a:xfrm>
                <a:off x="2642" y="0"/>
                <a:ext cx="98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Usarlas cuando cueste lo mismo financiarse que no.</a:t>
                </a:r>
                <a:endParaRPr lang="es-ES" sz="1600">
                  <a:latin typeface="Futura Bk BT" charset="0"/>
                  <a:cs typeface="Times New Roman" pitchFamily="18" charset="0"/>
                </a:endParaRPr>
              </a:p>
              <a:p>
                <a:pPr eaLnBrk="0" hangingPunct="0"/>
                <a:r>
                  <a:rPr lang="es-ES" sz="1600">
                    <a:latin typeface="Futura Bk BT" charset="0"/>
                    <a:cs typeface="Arial" pitchFamily="34" charset="0"/>
                  </a:rPr>
                  <a:t> </a:t>
                </a:r>
                <a:endParaRPr lang="es-ES" sz="1600">
                  <a:latin typeface="Futura Bk BT" charset="0"/>
                  <a:cs typeface="Times New Roman" pitchFamily="18" charset="0"/>
                </a:endParaRPr>
              </a:p>
              <a:p>
                <a:pPr eaLnBrk="0" hangingPunct="0"/>
                <a:r>
                  <a:rPr lang="es-ES" sz="1600">
                    <a:latin typeface="Futura Bk BT" charset="0"/>
                    <a:cs typeface="Arial" pitchFamily="34" charset="0"/>
                  </a:rPr>
                  <a:t>Pagar el último día.</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4" name="Group 16"/>
            <p:cNvGrpSpPr>
              <a:grpSpLocks/>
            </p:cNvGrpSpPr>
            <p:nvPr/>
          </p:nvGrpSpPr>
          <p:grpSpPr bwMode="auto">
            <a:xfrm>
              <a:off x="0" y="768"/>
              <a:ext cx="848" cy="768"/>
              <a:chOff x="0" y="768"/>
              <a:chExt cx="848" cy="768"/>
            </a:xfrm>
          </p:grpSpPr>
          <p:sp>
            <p:nvSpPr>
              <p:cNvPr id="26656" name="Rectangle 17"/>
              <p:cNvSpPr>
                <a:spLocks noChangeArrowheads="1"/>
              </p:cNvSpPr>
              <p:nvPr/>
            </p:nvSpPr>
            <p:spPr bwMode="auto">
              <a:xfrm>
                <a:off x="0" y="768"/>
                <a:ext cx="8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57" name="Rectangle 18"/>
              <p:cNvSpPr>
                <a:spLocks noChangeArrowheads="1"/>
              </p:cNvSpPr>
              <p:nvPr/>
            </p:nvSpPr>
            <p:spPr bwMode="auto">
              <a:xfrm>
                <a:off x="6" y="768"/>
                <a:ext cx="83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b="1">
                    <a:latin typeface="Futura Bk BT" charset="0"/>
                    <a:cs typeface="Arial" pitchFamily="34" charset="0"/>
                  </a:rPr>
                  <a:t>Préstamos para la adquisición de vehículos o bienes durables</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5" name="Group 19"/>
            <p:cNvGrpSpPr>
              <a:grpSpLocks/>
            </p:cNvGrpSpPr>
            <p:nvPr/>
          </p:nvGrpSpPr>
          <p:grpSpPr bwMode="auto">
            <a:xfrm>
              <a:off x="848" y="768"/>
              <a:ext cx="993" cy="768"/>
              <a:chOff x="848" y="768"/>
              <a:chExt cx="993" cy="768"/>
            </a:xfrm>
          </p:grpSpPr>
          <p:sp>
            <p:nvSpPr>
              <p:cNvPr id="26654" name="Rectangle 20"/>
              <p:cNvSpPr>
                <a:spLocks noChangeArrowheads="1"/>
              </p:cNvSpPr>
              <p:nvPr/>
            </p:nvSpPr>
            <p:spPr bwMode="auto">
              <a:xfrm>
                <a:off x="848" y="768"/>
                <a:ext cx="99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55" name="Rectangle 21"/>
              <p:cNvSpPr>
                <a:spLocks noChangeArrowheads="1"/>
              </p:cNvSpPr>
              <p:nvPr/>
            </p:nvSpPr>
            <p:spPr bwMode="auto">
              <a:xfrm>
                <a:off x="854" y="768"/>
                <a:ext cx="98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Permite adquirir bienes con dinero que no se tiene</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6" name="Group 22"/>
            <p:cNvGrpSpPr>
              <a:grpSpLocks/>
            </p:cNvGrpSpPr>
            <p:nvPr/>
          </p:nvGrpSpPr>
          <p:grpSpPr bwMode="auto">
            <a:xfrm>
              <a:off x="1841" y="768"/>
              <a:ext cx="795" cy="768"/>
              <a:chOff x="1841" y="768"/>
              <a:chExt cx="795" cy="768"/>
            </a:xfrm>
          </p:grpSpPr>
          <p:sp>
            <p:nvSpPr>
              <p:cNvPr id="26652" name="Rectangle 23"/>
              <p:cNvSpPr>
                <a:spLocks noChangeArrowheads="1"/>
              </p:cNvSpPr>
              <p:nvPr/>
            </p:nvSpPr>
            <p:spPr bwMode="auto">
              <a:xfrm>
                <a:off x="1841" y="768"/>
                <a:ext cx="79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53" name="Rectangle 24"/>
              <p:cNvSpPr>
                <a:spLocks noChangeArrowheads="1"/>
              </p:cNvSpPr>
              <p:nvPr/>
            </p:nvSpPr>
            <p:spPr bwMode="auto">
              <a:xfrm>
                <a:off x="1847" y="768"/>
                <a:ext cx="78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A veces la tasa de interés se esconde aumentándose el precio del bien</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7" name="Group 25"/>
            <p:cNvGrpSpPr>
              <a:grpSpLocks/>
            </p:cNvGrpSpPr>
            <p:nvPr/>
          </p:nvGrpSpPr>
          <p:grpSpPr bwMode="auto">
            <a:xfrm>
              <a:off x="2636" y="768"/>
              <a:ext cx="995" cy="768"/>
              <a:chOff x="2636" y="768"/>
              <a:chExt cx="995" cy="768"/>
            </a:xfrm>
          </p:grpSpPr>
          <p:sp>
            <p:nvSpPr>
              <p:cNvPr id="26650" name="Rectangle 26"/>
              <p:cNvSpPr>
                <a:spLocks noChangeArrowheads="1"/>
              </p:cNvSpPr>
              <p:nvPr/>
            </p:nvSpPr>
            <p:spPr bwMode="auto">
              <a:xfrm>
                <a:off x="2636" y="768"/>
                <a:ext cx="99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51" name="Rectangle 27"/>
              <p:cNvSpPr>
                <a:spLocks noChangeArrowheads="1"/>
              </p:cNvSpPr>
              <p:nvPr/>
            </p:nvSpPr>
            <p:spPr bwMode="auto">
              <a:xfrm>
                <a:off x="2642" y="768"/>
                <a:ext cx="98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Un bien debe adquirirse cuando se necesite y no en base a financiamientos "baratos"</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8" name="Group 28"/>
            <p:cNvGrpSpPr>
              <a:grpSpLocks/>
            </p:cNvGrpSpPr>
            <p:nvPr/>
          </p:nvGrpSpPr>
          <p:grpSpPr bwMode="auto">
            <a:xfrm>
              <a:off x="0" y="1536"/>
              <a:ext cx="848" cy="576"/>
              <a:chOff x="0" y="1536"/>
              <a:chExt cx="848" cy="576"/>
            </a:xfrm>
          </p:grpSpPr>
          <p:sp>
            <p:nvSpPr>
              <p:cNvPr id="26648" name="Rectangle 29"/>
              <p:cNvSpPr>
                <a:spLocks noChangeArrowheads="1"/>
              </p:cNvSpPr>
              <p:nvPr/>
            </p:nvSpPr>
            <p:spPr bwMode="auto">
              <a:xfrm>
                <a:off x="0" y="1536"/>
                <a:ext cx="8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49" name="Rectangle 30"/>
              <p:cNvSpPr>
                <a:spLocks noChangeArrowheads="1"/>
              </p:cNvSpPr>
              <p:nvPr/>
            </p:nvSpPr>
            <p:spPr bwMode="auto">
              <a:xfrm>
                <a:off x="6" y="1536"/>
                <a:ext cx="83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b="1">
                    <a:latin typeface="Futura Bk BT" charset="0"/>
                    <a:cs typeface="Arial" pitchFamily="34" charset="0"/>
                  </a:rPr>
                  <a:t>Líneas de sobregiro</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39" name="Group 31"/>
            <p:cNvGrpSpPr>
              <a:grpSpLocks/>
            </p:cNvGrpSpPr>
            <p:nvPr/>
          </p:nvGrpSpPr>
          <p:grpSpPr bwMode="auto">
            <a:xfrm>
              <a:off x="848" y="1536"/>
              <a:ext cx="993" cy="576"/>
              <a:chOff x="848" y="1536"/>
              <a:chExt cx="993" cy="576"/>
            </a:xfrm>
          </p:grpSpPr>
          <p:sp>
            <p:nvSpPr>
              <p:cNvPr id="26646" name="Rectangle 32"/>
              <p:cNvSpPr>
                <a:spLocks noChangeArrowheads="1"/>
              </p:cNvSpPr>
              <p:nvPr/>
            </p:nvSpPr>
            <p:spPr bwMode="auto">
              <a:xfrm>
                <a:off x="848" y="1536"/>
                <a:ext cx="99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47" name="Rectangle 33"/>
              <p:cNvSpPr>
                <a:spLocks noChangeArrowheads="1"/>
              </p:cNvSpPr>
              <p:nvPr/>
            </p:nvSpPr>
            <p:spPr bwMode="auto">
              <a:xfrm>
                <a:off x="854" y="1536"/>
                <a:ext cx="98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Permite cubrir necesidades inmediatas de efectivo</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40" name="Group 34"/>
            <p:cNvGrpSpPr>
              <a:grpSpLocks/>
            </p:cNvGrpSpPr>
            <p:nvPr/>
          </p:nvGrpSpPr>
          <p:grpSpPr bwMode="auto">
            <a:xfrm>
              <a:off x="1841" y="1536"/>
              <a:ext cx="795" cy="576"/>
              <a:chOff x="1841" y="1536"/>
              <a:chExt cx="795" cy="576"/>
            </a:xfrm>
          </p:grpSpPr>
          <p:sp>
            <p:nvSpPr>
              <p:cNvPr id="26644" name="Rectangle 35"/>
              <p:cNvSpPr>
                <a:spLocks noChangeArrowheads="1"/>
              </p:cNvSpPr>
              <p:nvPr/>
            </p:nvSpPr>
            <p:spPr bwMode="auto">
              <a:xfrm>
                <a:off x="1841" y="1536"/>
                <a:ext cx="79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45" name="Rectangle 36"/>
              <p:cNvSpPr>
                <a:spLocks noChangeArrowheads="1"/>
              </p:cNvSpPr>
              <p:nvPr/>
            </p:nvSpPr>
            <p:spPr bwMode="auto">
              <a:xfrm>
                <a:off x="1847" y="1536"/>
                <a:ext cx="78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Altos intereses</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26641" name="Group 37"/>
            <p:cNvGrpSpPr>
              <a:grpSpLocks/>
            </p:cNvGrpSpPr>
            <p:nvPr/>
          </p:nvGrpSpPr>
          <p:grpSpPr bwMode="auto">
            <a:xfrm>
              <a:off x="2636" y="1536"/>
              <a:ext cx="995" cy="576"/>
              <a:chOff x="2636" y="1536"/>
              <a:chExt cx="995" cy="576"/>
            </a:xfrm>
          </p:grpSpPr>
          <p:sp>
            <p:nvSpPr>
              <p:cNvPr id="26642" name="Rectangle 38"/>
              <p:cNvSpPr>
                <a:spLocks noChangeArrowheads="1"/>
              </p:cNvSpPr>
              <p:nvPr/>
            </p:nvSpPr>
            <p:spPr bwMode="auto">
              <a:xfrm>
                <a:off x="2636" y="1536"/>
                <a:ext cx="99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6643" name="Rectangle 39"/>
              <p:cNvSpPr>
                <a:spLocks noChangeArrowheads="1"/>
              </p:cNvSpPr>
              <p:nvPr/>
            </p:nvSpPr>
            <p:spPr bwMode="auto">
              <a:xfrm>
                <a:off x="2642" y="1536"/>
                <a:ext cx="98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Usarlas por el menor plazo posible</a:t>
                </a:r>
                <a:endParaRPr lang="es-ES" sz="1600">
                  <a:latin typeface="Futura Bk BT" charset="0"/>
                  <a:cs typeface="Times New Roman" pitchFamily="18" charset="0"/>
                </a:endParaRPr>
              </a:p>
              <a:p>
                <a:pPr eaLnBrk="0" hangingPunct="0"/>
                <a:endParaRPr lang="es-ES" sz="1600">
                  <a:latin typeface="Futura Bk BT" charset="0"/>
                </a:endParaRPr>
              </a:p>
            </p:txBody>
          </p:sp>
        </p:grpSp>
      </p:grpSp>
      <p:sp>
        <p:nvSpPr>
          <p:cNvPr id="26628" name="Text Box 40"/>
          <p:cNvSpPr txBox="1">
            <a:spLocks noChangeArrowheads="1"/>
          </p:cNvSpPr>
          <p:nvPr/>
        </p:nvSpPr>
        <p:spPr bwMode="auto">
          <a:xfrm>
            <a:off x="684213" y="1531938"/>
            <a:ext cx="738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a:latin typeface="Futura Bk BT" charset="0"/>
              </a:rPr>
              <a:t>Instrumento	     Ventajas		Desventajas	   Tips</a:t>
            </a:r>
            <a:endParaRPr lang="es-ES">
              <a:latin typeface="Futura Bk BT" charset="0"/>
            </a:endParaRPr>
          </a:p>
        </p:txBody>
      </p:sp>
      <p:pic>
        <p:nvPicPr>
          <p:cNvPr id="2662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00013"/>
            <a:ext cx="23288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238659"/>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669925"/>
          </a:xfrm>
        </p:spPr>
        <p:txBody>
          <a:bodyPr>
            <a:normAutofit fontScale="90000"/>
          </a:bodyPr>
          <a:lstStyle/>
          <a:p>
            <a:pPr eaLnBrk="1" hangingPunct="1"/>
            <a:r>
              <a:rPr lang="es-MX" smtClean="0"/>
              <a:t>Deuda</a:t>
            </a:r>
            <a:endParaRPr lang="es-ES" smtClean="0"/>
          </a:p>
        </p:txBody>
      </p:sp>
      <p:grpSp>
        <p:nvGrpSpPr>
          <p:cNvPr id="27651" name="Group 3"/>
          <p:cNvGrpSpPr>
            <a:grpSpLocks/>
          </p:cNvGrpSpPr>
          <p:nvPr/>
        </p:nvGrpSpPr>
        <p:grpSpPr bwMode="auto">
          <a:xfrm>
            <a:off x="741363" y="1512888"/>
            <a:ext cx="8353425" cy="4648200"/>
            <a:chOff x="0" y="0"/>
            <a:chExt cx="3631" cy="2592"/>
          </a:xfrm>
        </p:grpSpPr>
        <p:grpSp>
          <p:nvGrpSpPr>
            <p:cNvPr id="27654" name="Group 4"/>
            <p:cNvGrpSpPr>
              <a:grpSpLocks/>
            </p:cNvGrpSpPr>
            <p:nvPr/>
          </p:nvGrpSpPr>
          <p:grpSpPr bwMode="auto">
            <a:xfrm>
              <a:off x="0" y="0"/>
              <a:ext cx="848" cy="2592"/>
              <a:chOff x="0" y="0"/>
              <a:chExt cx="848" cy="2592"/>
            </a:xfrm>
          </p:grpSpPr>
          <p:sp>
            <p:nvSpPr>
              <p:cNvPr id="27664" name="Rectangle 5"/>
              <p:cNvSpPr>
                <a:spLocks noChangeArrowheads="1"/>
              </p:cNvSpPr>
              <p:nvPr/>
            </p:nvSpPr>
            <p:spPr bwMode="auto">
              <a:xfrm>
                <a:off x="0" y="0"/>
                <a:ext cx="848"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7665" name="Rectangle 6"/>
              <p:cNvSpPr>
                <a:spLocks noChangeArrowheads="1"/>
              </p:cNvSpPr>
              <p:nvPr/>
            </p:nvSpPr>
            <p:spPr bwMode="auto">
              <a:xfrm>
                <a:off x="6" y="0"/>
                <a:ext cx="83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 sz="1400" b="1">
                    <a:latin typeface="Futura Bk BT" charset="0"/>
                    <a:cs typeface="Arial" pitchFamily="34" charset="0"/>
                  </a:rPr>
                  <a:t>Préstamos para vivienda</a:t>
                </a:r>
                <a:endParaRPr lang="es-ES" sz="1400">
                  <a:latin typeface="Futura Bk BT" charset="0"/>
                  <a:cs typeface="Times New Roman" pitchFamily="18" charset="0"/>
                </a:endParaRPr>
              </a:p>
              <a:p>
                <a:pPr algn="ctr" eaLnBrk="0" hangingPunct="0"/>
                <a:endParaRPr lang="es-ES" sz="1400">
                  <a:latin typeface="Futura Bk BT" charset="0"/>
                </a:endParaRPr>
              </a:p>
            </p:txBody>
          </p:sp>
        </p:grpSp>
        <p:grpSp>
          <p:nvGrpSpPr>
            <p:cNvPr id="27655" name="Group 7"/>
            <p:cNvGrpSpPr>
              <a:grpSpLocks/>
            </p:cNvGrpSpPr>
            <p:nvPr/>
          </p:nvGrpSpPr>
          <p:grpSpPr bwMode="auto">
            <a:xfrm>
              <a:off x="848" y="0"/>
              <a:ext cx="993" cy="2592"/>
              <a:chOff x="848" y="0"/>
              <a:chExt cx="993" cy="2592"/>
            </a:xfrm>
          </p:grpSpPr>
          <p:sp>
            <p:nvSpPr>
              <p:cNvPr id="27662" name="Rectangle 8"/>
              <p:cNvSpPr>
                <a:spLocks noChangeArrowheads="1"/>
              </p:cNvSpPr>
              <p:nvPr/>
            </p:nvSpPr>
            <p:spPr bwMode="auto">
              <a:xfrm>
                <a:off x="848" y="0"/>
                <a:ext cx="99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7663" name="Rectangle 9"/>
              <p:cNvSpPr>
                <a:spLocks noChangeArrowheads="1"/>
              </p:cNvSpPr>
              <p:nvPr/>
            </p:nvSpPr>
            <p:spPr bwMode="auto">
              <a:xfrm>
                <a:off x="854" y="0"/>
                <a:ext cx="981"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400">
                    <a:latin typeface="Futura Bk BT" charset="0"/>
                    <a:cs typeface="Arial" pitchFamily="34" charset="0"/>
                  </a:rPr>
                  <a:t>Permite adquirir viviendas sin tener todo el dinero junto</a:t>
                </a:r>
                <a:endParaRPr lang="es-ES" sz="1400">
                  <a:latin typeface="Futura Bk BT" charset="0"/>
                  <a:cs typeface="Times New Roman" pitchFamily="18" charset="0"/>
                </a:endParaRPr>
              </a:p>
              <a:p>
                <a:pPr eaLnBrk="0" hangingPunct="0"/>
                <a:endParaRPr lang="es-ES" sz="1400">
                  <a:latin typeface="Futura Bk BT" charset="0"/>
                </a:endParaRPr>
              </a:p>
            </p:txBody>
          </p:sp>
        </p:grpSp>
        <p:grpSp>
          <p:nvGrpSpPr>
            <p:cNvPr id="27656" name="Group 10"/>
            <p:cNvGrpSpPr>
              <a:grpSpLocks/>
            </p:cNvGrpSpPr>
            <p:nvPr/>
          </p:nvGrpSpPr>
          <p:grpSpPr bwMode="auto">
            <a:xfrm>
              <a:off x="1841" y="0"/>
              <a:ext cx="795" cy="2592"/>
              <a:chOff x="1841" y="0"/>
              <a:chExt cx="795" cy="2592"/>
            </a:xfrm>
          </p:grpSpPr>
          <p:sp>
            <p:nvSpPr>
              <p:cNvPr id="27660" name="Rectangle 11"/>
              <p:cNvSpPr>
                <a:spLocks noChangeArrowheads="1"/>
              </p:cNvSpPr>
              <p:nvPr/>
            </p:nvSpPr>
            <p:spPr bwMode="auto">
              <a:xfrm>
                <a:off x="1841" y="0"/>
                <a:ext cx="795"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7661" name="Rectangle 12"/>
              <p:cNvSpPr>
                <a:spLocks noChangeArrowheads="1"/>
              </p:cNvSpPr>
              <p:nvPr/>
            </p:nvSpPr>
            <p:spPr bwMode="auto">
              <a:xfrm>
                <a:off x="1847" y="0"/>
                <a:ext cx="78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400">
                    <a:latin typeface="Futura Bk BT" charset="0"/>
                    <a:cs typeface="Arial" pitchFamily="34" charset="0"/>
                  </a:rPr>
                  <a:t>Riesgo de perder la vivienda si no se tiene el dinero para pagar, posibilidad de esconder los intereses en el precio de la vivienda</a:t>
                </a:r>
                <a:endParaRPr lang="es-ES" sz="1400">
                  <a:latin typeface="Futura Bk BT" charset="0"/>
                  <a:cs typeface="Times New Roman" pitchFamily="18" charset="0"/>
                </a:endParaRPr>
              </a:p>
              <a:p>
                <a:pPr eaLnBrk="0" hangingPunct="0"/>
                <a:endParaRPr lang="es-ES" sz="1400">
                  <a:latin typeface="Futura Bk BT" charset="0"/>
                </a:endParaRPr>
              </a:p>
            </p:txBody>
          </p:sp>
        </p:grpSp>
        <p:grpSp>
          <p:nvGrpSpPr>
            <p:cNvPr id="27657" name="Group 13"/>
            <p:cNvGrpSpPr>
              <a:grpSpLocks/>
            </p:cNvGrpSpPr>
            <p:nvPr/>
          </p:nvGrpSpPr>
          <p:grpSpPr bwMode="auto">
            <a:xfrm>
              <a:off x="2636" y="0"/>
              <a:ext cx="995" cy="2592"/>
              <a:chOff x="2636" y="0"/>
              <a:chExt cx="995" cy="2592"/>
            </a:xfrm>
          </p:grpSpPr>
          <p:sp>
            <p:nvSpPr>
              <p:cNvPr id="27658" name="Rectangle 14"/>
              <p:cNvSpPr>
                <a:spLocks noChangeArrowheads="1"/>
              </p:cNvSpPr>
              <p:nvPr/>
            </p:nvSpPr>
            <p:spPr bwMode="auto">
              <a:xfrm>
                <a:off x="2636" y="0"/>
                <a:ext cx="995"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7659" name="Rectangle 15"/>
              <p:cNvSpPr>
                <a:spLocks noChangeArrowheads="1"/>
              </p:cNvSpPr>
              <p:nvPr/>
            </p:nvSpPr>
            <p:spPr bwMode="auto">
              <a:xfrm>
                <a:off x="2642" y="0"/>
                <a:ext cx="98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Tx/>
                  <a:buChar char="•"/>
                </a:pPr>
                <a:r>
                  <a:rPr lang="es-ES" sz="1400">
                    <a:latin typeface="Futura Bk BT" charset="0"/>
                    <a:cs typeface="Arial" pitchFamily="34" charset="0"/>
                  </a:rPr>
                  <a:t>Conseguir el mínimo valor de mercado para la zona del inmueble. Analizar tanto precios de alquiler cómo de compra.</a:t>
                </a:r>
                <a:endParaRPr lang="es-ES" sz="1400">
                  <a:latin typeface="Futura Bk BT" charset="0"/>
                  <a:cs typeface="Times New Roman" pitchFamily="18" charset="0"/>
                </a:endParaRPr>
              </a:p>
              <a:p>
                <a:pPr eaLnBrk="0" hangingPunct="0"/>
                <a:r>
                  <a:rPr lang="es-ES" sz="1400">
                    <a:latin typeface="Futura Bk BT" charset="0"/>
                    <a:cs typeface="Arial" pitchFamily="34" charset="0"/>
                  </a:rPr>
                  <a:t> </a:t>
                </a:r>
                <a:endParaRPr lang="es-ES" sz="1400">
                  <a:latin typeface="Futura Bk BT" charset="0"/>
                  <a:cs typeface="Times New Roman" pitchFamily="18" charset="0"/>
                </a:endParaRPr>
              </a:p>
              <a:p>
                <a:pPr eaLnBrk="0" hangingPunct="0">
                  <a:buFontTx/>
                  <a:buChar char="•"/>
                </a:pPr>
                <a:r>
                  <a:rPr lang="es-ES" sz="1400">
                    <a:latin typeface="Futura Bk BT" charset="0"/>
                    <a:cs typeface="Arial" pitchFamily="34" charset="0"/>
                  </a:rPr>
                  <a:t>Consultar el estimado de inflación en precio de viviendas para el próximo ejercicio económico.</a:t>
                </a:r>
                <a:endParaRPr lang="es-ES" sz="1400">
                  <a:latin typeface="Futura Bk BT" charset="0"/>
                  <a:cs typeface="Times New Roman" pitchFamily="18" charset="0"/>
                </a:endParaRPr>
              </a:p>
              <a:p>
                <a:pPr eaLnBrk="0" hangingPunct="0"/>
                <a:r>
                  <a:rPr lang="es-ES" sz="1400">
                    <a:latin typeface="Futura Bk BT" charset="0"/>
                    <a:cs typeface="Arial" pitchFamily="34" charset="0"/>
                  </a:rPr>
                  <a:t> </a:t>
                </a:r>
                <a:endParaRPr lang="es-ES" sz="1400">
                  <a:latin typeface="Futura Bk BT" charset="0"/>
                  <a:cs typeface="Times New Roman" pitchFamily="18" charset="0"/>
                </a:endParaRPr>
              </a:p>
              <a:p>
                <a:pPr eaLnBrk="0" hangingPunct="0">
                  <a:buFontTx/>
                  <a:buChar char="•"/>
                </a:pPr>
                <a:r>
                  <a:rPr lang="es-ES" sz="1400">
                    <a:latin typeface="Futura Bk BT" charset="0"/>
                    <a:cs typeface="Arial" pitchFamily="34" charset="0"/>
                  </a:rPr>
                  <a:t>Averiguar el costo mínimo del dinero al que tengamos acceso para los préstamos hipotecarios. </a:t>
                </a:r>
                <a:endParaRPr lang="es-ES" sz="1400">
                  <a:latin typeface="Futura Bk BT" charset="0"/>
                  <a:cs typeface="Times New Roman" pitchFamily="18" charset="0"/>
                </a:endParaRPr>
              </a:p>
              <a:p>
                <a:pPr eaLnBrk="0" hangingPunct="0"/>
                <a:r>
                  <a:rPr lang="es-ES" sz="1400">
                    <a:latin typeface="Futura Bk BT" charset="0"/>
                    <a:cs typeface="Arial" pitchFamily="34" charset="0"/>
                  </a:rPr>
                  <a:t> </a:t>
                </a:r>
                <a:endParaRPr lang="es-ES" sz="1400">
                  <a:latin typeface="Futura Bk BT" charset="0"/>
                  <a:cs typeface="Times New Roman" pitchFamily="18" charset="0"/>
                </a:endParaRPr>
              </a:p>
              <a:p>
                <a:pPr eaLnBrk="0" hangingPunct="0">
                  <a:buFontTx/>
                  <a:buChar char="•"/>
                </a:pPr>
                <a:r>
                  <a:rPr lang="es-ES" sz="1400">
                    <a:latin typeface="Futura Bk BT" charset="0"/>
                    <a:cs typeface="Arial" pitchFamily="34" charset="0"/>
                  </a:rPr>
                  <a:t>Determinar la inicial necesaria y el interés que estaría devengando dicha inversión en un plazo fijo a un año</a:t>
                </a:r>
                <a:endParaRPr lang="es-ES" sz="1400">
                  <a:latin typeface="Futura Bk BT" charset="0"/>
                </a:endParaRPr>
              </a:p>
            </p:txBody>
          </p:sp>
        </p:grpSp>
      </p:grpSp>
      <p:sp>
        <p:nvSpPr>
          <p:cNvPr id="27652" name="Text Box 16"/>
          <p:cNvSpPr txBox="1">
            <a:spLocks noChangeArrowheads="1"/>
          </p:cNvSpPr>
          <p:nvPr/>
        </p:nvSpPr>
        <p:spPr bwMode="auto">
          <a:xfrm>
            <a:off x="674688" y="981075"/>
            <a:ext cx="711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a:latin typeface="Futura Bk BT" charset="0"/>
              </a:rPr>
              <a:t>Instrumento	     Ventajas	     Desventajas	Tips</a:t>
            </a:r>
            <a:endParaRPr lang="es-ES">
              <a:latin typeface="Futura Bk BT" charset="0"/>
            </a:endParaRPr>
          </a:p>
        </p:txBody>
      </p:sp>
      <p:pic>
        <p:nvPicPr>
          <p:cNvPr id="2765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562100"/>
            <a:ext cx="32004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14529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Calidad</a:t>
            </a:r>
            <a:r>
              <a:rPr lang="en-US" dirty="0" smtClean="0"/>
              <a:t> del </a:t>
            </a:r>
            <a:r>
              <a:rPr lang="en-US" dirty="0" err="1" smtClean="0"/>
              <a:t>dinero</a:t>
            </a:r>
            <a:endParaRPr lang="es-VE" dirty="0"/>
          </a:p>
        </p:txBody>
      </p:sp>
      <p:sp>
        <p:nvSpPr>
          <p:cNvPr id="3" name="Content Placeholder 2"/>
          <p:cNvSpPr>
            <a:spLocks noGrp="1"/>
          </p:cNvSpPr>
          <p:nvPr>
            <p:ph idx="1"/>
          </p:nvPr>
        </p:nvSpPr>
        <p:spPr/>
        <p:txBody>
          <a:bodyPr>
            <a:normAutofit/>
          </a:bodyPr>
          <a:lstStyle/>
          <a:p>
            <a:pPr marL="1828800" lvl="4" indent="0">
              <a:buNone/>
            </a:pPr>
            <a:r>
              <a:rPr lang="en-US" b="1" dirty="0">
                <a:solidFill>
                  <a:srgbClr val="007E39"/>
                </a:solidFill>
              </a:rPr>
              <a:t>	</a:t>
            </a:r>
            <a:r>
              <a:rPr lang="en-US" b="1" dirty="0" smtClean="0">
                <a:solidFill>
                  <a:srgbClr val="007E39"/>
                </a:solidFill>
              </a:rPr>
              <a:t>		</a:t>
            </a:r>
            <a:r>
              <a:rPr lang="en-US" sz="3200" b="1" dirty="0" err="1" smtClean="0">
                <a:solidFill>
                  <a:srgbClr val="FF0000"/>
                </a:solidFill>
              </a:rPr>
              <a:t>Bs</a:t>
            </a:r>
            <a:r>
              <a:rPr lang="en-US" sz="3200" b="1" dirty="0" smtClean="0">
                <a:solidFill>
                  <a:srgbClr val="FF0000"/>
                </a:solidFill>
              </a:rPr>
              <a:t>.</a:t>
            </a:r>
            <a:r>
              <a:rPr lang="en-US" sz="3200" b="1" dirty="0" smtClean="0">
                <a:solidFill>
                  <a:srgbClr val="007E39"/>
                </a:solidFill>
              </a:rPr>
              <a:t> 		US$</a:t>
            </a:r>
          </a:p>
          <a:p>
            <a:r>
              <a:rPr lang="en-US" b="1" dirty="0" err="1" smtClean="0"/>
              <a:t>Aceptado</a:t>
            </a:r>
            <a:r>
              <a:rPr lang="en-US" b="1" dirty="0" smtClean="0"/>
              <a:t> y </a:t>
            </a:r>
            <a:r>
              <a:rPr lang="en-US" b="1" dirty="0" err="1" smtClean="0"/>
              <a:t>valorado</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err="1" smtClean="0"/>
              <a:t>Escaso</a:t>
            </a:r>
            <a:r>
              <a:rPr lang="en-US" b="1" dirty="0" smtClean="0"/>
              <a:t>	</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Limitado</a:t>
            </a:r>
            <a:r>
              <a:rPr lang="en-US" b="1" dirty="0" smtClean="0">
                <a:solidFill>
                  <a:srgbClr val="007E39"/>
                </a:solidFill>
              </a:rPr>
              <a:t>)</a:t>
            </a:r>
          </a:p>
          <a:p>
            <a:r>
              <a:rPr lang="en-US" b="1" dirty="0" err="1" smtClean="0"/>
              <a:t>Duradero</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smtClean="0"/>
              <a:t>Transportable	</a:t>
            </a:r>
            <a:r>
              <a:rPr lang="en-US" b="1" dirty="0" smtClean="0">
                <a:solidFill>
                  <a:srgbClr val="007E39"/>
                </a:solidFill>
              </a:rPr>
              <a:t>		</a:t>
            </a:r>
            <a:r>
              <a:rPr lang="en-US" b="1" dirty="0" smtClean="0">
                <a:solidFill>
                  <a:srgbClr val="FF0000"/>
                </a:solidFill>
              </a:rPr>
              <a:t>No</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err="1" smtClean="0"/>
              <a:t>Transferible</a:t>
            </a:r>
            <a:r>
              <a:rPr lang="en-US" b="1" dirty="0" smtClean="0"/>
              <a:t>	</a:t>
            </a:r>
            <a:r>
              <a:rPr lang="en-US" b="1" dirty="0" smtClean="0">
                <a:solidFill>
                  <a:srgbClr val="007E39"/>
                </a:solidFill>
              </a:rPr>
              <a:t>		</a:t>
            </a:r>
            <a:r>
              <a:rPr lang="en-US" b="1" dirty="0" smtClean="0">
                <a:solidFill>
                  <a:srgbClr val="FF0000"/>
                </a:solidFill>
              </a:rPr>
              <a:t>+/-</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r>
              <a:rPr lang="en-US" b="1" dirty="0" err="1" smtClean="0"/>
              <a:t>Fraccionable</a:t>
            </a:r>
            <a:r>
              <a:rPr lang="en-US" b="1" dirty="0" smtClean="0">
                <a:solidFill>
                  <a:srgbClr val="007E39"/>
                </a:solidFill>
              </a:rPr>
              <a:t>			</a:t>
            </a:r>
            <a:r>
              <a:rPr lang="en-US" b="1" dirty="0" smtClean="0">
                <a:solidFill>
                  <a:srgbClr val="FF0000"/>
                </a:solidFill>
              </a:rPr>
              <a:t>+/-</a:t>
            </a:r>
            <a:r>
              <a:rPr lang="en-US" b="1" dirty="0" smtClean="0">
                <a:solidFill>
                  <a:srgbClr val="007E39"/>
                </a:solidFill>
              </a:rPr>
              <a:t>		</a:t>
            </a:r>
            <a:r>
              <a:rPr lang="en-US" b="1" dirty="0" err="1" smtClean="0">
                <a:solidFill>
                  <a:srgbClr val="007E39"/>
                </a:solidFill>
              </a:rPr>
              <a:t>Sí</a:t>
            </a:r>
            <a:endParaRPr lang="en-US" b="1" dirty="0" smtClean="0">
              <a:solidFill>
                <a:srgbClr val="007E39"/>
              </a:solidFill>
            </a:endParaRPr>
          </a:p>
          <a:p>
            <a:endParaRPr lang="en-US" dirty="0" smtClean="0"/>
          </a:p>
          <a:p>
            <a:endParaRPr lang="es-VE" dirty="0"/>
          </a:p>
        </p:txBody>
      </p:sp>
    </p:spTree>
    <p:extLst>
      <p:ext uri="{BB962C8B-B14F-4D97-AF65-F5344CB8AC3E}">
        <p14:creationId xmlns:p14="http://schemas.microsoft.com/office/powerpoint/2010/main" val="137055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669925"/>
          </a:xfrm>
        </p:spPr>
        <p:txBody>
          <a:bodyPr>
            <a:normAutofit fontScale="90000"/>
          </a:bodyPr>
          <a:lstStyle/>
          <a:p>
            <a:pPr eaLnBrk="1" hangingPunct="1"/>
            <a:r>
              <a:rPr lang="es-MX" smtClean="0"/>
              <a:t>Deuda</a:t>
            </a:r>
            <a:endParaRPr lang="es-ES" smtClean="0"/>
          </a:p>
        </p:txBody>
      </p:sp>
      <p:sp>
        <p:nvSpPr>
          <p:cNvPr id="28675" name="Text Box 3"/>
          <p:cNvSpPr txBox="1">
            <a:spLocks noChangeArrowheads="1"/>
          </p:cNvSpPr>
          <p:nvPr/>
        </p:nvSpPr>
        <p:spPr bwMode="auto">
          <a:xfrm>
            <a:off x="722313" y="1747838"/>
            <a:ext cx="711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a:latin typeface="Futura Bk BT" charset="0"/>
              </a:rPr>
              <a:t>Instrumento	     Ventajas	     Desventajas	Tips</a:t>
            </a:r>
            <a:endParaRPr lang="es-ES">
              <a:latin typeface="Futura Bk BT" charset="0"/>
            </a:endParaRPr>
          </a:p>
        </p:txBody>
      </p:sp>
      <p:grpSp>
        <p:nvGrpSpPr>
          <p:cNvPr id="28676" name="Group 4"/>
          <p:cNvGrpSpPr>
            <a:grpSpLocks/>
          </p:cNvGrpSpPr>
          <p:nvPr/>
        </p:nvGrpSpPr>
        <p:grpSpPr bwMode="auto">
          <a:xfrm>
            <a:off x="727075" y="2286000"/>
            <a:ext cx="8382000" cy="3124200"/>
            <a:chOff x="0" y="0"/>
            <a:chExt cx="3631" cy="960"/>
          </a:xfrm>
        </p:grpSpPr>
        <p:grpSp>
          <p:nvGrpSpPr>
            <p:cNvPr id="28678" name="Group 5"/>
            <p:cNvGrpSpPr>
              <a:grpSpLocks/>
            </p:cNvGrpSpPr>
            <p:nvPr/>
          </p:nvGrpSpPr>
          <p:grpSpPr bwMode="auto">
            <a:xfrm>
              <a:off x="0" y="0"/>
              <a:ext cx="848" cy="960"/>
              <a:chOff x="0" y="0"/>
              <a:chExt cx="848" cy="960"/>
            </a:xfrm>
          </p:grpSpPr>
          <p:sp>
            <p:nvSpPr>
              <p:cNvPr id="28688" name="Rectangle 6"/>
              <p:cNvSpPr>
                <a:spLocks noChangeArrowheads="1"/>
              </p:cNvSpPr>
              <p:nvPr/>
            </p:nvSpPr>
            <p:spPr bwMode="auto">
              <a:xfrm>
                <a:off x="0" y="0"/>
                <a:ext cx="84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8689" name="Rectangle 7"/>
              <p:cNvSpPr>
                <a:spLocks noChangeArrowheads="1"/>
              </p:cNvSpPr>
              <p:nvPr/>
            </p:nvSpPr>
            <p:spPr bwMode="auto">
              <a:xfrm>
                <a:off x="6" y="0"/>
                <a:ext cx="83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b="1">
                    <a:latin typeface="Futura Bk BT" charset="0"/>
                    <a:cs typeface="Arial" pitchFamily="34" charset="0"/>
                  </a:rPr>
                  <a:t>Pagarés</a:t>
                </a:r>
                <a:endParaRPr lang="es-ES" sz="1800">
                  <a:latin typeface="Futura Bk BT" charset="0"/>
                  <a:cs typeface="Times New Roman" pitchFamily="18" charset="0"/>
                </a:endParaRPr>
              </a:p>
              <a:p>
                <a:pPr eaLnBrk="0" hangingPunct="0"/>
                <a:endParaRPr lang="es-ES" sz="1800">
                  <a:latin typeface="Futura Bk BT" charset="0"/>
                </a:endParaRPr>
              </a:p>
            </p:txBody>
          </p:sp>
        </p:grpSp>
        <p:grpSp>
          <p:nvGrpSpPr>
            <p:cNvPr id="28679" name="Group 8"/>
            <p:cNvGrpSpPr>
              <a:grpSpLocks/>
            </p:cNvGrpSpPr>
            <p:nvPr/>
          </p:nvGrpSpPr>
          <p:grpSpPr bwMode="auto">
            <a:xfrm>
              <a:off x="848" y="0"/>
              <a:ext cx="993" cy="960"/>
              <a:chOff x="848" y="0"/>
              <a:chExt cx="993" cy="960"/>
            </a:xfrm>
          </p:grpSpPr>
          <p:sp>
            <p:nvSpPr>
              <p:cNvPr id="28686" name="Rectangle 9"/>
              <p:cNvSpPr>
                <a:spLocks noChangeArrowheads="1"/>
              </p:cNvSpPr>
              <p:nvPr/>
            </p:nvSpPr>
            <p:spPr bwMode="auto">
              <a:xfrm>
                <a:off x="848" y="0"/>
                <a:ext cx="993"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8687" name="Rectangle 10"/>
              <p:cNvSpPr>
                <a:spLocks noChangeArrowheads="1"/>
              </p:cNvSpPr>
              <p:nvPr/>
            </p:nvSpPr>
            <p:spPr bwMode="auto">
              <a:xfrm>
                <a:off x="854" y="0"/>
                <a:ext cx="98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latin typeface="Futura Bk BT" charset="0"/>
                    <a:cs typeface="Arial" pitchFamily="34" charset="0"/>
                  </a:rPr>
                  <a:t>Tasas de Interés competitivas</a:t>
                </a:r>
                <a:endParaRPr lang="es-ES" sz="1800">
                  <a:latin typeface="Futura Bk BT" charset="0"/>
                  <a:cs typeface="Times New Roman" pitchFamily="18" charset="0"/>
                </a:endParaRPr>
              </a:p>
              <a:p>
                <a:pPr eaLnBrk="0" hangingPunct="0"/>
                <a:endParaRPr lang="es-ES" sz="1800">
                  <a:latin typeface="Futura Bk BT" charset="0"/>
                </a:endParaRPr>
              </a:p>
            </p:txBody>
          </p:sp>
        </p:grpSp>
        <p:grpSp>
          <p:nvGrpSpPr>
            <p:cNvPr id="28680" name="Group 11"/>
            <p:cNvGrpSpPr>
              <a:grpSpLocks/>
            </p:cNvGrpSpPr>
            <p:nvPr/>
          </p:nvGrpSpPr>
          <p:grpSpPr bwMode="auto">
            <a:xfrm>
              <a:off x="1841" y="0"/>
              <a:ext cx="795" cy="960"/>
              <a:chOff x="1841" y="0"/>
              <a:chExt cx="795" cy="960"/>
            </a:xfrm>
          </p:grpSpPr>
          <p:sp>
            <p:nvSpPr>
              <p:cNvPr id="28684" name="Rectangle 12"/>
              <p:cNvSpPr>
                <a:spLocks noChangeArrowheads="1"/>
              </p:cNvSpPr>
              <p:nvPr/>
            </p:nvSpPr>
            <p:spPr bwMode="auto">
              <a:xfrm>
                <a:off x="1841" y="0"/>
                <a:ext cx="79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8685" name="Rectangle 13"/>
              <p:cNvSpPr>
                <a:spLocks noChangeArrowheads="1"/>
              </p:cNvSpPr>
              <p:nvPr/>
            </p:nvSpPr>
            <p:spPr bwMode="auto">
              <a:xfrm>
                <a:off x="1847" y="0"/>
                <a:ext cx="783"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latin typeface="Futura Bk BT" charset="0"/>
                    <a:cs typeface="Arial" pitchFamily="34" charset="0"/>
                  </a:rPr>
                  <a:t>Poca flexibilidad, pago total al vencimiento</a:t>
                </a:r>
                <a:endParaRPr lang="es-ES" sz="1800">
                  <a:latin typeface="Futura Bk BT" charset="0"/>
                  <a:cs typeface="Times New Roman" pitchFamily="18" charset="0"/>
                </a:endParaRPr>
              </a:p>
              <a:p>
                <a:pPr eaLnBrk="0" hangingPunct="0"/>
                <a:endParaRPr lang="es-ES" sz="1800">
                  <a:latin typeface="Futura Bk BT" charset="0"/>
                </a:endParaRPr>
              </a:p>
            </p:txBody>
          </p:sp>
        </p:grpSp>
        <p:grpSp>
          <p:nvGrpSpPr>
            <p:cNvPr id="28681" name="Group 14"/>
            <p:cNvGrpSpPr>
              <a:grpSpLocks/>
            </p:cNvGrpSpPr>
            <p:nvPr/>
          </p:nvGrpSpPr>
          <p:grpSpPr bwMode="auto">
            <a:xfrm>
              <a:off x="2636" y="0"/>
              <a:ext cx="995" cy="960"/>
              <a:chOff x="2636" y="0"/>
              <a:chExt cx="995" cy="960"/>
            </a:xfrm>
          </p:grpSpPr>
          <p:sp>
            <p:nvSpPr>
              <p:cNvPr id="28682" name="Rectangle 15"/>
              <p:cNvSpPr>
                <a:spLocks noChangeArrowheads="1"/>
              </p:cNvSpPr>
              <p:nvPr/>
            </p:nvSpPr>
            <p:spPr bwMode="auto">
              <a:xfrm>
                <a:off x="2636" y="0"/>
                <a:ext cx="99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28683" name="Rectangle 16"/>
              <p:cNvSpPr>
                <a:spLocks noChangeArrowheads="1"/>
              </p:cNvSpPr>
              <p:nvPr/>
            </p:nvSpPr>
            <p:spPr bwMode="auto">
              <a:xfrm>
                <a:off x="2642" y="0"/>
                <a:ext cx="983"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800">
                    <a:latin typeface="Futura Bk BT" charset="0"/>
                    <a:cs typeface="Arial" pitchFamily="34" charset="0"/>
                  </a:rPr>
                  <a:t>Usar solamente cuando se tenga certeza de tener el dinero en su totalidad en el momento o antes del vencimiento del pagaré</a:t>
                </a:r>
                <a:endParaRPr lang="es-ES" sz="1800">
                  <a:latin typeface="Futura Bk BT" charset="0"/>
                  <a:cs typeface="Times New Roman" pitchFamily="18" charset="0"/>
                </a:endParaRPr>
              </a:p>
              <a:p>
                <a:pPr eaLnBrk="0" hangingPunct="0"/>
                <a:endParaRPr lang="es-ES" sz="1800">
                  <a:latin typeface="Futura Bk BT" charset="0"/>
                </a:endParaRPr>
              </a:p>
            </p:txBody>
          </p:sp>
        </p:grpSp>
      </p:grpSp>
      <p:pic>
        <p:nvPicPr>
          <p:cNvPr id="2867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76800"/>
            <a:ext cx="2895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718277"/>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884EF8D-A2BF-4A3F-9B51-5F1E2CC675FF}" type="slidenum">
              <a:rPr lang="es-ES" altLang="es-VE" sz="1400"/>
              <a:pPr eaLnBrk="1" hangingPunct="1"/>
              <a:t>61</a:t>
            </a:fld>
            <a:endParaRPr lang="es-ES" altLang="es-VE" sz="1400"/>
          </a:p>
        </p:txBody>
      </p:sp>
      <p:graphicFrame>
        <p:nvGraphicFramePr>
          <p:cNvPr id="84995" name="Object 2"/>
          <p:cNvGraphicFramePr>
            <a:graphicFrameLocks noChangeAspect="1"/>
          </p:cNvGraphicFramePr>
          <p:nvPr/>
        </p:nvGraphicFramePr>
        <p:xfrm>
          <a:off x="990600" y="1066800"/>
          <a:ext cx="7543800" cy="4422775"/>
        </p:xfrm>
        <a:graphic>
          <a:graphicData uri="http://schemas.openxmlformats.org/presentationml/2006/ole">
            <mc:AlternateContent xmlns:mc="http://schemas.openxmlformats.org/markup-compatibility/2006">
              <mc:Choice xmlns:v="urn:schemas-microsoft-com:vml" Requires="v">
                <p:oleObj spid="_x0000_s1030" name="Dibujo" r:id="rId3" imgW="403992" imgH="1279735" progId="FLW3Drawing">
                  <p:embed/>
                </p:oleObj>
              </mc:Choice>
              <mc:Fallback>
                <p:oleObj name="Dibujo" r:id="rId3" imgW="403992" imgH="1279735" progId="FLW3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5438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42069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6DE2F2D-B104-4624-8189-9B6245EEFDB3}" type="slidenum">
              <a:rPr lang="es-ES" altLang="es-VE" sz="1400"/>
              <a:pPr eaLnBrk="1" hangingPunct="1"/>
              <a:t>62</a:t>
            </a:fld>
            <a:endParaRPr lang="es-ES" altLang="es-VE" sz="1400"/>
          </a:p>
        </p:txBody>
      </p:sp>
      <p:graphicFrame>
        <p:nvGraphicFramePr>
          <p:cNvPr id="86019" name="Object 2"/>
          <p:cNvGraphicFramePr>
            <a:graphicFrameLocks noChangeAspect="1"/>
          </p:cNvGraphicFramePr>
          <p:nvPr/>
        </p:nvGraphicFramePr>
        <p:xfrm>
          <a:off x="1066800" y="1066800"/>
          <a:ext cx="7620000" cy="4708525"/>
        </p:xfrm>
        <a:graphic>
          <a:graphicData uri="http://schemas.openxmlformats.org/presentationml/2006/ole">
            <mc:AlternateContent xmlns:mc="http://schemas.openxmlformats.org/markup-compatibility/2006">
              <mc:Choice xmlns:v="urn:schemas-microsoft-com:vml" Requires="v">
                <p:oleObj spid="_x0000_s2054" name="Dibujo" r:id="rId3" imgW="414727" imgH="1301753" progId="FLW3Drawing">
                  <p:embed/>
                </p:oleObj>
              </mc:Choice>
              <mc:Fallback>
                <p:oleObj name="Dibujo" r:id="rId3" imgW="414727" imgH="1301753" progId="FLW3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620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0434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692696"/>
            <a:ext cx="8389447" cy="5040560"/>
          </a:xfrm>
          <a:prstGeom prst="rect">
            <a:avLst/>
          </a:prstGeom>
        </p:spPr>
      </p:pic>
    </p:spTree>
    <p:extLst>
      <p:ext uri="{BB962C8B-B14F-4D97-AF65-F5344CB8AC3E}">
        <p14:creationId xmlns:p14="http://schemas.microsoft.com/office/powerpoint/2010/main" val="38401178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Los límites del endeudamiento</a:t>
            </a:r>
            <a:endParaRPr lang="es-VE" dirty="0"/>
          </a:p>
        </p:txBody>
      </p:sp>
      <p:sp>
        <p:nvSpPr>
          <p:cNvPr id="3" name="Content Placeholder 2"/>
          <p:cNvSpPr>
            <a:spLocks noGrp="1"/>
          </p:cNvSpPr>
          <p:nvPr>
            <p:ph idx="1"/>
          </p:nvPr>
        </p:nvSpPr>
        <p:spPr/>
        <p:txBody>
          <a:bodyPr/>
          <a:lstStyle/>
          <a:p>
            <a:r>
              <a:rPr lang="es-VE" dirty="0" smtClean="0"/>
              <a:t>Capacidad de pago Vs metas</a:t>
            </a:r>
          </a:p>
          <a:p>
            <a:r>
              <a:rPr lang="es-VE" dirty="0" smtClean="0"/>
              <a:t>Realidad hiperinflacionaria – Vale la pena deber en una moneda que pierde más valor que los intereses que paga, siempre y cuando se adquiera un activo que se revalorice</a:t>
            </a:r>
            <a:endParaRPr lang="es-VE" dirty="0"/>
          </a:p>
        </p:txBody>
      </p:sp>
    </p:spTree>
    <p:extLst>
      <p:ext uri="{BB962C8B-B14F-4D97-AF65-F5344CB8AC3E}">
        <p14:creationId xmlns:p14="http://schemas.microsoft.com/office/powerpoint/2010/main" val="2419997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VE" dirty="0" smtClean="0"/>
              <a:t>Ejercicio 3</a:t>
            </a:r>
            <a:endParaRPr lang="es-VE" dirty="0"/>
          </a:p>
        </p:txBody>
      </p:sp>
      <p:sp>
        <p:nvSpPr>
          <p:cNvPr id="5" name="Subtitle 4"/>
          <p:cNvSpPr>
            <a:spLocks noGrp="1"/>
          </p:cNvSpPr>
          <p:nvPr>
            <p:ph type="subTitle" idx="1"/>
          </p:nvPr>
        </p:nvSpPr>
        <p:spPr/>
        <p:txBody>
          <a:bodyPr/>
          <a:lstStyle/>
          <a:p>
            <a:r>
              <a:rPr lang="es-VE" dirty="0"/>
              <a:t>Cálculo de pagos por préstamo en cuotas</a:t>
            </a:r>
          </a:p>
        </p:txBody>
      </p:sp>
    </p:spTree>
    <p:extLst>
      <p:ext uri="{BB962C8B-B14F-4D97-AF65-F5344CB8AC3E}">
        <p14:creationId xmlns:p14="http://schemas.microsoft.com/office/powerpoint/2010/main" val="9528048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VE" dirty="0" smtClean="0"/>
              <a:t>7.-Cobertura del riesgo, manejo de crisis económicas y seguros</a:t>
            </a:r>
            <a:endParaRPr lang="es-VE" dirty="0"/>
          </a:p>
        </p:txBody>
      </p:sp>
      <p:sp>
        <p:nvSpPr>
          <p:cNvPr id="7" name="Text Placeholder 6"/>
          <p:cNvSpPr>
            <a:spLocks noGrp="1"/>
          </p:cNvSpPr>
          <p:nvPr>
            <p:ph type="body" idx="1"/>
          </p:nvPr>
        </p:nvSpPr>
        <p:spPr/>
        <p:txBody>
          <a:bodyPr/>
          <a:lstStyle/>
          <a:p>
            <a:endParaRPr lang="es-VE"/>
          </a:p>
        </p:txBody>
      </p:sp>
    </p:spTree>
    <p:extLst>
      <p:ext uri="{BB962C8B-B14F-4D97-AF65-F5344CB8AC3E}">
        <p14:creationId xmlns:p14="http://schemas.microsoft.com/office/powerpoint/2010/main" val="118204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71500"/>
          </a:xfrm>
        </p:spPr>
        <p:txBody>
          <a:bodyPr>
            <a:normAutofit fontScale="90000"/>
          </a:bodyPr>
          <a:lstStyle/>
          <a:p>
            <a:pPr eaLnBrk="1" hangingPunct="1"/>
            <a:r>
              <a:rPr lang="es-MX" smtClean="0"/>
              <a:t>Manejo en crisis económicas</a:t>
            </a:r>
            <a:endParaRPr lang="es-ES" smtClean="0"/>
          </a:p>
        </p:txBody>
      </p:sp>
      <p:grpSp>
        <p:nvGrpSpPr>
          <p:cNvPr id="34819" name="Group 3"/>
          <p:cNvGrpSpPr>
            <a:grpSpLocks/>
          </p:cNvGrpSpPr>
          <p:nvPr/>
        </p:nvGrpSpPr>
        <p:grpSpPr bwMode="auto">
          <a:xfrm>
            <a:off x="762000" y="2133600"/>
            <a:ext cx="8599488" cy="4724400"/>
            <a:chOff x="0" y="0"/>
            <a:chExt cx="3631" cy="1632"/>
          </a:xfrm>
        </p:grpSpPr>
        <p:grpSp>
          <p:nvGrpSpPr>
            <p:cNvPr id="34822" name="Group 4"/>
            <p:cNvGrpSpPr>
              <a:grpSpLocks/>
            </p:cNvGrpSpPr>
            <p:nvPr/>
          </p:nvGrpSpPr>
          <p:grpSpPr bwMode="auto">
            <a:xfrm>
              <a:off x="0" y="0"/>
              <a:ext cx="739" cy="576"/>
              <a:chOff x="0" y="0"/>
              <a:chExt cx="739" cy="576"/>
            </a:xfrm>
          </p:grpSpPr>
          <p:sp>
            <p:nvSpPr>
              <p:cNvPr id="34844" name="Rectangle 5"/>
              <p:cNvSpPr>
                <a:spLocks noChangeArrowheads="1"/>
              </p:cNvSpPr>
              <p:nvPr/>
            </p:nvSpPr>
            <p:spPr bwMode="auto">
              <a:xfrm>
                <a:off x="0" y="0"/>
                <a:ext cx="73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45" name="Rectangle 6"/>
              <p:cNvSpPr>
                <a:spLocks noChangeArrowheads="1"/>
              </p:cNvSpPr>
              <p:nvPr/>
            </p:nvSpPr>
            <p:spPr bwMode="auto">
              <a:xfrm>
                <a:off x="6" y="0"/>
                <a:ext cx="72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b="1">
                    <a:latin typeface="Futura Bk BT" charset="0"/>
                    <a:cs typeface="Arial" pitchFamily="34" charset="0"/>
                  </a:rPr>
                  <a:t>Recesión / Depresión</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3" name="Group 7"/>
            <p:cNvGrpSpPr>
              <a:grpSpLocks/>
            </p:cNvGrpSpPr>
            <p:nvPr/>
          </p:nvGrpSpPr>
          <p:grpSpPr bwMode="auto">
            <a:xfrm>
              <a:off x="739" y="0"/>
              <a:ext cx="1215" cy="576"/>
              <a:chOff x="739" y="0"/>
              <a:chExt cx="1215" cy="576"/>
            </a:xfrm>
          </p:grpSpPr>
          <p:sp>
            <p:nvSpPr>
              <p:cNvPr id="34842" name="Rectangle 8"/>
              <p:cNvSpPr>
                <a:spLocks noChangeArrowheads="1"/>
              </p:cNvSpPr>
              <p:nvPr/>
            </p:nvSpPr>
            <p:spPr bwMode="auto">
              <a:xfrm>
                <a:off x="739" y="0"/>
                <a:ext cx="121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43" name="Rectangle 9"/>
              <p:cNvSpPr>
                <a:spLocks noChangeArrowheads="1"/>
              </p:cNvSpPr>
              <p:nvPr/>
            </p:nvSpPr>
            <p:spPr bwMode="auto">
              <a:xfrm>
                <a:off x="745" y="0"/>
                <a:ext cx="120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Diversificación y orientación a actividades que funcionen a pesar de la crisis</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4" name="Group 10"/>
            <p:cNvGrpSpPr>
              <a:grpSpLocks/>
            </p:cNvGrpSpPr>
            <p:nvPr/>
          </p:nvGrpSpPr>
          <p:grpSpPr bwMode="auto">
            <a:xfrm>
              <a:off x="1954" y="0"/>
              <a:ext cx="533" cy="576"/>
              <a:chOff x="1954" y="0"/>
              <a:chExt cx="533" cy="576"/>
            </a:xfrm>
          </p:grpSpPr>
          <p:sp>
            <p:nvSpPr>
              <p:cNvPr id="34840" name="Rectangle 11"/>
              <p:cNvSpPr>
                <a:spLocks noChangeArrowheads="1"/>
              </p:cNvSpPr>
              <p:nvPr/>
            </p:nvSpPr>
            <p:spPr bwMode="auto">
              <a:xfrm>
                <a:off x="1954" y="0"/>
                <a:ext cx="53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41" name="Rectangle 12"/>
              <p:cNvSpPr>
                <a:spLocks noChangeArrowheads="1"/>
              </p:cNvSpPr>
              <p:nvPr/>
            </p:nvSpPr>
            <p:spPr bwMode="auto">
              <a:xfrm>
                <a:off x="1960" y="0"/>
                <a:ext cx="52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Flexibilidad</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5" name="Group 13"/>
            <p:cNvGrpSpPr>
              <a:grpSpLocks/>
            </p:cNvGrpSpPr>
            <p:nvPr/>
          </p:nvGrpSpPr>
          <p:grpSpPr bwMode="auto">
            <a:xfrm>
              <a:off x="2487" y="0"/>
              <a:ext cx="1144" cy="576"/>
              <a:chOff x="2487" y="0"/>
              <a:chExt cx="1144" cy="576"/>
            </a:xfrm>
          </p:grpSpPr>
          <p:sp>
            <p:nvSpPr>
              <p:cNvPr id="34838" name="Rectangle 14"/>
              <p:cNvSpPr>
                <a:spLocks noChangeArrowheads="1"/>
              </p:cNvSpPr>
              <p:nvPr/>
            </p:nvSpPr>
            <p:spPr bwMode="auto">
              <a:xfrm>
                <a:off x="2487" y="0"/>
                <a:ext cx="114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39" name="Rectangle 15"/>
              <p:cNvSpPr>
                <a:spLocks noChangeArrowheads="1"/>
              </p:cNvSpPr>
              <p:nvPr/>
            </p:nvSpPr>
            <p:spPr bwMode="auto">
              <a:xfrm>
                <a:off x="2493" y="0"/>
                <a:ext cx="113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Caída en los niveles de confianza o actividad económica</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6" name="Group 16"/>
            <p:cNvGrpSpPr>
              <a:grpSpLocks/>
            </p:cNvGrpSpPr>
            <p:nvPr/>
          </p:nvGrpSpPr>
          <p:grpSpPr bwMode="auto">
            <a:xfrm>
              <a:off x="0" y="576"/>
              <a:ext cx="739" cy="1056"/>
              <a:chOff x="0" y="576"/>
              <a:chExt cx="739" cy="1056"/>
            </a:xfrm>
          </p:grpSpPr>
          <p:sp>
            <p:nvSpPr>
              <p:cNvPr id="34836" name="Rectangle 17"/>
              <p:cNvSpPr>
                <a:spLocks noChangeArrowheads="1"/>
              </p:cNvSpPr>
              <p:nvPr/>
            </p:nvSpPr>
            <p:spPr bwMode="auto">
              <a:xfrm>
                <a:off x="0" y="576"/>
                <a:ext cx="739"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37" name="Rectangle 18"/>
              <p:cNvSpPr>
                <a:spLocks noChangeArrowheads="1"/>
              </p:cNvSpPr>
              <p:nvPr/>
            </p:nvSpPr>
            <p:spPr bwMode="auto">
              <a:xfrm>
                <a:off x="6" y="576"/>
                <a:ext cx="727"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b="1">
                    <a:latin typeface="Futura Bk BT" charset="0"/>
                    <a:cs typeface="Arial" pitchFamily="34" charset="0"/>
                  </a:rPr>
                  <a:t>Inflación</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7" name="Group 19"/>
            <p:cNvGrpSpPr>
              <a:grpSpLocks/>
            </p:cNvGrpSpPr>
            <p:nvPr/>
          </p:nvGrpSpPr>
          <p:grpSpPr bwMode="auto">
            <a:xfrm>
              <a:off x="739" y="576"/>
              <a:ext cx="1215" cy="1056"/>
              <a:chOff x="739" y="576"/>
              <a:chExt cx="1215" cy="1056"/>
            </a:xfrm>
          </p:grpSpPr>
          <p:sp>
            <p:nvSpPr>
              <p:cNvPr id="34834" name="Rectangle 20"/>
              <p:cNvSpPr>
                <a:spLocks noChangeArrowheads="1"/>
              </p:cNvSpPr>
              <p:nvPr/>
            </p:nvSpPr>
            <p:spPr bwMode="auto">
              <a:xfrm>
                <a:off x="739" y="576"/>
                <a:ext cx="1215"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35" name="Rectangle 21"/>
              <p:cNvSpPr>
                <a:spLocks noChangeArrowheads="1"/>
              </p:cNvSpPr>
              <p:nvPr/>
            </p:nvSpPr>
            <p:spPr bwMode="auto">
              <a:xfrm>
                <a:off x="745" y="576"/>
                <a:ext cx="1203"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Adquirir bienes que no se desvaloricen con la inflación, endeudarse a tasa menores a la inflación. </a:t>
                </a:r>
                <a:endParaRPr lang="es-ES" sz="1600">
                  <a:latin typeface="Futura Bk BT" charset="0"/>
                  <a:cs typeface="Times New Roman" pitchFamily="18" charset="0"/>
                </a:endParaRPr>
              </a:p>
              <a:p>
                <a:pPr eaLnBrk="0" hangingPunct="0"/>
                <a:r>
                  <a:rPr lang="es-ES" sz="1600">
                    <a:latin typeface="Futura Bk BT" charset="0"/>
                    <a:cs typeface="Arial" pitchFamily="34" charset="0"/>
                  </a:rPr>
                  <a:t> </a:t>
                </a:r>
                <a:endParaRPr lang="es-ES" sz="1600">
                  <a:latin typeface="Futura Bk BT" charset="0"/>
                  <a:cs typeface="Times New Roman" pitchFamily="18" charset="0"/>
                </a:endParaRPr>
              </a:p>
              <a:p>
                <a:pPr eaLnBrk="0" hangingPunct="0"/>
                <a:r>
                  <a:rPr lang="es-ES" sz="1600">
                    <a:latin typeface="Futura Bk BT" charset="0"/>
                    <a:cs typeface="Arial" pitchFamily="34" charset="0"/>
                  </a:rPr>
                  <a:t>Estar bien informado y aprovechar oportunidades de precios rezagados</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8" name="Group 22"/>
            <p:cNvGrpSpPr>
              <a:grpSpLocks/>
            </p:cNvGrpSpPr>
            <p:nvPr/>
          </p:nvGrpSpPr>
          <p:grpSpPr bwMode="auto">
            <a:xfrm>
              <a:off x="1954" y="576"/>
              <a:ext cx="533" cy="1056"/>
              <a:chOff x="1954" y="576"/>
              <a:chExt cx="533" cy="1056"/>
            </a:xfrm>
          </p:grpSpPr>
          <p:sp>
            <p:nvSpPr>
              <p:cNvPr id="34832" name="Rectangle 23"/>
              <p:cNvSpPr>
                <a:spLocks noChangeArrowheads="1"/>
              </p:cNvSpPr>
              <p:nvPr/>
            </p:nvSpPr>
            <p:spPr bwMode="auto">
              <a:xfrm>
                <a:off x="1954" y="576"/>
                <a:ext cx="533"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33" name="Rectangle 24"/>
              <p:cNvSpPr>
                <a:spLocks noChangeArrowheads="1"/>
              </p:cNvSpPr>
              <p:nvPr/>
            </p:nvSpPr>
            <p:spPr bwMode="auto">
              <a:xfrm>
                <a:off x="1960" y="576"/>
                <a:ext cx="52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Velocidad</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4829" name="Group 25"/>
            <p:cNvGrpSpPr>
              <a:grpSpLocks/>
            </p:cNvGrpSpPr>
            <p:nvPr/>
          </p:nvGrpSpPr>
          <p:grpSpPr bwMode="auto">
            <a:xfrm>
              <a:off x="2487" y="576"/>
              <a:ext cx="1144" cy="1056"/>
              <a:chOff x="2487" y="576"/>
              <a:chExt cx="1144" cy="1056"/>
            </a:xfrm>
          </p:grpSpPr>
          <p:sp>
            <p:nvSpPr>
              <p:cNvPr id="34830" name="Rectangle 26"/>
              <p:cNvSpPr>
                <a:spLocks noChangeArrowheads="1"/>
              </p:cNvSpPr>
              <p:nvPr/>
            </p:nvSpPr>
            <p:spPr bwMode="auto">
              <a:xfrm>
                <a:off x="2487" y="576"/>
                <a:ext cx="114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4831" name="Rectangle 27"/>
              <p:cNvSpPr>
                <a:spLocks noChangeArrowheads="1"/>
              </p:cNvSpPr>
              <p:nvPr/>
            </p:nvSpPr>
            <p:spPr bwMode="auto">
              <a:xfrm>
                <a:off x="2493" y="576"/>
                <a:ext cx="113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 sz="1600">
                    <a:latin typeface="Futura Bk BT" charset="0"/>
                    <a:cs typeface="Arial" pitchFamily="34" charset="0"/>
                  </a:rPr>
                  <a:t>Aumento en circulante, bajo desempleo, crecimiento</a:t>
                </a:r>
                <a:endParaRPr lang="es-ES" sz="1600">
                  <a:latin typeface="Futura Bk BT" charset="0"/>
                  <a:cs typeface="Times New Roman" pitchFamily="18" charset="0"/>
                </a:endParaRPr>
              </a:p>
              <a:p>
                <a:pPr eaLnBrk="0" hangingPunct="0"/>
                <a:endParaRPr lang="es-ES" sz="1600">
                  <a:latin typeface="Futura Bk BT" charset="0"/>
                </a:endParaRPr>
              </a:p>
            </p:txBody>
          </p:sp>
        </p:grpSp>
      </p:grpSp>
      <p:sp>
        <p:nvSpPr>
          <p:cNvPr id="34820" name="Text Box 28"/>
          <p:cNvSpPr txBox="1">
            <a:spLocks noChangeArrowheads="1"/>
          </p:cNvSpPr>
          <p:nvPr/>
        </p:nvSpPr>
        <p:spPr bwMode="auto">
          <a:xfrm>
            <a:off x="609600" y="1752600"/>
            <a:ext cx="8066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2000">
                <a:latin typeface="Futura Bk BT" charset="0"/>
              </a:rPr>
              <a:t>Tipo de Crisis	Que hacer ?		Secreto		Precedentes</a:t>
            </a:r>
            <a:endParaRPr lang="es-ES" sz="2000">
              <a:latin typeface="Futura Bk BT" charset="0"/>
            </a:endParaRPr>
          </a:p>
        </p:txBody>
      </p:sp>
      <p:pic>
        <p:nvPicPr>
          <p:cNvPr id="34821"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276600"/>
            <a:ext cx="14335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014663"/>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571500"/>
          </a:xfrm>
        </p:spPr>
        <p:txBody>
          <a:bodyPr>
            <a:normAutofit fontScale="90000"/>
          </a:bodyPr>
          <a:lstStyle/>
          <a:p>
            <a:pPr eaLnBrk="1" hangingPunct="1"/>
            <a:r>
              <a:rPr lang="es-MX" smtClean="0"/>
              <a:t>Manejo en crisis económicas</a:t>
            </a:r>
            <a:endParaRPr lang="es-ES" smtClean="0"/>
          </a:p>
        </p:txBody>
      </p:sp>
      <p:sp>
        <p:nvSpPr>
          <p:cNvPr id="35843" name="Text Box 3"/>
          <p:cNvSpPr txBox="1">
            <a:spLocks noChangeArrowheads="1"/>
          </p:cNvSpPr>
          <p:nvPr/>
        </p:nvSpPr>
        <p:spPr bwMode="auto">
          <a:xfrm>
            <a:off x="641350" y="1808163"/>
            <a:ext cx="7891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2000">
                <a:latin typeface="Futura Bk BT" charset="0"/>
              </a:rPr>
              <a:t>Tipo de Crisis	Que hacer ?		Secreto		Precedentes</a:t>
            </a:r>
            <a:endParaRPr lang="es-ES" sz="2000">
              <a:latin typeface="Futura Bk BT" charset="0"/>
            </a:endParaRPr>
          </a:p>
        </p:txBody>
      </p:sp>
      <p:grpSp>
        <p:nvGrpSpPr>
          <p:cNvPr id="35844" name="Group 4"/>
          <p:cNvGrpSpPr>
            <a:grpSpLocks/>
          </p:cNvGrpSpPr>
          <p:nvPr/>
        </p:nvGrpSpPr>
        <p:grpSpPr bwMode="auto">
          <a:xfrm>
            <a:off x="663575" y="2286000"/>
            <a:ext cx="8229600" cy="3886200"/>
            <a:chOff x="0" y="0"/>
            <a:chExt cx="3631" cy="1536"/>
          </a:xfrm>
        </p:grpSpPr>
        <p:grpSp>
          <p:nvGrpSpPr>
            <p:cNvPr id="35846" name="Group 5"/>
            <p:cNvGrpSpPr>
              <a:grpSpLocks/>
            </p:cNvGrpSpPr>
            <p:nvPr/>
          </p:nvGrpSpPr>
          <p:grpSpPr bwMode="auto">
            <a:xfrm>
              <a:off x="0" y="0"/>
              <a:ext cx="739" cy="1536"/>
              <a:chOff x="0" y="0"/>
              <a:chExt cx="739" cy="1536"/>
            </a:xfrm>
          </p:grpSpPr>
          <p:sp>
            <p:nvSpPr>
              <p:cNvPr id="35856" name="Rectangle 6"/>
              <p:cNvSpPr>
                <a:spLocks noChangeArrowheads="1"/>
              </p:cNvSpPr>
              <p:nvPr/>
            </p:nvSpPr>
            <p:spPr bwMode="auto">
              <a:xfrm>
                <a:off x="0" y="0"/>
                <a:ext cx="739"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5857" name="Rectangle 7"/>
              <p:cNvSpPr>
                <a:spLocks noChangeArrowheads="1"/>
              </p:cNvSpPr>
              <p:nvPr/>
            </p:nvSpPr>
            <p:spPr bwMode="auto">
              <a:xfrm>
                <a:off x="6" y="0"/>
                <a:ext cx="72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600" b="1">
                    <a:latin typeface="Futura Bk BT" charset="0"/>
                    <a:cs typeface="Arial" pitchFamily="34" charset="0"/>
                  </a:rPr>
                  <a:t>Colapsos</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5847" name="Group 8"/>
            <p:cNvGrpSpPr>
              <a:grpSpLocks/>
            </p:cNvGrpSpPr>
            <p:nvPr/>
          </p:nvGrpSpPr>
          <p:grpSpPr bwMode="auto">
            <a:xfrm>
              <a:off x="739" y="0"/>
              <a:ext cx="1215" cy="1536"/>
              <a:chOff x="739" y="0"/>
              <a:chExt cx="1215" cy="1536"/>
            </a:xfrm>
          </p:grpSpPr>
          <p:sp>
            <p:nvSpPr>
              <p:cNvPr id="35854" name="Rectangle 9"/>
              <p:cNvSpPr>
                <a:spLocks noChangeArrowheads="1"/>
              </p:cNvSpPr>
              <p:nvPr/>
            </p:nvSpPr>
            <p:spPr bwMode="auto">
              <a:xfrm>
                <a:off x="739" y="0"/>
                <a:ext cx="121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5855" name="Rectangle 10"/>
              <p:cNvSpPr>
                <a:spLocks noChangeArrowheads="1"/>
              </p:cNvSpPr>
              <p:nvPr/>
            </p:nvSpPr>
            <p:spPr bwMode="auto">
              <a:xfrm>
                <a:off x="745" y="0"/>
                <a:ext cx="1203"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600">
                    <a:latin typeface="Futura Bk BT" charset="0"/>
                    <a:cs typeface="Arial" pitchFamily="34" charset="0"/>
                  </a:rPr>
                  <a:t>Estar informado y preparado, tener todo en activos que no pierdan valor.</a:t>
                </a:r>
                <a:endParaRPr lang="es-ES" sz="1600">
                  <a:latin typeface="Futura Bk BT" charset="0"/>
                  <a:cs typeface="Times New Roman" pitchFamily="18" charset="0"/>
                </a:endParaRPr>
              </a:p>
              <a:p>
                <a:pPr eaLnBrk="0" hangingPunct="0"/>
                <a:r>
                  <a:rPr lang="es-ES" sz="1600">
                    <a:latin typeface="Futura Bk BT" charset="0"/>
                    <a:cs typeface="Arial" pitchFamily="34" charset="0"/>
                  </a:rPr>
                  <a:t> </a:t>
                </a:r>
                <a:endParaRPr lang="es-ES" sz="1600">
                  <a:latin typeface="Futura Bk BT" charset="0"/>
                  <a:cs typeface="Times New Roman" pitchFamily="18" charset="0"/>
                </a:endParaRPr>
              </a:p>
              <a:p>
                <a:pPr eaLnBrk="0" hangingPunct="0"/>
                <a:r>
                  <a:rPr lang="es-ES" sz="1600">
                    <a:latin typeface="Futura Bk BT" charset="0"/>
                    <a:cs typeface="Arial" pitchFamily="34" charset="0"/>
                  </a:rPr>
                  <a:t>Antes: Tener dinero en divisas fuertes. </a:t>
                </a:r>
                <a:endParaRPr lang="es-ES" sz="1600">
                  <a:latin typeface="Futura Bk BT" charset="0"/>
                  <a:cs typeface="Times New Roman" pitchFamily="18" charset="0"/>
                </a:endParaRPr>
              </a:p>
              <a:p>
                <a:pPr eaLnBrk="0" hangingPunct="0"/>
                <a:r>
                  <a:rPr lang="es-ES" sz="1600">
                    <a:latin typeface="Futura Bk BT" charset="0"/>
                    <a:cs typeface="Arial" pitchFamily="34" charset="0"/>
                  </a:rPr>
                  <a:t> </a:t>
                </a:r>
                <a:endParaRPr lang="es-ES" sz="1600">
                  <a:latin typeface="Futura Bk BT" charset="0"/>
                  <a:cs typeface="Times New Roman" pitchFamily="18" charset="0"/>
                </a:endParaRPr>
              </a:p>
              <a:p>
                <a:pPr eaLnBrk="0" hangingPunct="0"/>
                <a:r>
                  <a:rPr lang="es-ES" sz="1600">
                    <a:latin typeface="Futura Bk BT" charset="0"/>
                    <a:cs typeface="Arial" pitchFamily="34" charset="0"/>
                  </a:rPr>
                  <a:t>Durante: Moverse rápido y adquirir bienes rezagados. </a:t>
                </a:r>
                <a:endParaRPr lang="es-ES" sz="1600">
                  <a:latin typeface="Futura Bk BT" charset="0"/>
                  <a:cs typeface="Times New Roman" pitchFamily="18" charset="0"/>
                </a:endParaRPr>
              </a:p>
              <a:p>
                <a:pPr eaLnBrk="0" hangingPunct="0"/>
                <a:r>
                  <a:rPr lang="es-ES" sz="1600">
                    <a:latin typeface="Futura Bk BT" charset="0"/>
                    <a:cs typeface="Arial" pitchFamily="34" charset="0"/>
                  </a:rPr>
                  <a:t> </a:t>
                </a:r>
                <a:endParaRPr lang="es-ES" sz="1600">
                  <a:latin typeface="Futura Bk BT" charset="0"/>
                  <a:cs typeface="Times New Roman" pitchFamily="18" charset="0"/>
                </a:endParaRPr>
              </a:p>
              <a:p>
                <a:pPr eaLnBrk="0" hangingPunct="0"/>
                <a:r>
                  <a:rPr lang="es-ES" sz="1600">
                    <a:latin typeface="Futura Bk BT" charset="0"/>
                    <a:cs typeface="Arial" pitchFamily="34" charset="0"/>
                  </a:rPr>
                  <a:t>Después: Invertir en inmuebles que aún no se hayan ajustado.</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5848" name="Group 11"/>
            <p:cNvGrpSpPr>
              <a:grpSpLocks/>
            </p:cNvGrpSpPr>
            <p:nvPr/>
          </p:nvGrpSpPr>
          <p:grpSpPr bwMode="auto">
            <a:xfrm>
              <a:off x="1954" y="0"/>
              <a:ext cx="533" cy="1536"/>
              <a:chOff x="1954" y="0"/>
              <a:chExt cx="533" cy="1536"/>
            </a:xfrm>
          </p:grpSpPr>
          <p:sp>
            <p:nvSpPr>
              <p:cNvPr id="35852" name="Rectangle 12"/>
              <p:cNvSpPr>
                <a:spLocks noChangeArrowheads="1"/>
              </p:cNvSpPr>
              <p:nvPr/>
            </p:nvSpPr>
            <p:spPr bwMode="auto">
              <a:xfrm>
                <a:off x="1954" y="0"/>
                <a:ext cx="533"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5853" name="Rectangle 13"/>
              <p:cNvSpPr>
                <a:spLocks noChangeArrowheads="1"/>
              </p:cNvSpPr>
              <p:nvPr/>
            </p:nvSpPr>
            <p:spPr bwMode="auto">
              <a:xfrm>
                <a:off x="1960" y="0"/>
                <a:ext cx="521"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600">
                    <a:latin typeface="Futura Bk BT" charset="0"/>
                    <a:cs typeface="Arial" pitchFamily="34" charset="0"/>
                  </a:rPr>
                  <a:t>Velocidad</a:t>
                </a:r>
                <a:endParaRPr lang="es-ES" sz="1600">
                  <a:latin typeface="Futura Bk BT" charset="0"/>
                  <a:cs typeface="Times New Roman" pitchFamily="18" charset="0"/>
                </a:endParaRPr>
              </a:p>
              <a:p>
                <a:pPr eaLnBrk="0" hangingPunct="0"/>
                <a:endParaRPr lang="es-ES" sz="1600">
                  <a:latin typeface="Futura Bk BT" charset="0"/>
                </a:endParaRPr>
              </a:p>
            </p:txBody>
          </p:sp>
        </p:grpSp>
        <p:grpSp>
          <p:nvGrpSpPr>
            <p:cNvPr id="35849" name="Group 14"/>
            <p:cNvGrpSpPr>
              <a:grpSpLocks/>
            </p:cNvGrpSpPr>
            <p:nvPr/>
          </p:nvGrpSpPr>
          <p:grpSpPr bwMode="auto">
            <a:xfrm>
              <a:off x="2487" y="0"/>
              <a:ext cx="1144" cy="1536"/>
              <a:chOff x="2487" y="0"/>
              <a:chExt cx="1144" cy="1536"/>
            </a:xfrm>
          </p:grpSpPr>
          <p:sp>
            <p:nvSpPr>
              <p:cNvPr id="35850" name="Rectangle 15"/>
              <p:cNvSpPr>
                <a:spLocks noChangeArrowheads="1"/>
              </p:cNvSpPr>
              <p:nvPr/>
            </p:nvSpPr>
            <p:spPr bwMode="auto">
              <a:xfrm>
                <a:off x="2487" y="0"/>
                <a:ext cx="114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5851" name="Rectangle 16"/>
              <p:cNvSpPr>
                <a:spLocks noChangeArrowheads="1"/>
              </p:cNvSpPr>
              <p:nvPr/>
            </p:nvSpPr>
            <p:spPr bwMode="auto">
              <a:xfrm>
                <a:off x="2493" y="0"/>
                <a:ext cx="1132"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600">
                    <a:latin typeface="Futura Bk BT" charset="0"/>
                    <a:cs typeface="Arial" pitchFamily="34" charset="0"/>
                  </a:rPr>
                  <a:t>Baja en reservas internacionales, aumento en circulante monetario, alto endeudamiento externo, balanza de pagos negativa</a:t>
                </a:r>
                <a:endParaRPr lang="es-ES" sz="1600">
                  <a:latin typeface="Futura Bk BT" charset="0"/>
                  <a:cs typeface="Times New Roman" pitchFamily="18" charset="0"/>
                </a:endParaRPr>
              </a:p>
              <a:p>
                <a:pPr eaLnBrk="0" hangingPunct="0"/>
                <a:endParaRPr lang="es-ES" sz="1600">
                  <a:latin typeface="Futura Bk BT" charset="0"/>
                </a:endParaRPr>
              </a:p>
            </p:txBody>
          </p:sp>
        </p:grpSp>
      </p:grpSp>
      <p:pic>
        <p:nvPicPr>
          <p:cNvPr id="3584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00600"/>
            <a:ext cx="20002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678177"/>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s-MX" smtClean="0"/>
              <a:t>Gráficas de Comportamiento </a:t>
            </a:r>
            <a:br>
              <a:rPr lang="es-MX" smtClean="0"/>
            </a:br>
            <a:r>
              <a:rPr lang="es-MX" smtClean="0"/>
              <a:t>de valor de activos</a:t>
            </a:r>
            <a:endParaRPr lang="es-ES" smtClean="0"/>
          </a:p>
        </p:txBody>
      </p:sp>
      <p:sp>
        <p:nvSpPr>
          <p:cNvPr id="33795" name="Rectangle 3"/>
          <p:cNvSpPr>
            <a:spLocks noGrp="1" noChangeArrowheads="1"/>
          </p:cNvSpPr>
          <p:nvPr>
            <p:ph type="body" idx="4294967295"/>
          </p:nvPr>
        </p:nvSpPr>
        <p:spPr>
          <a:xfrm>
            <a:off x="0" y="1981200"/>
            <a:ext cx="7772400" cy="1219200"/>
          </a:xfrm>
        </p:spPr>
        <p:txBody>
          <a:bodyPr/>
          <a:lstStyle/>
          <a:p>
            <a:pPr eaLnBrk="1" hangingPunct="1">
              <a:buFontTx/>
              <a:buNone/>
            </a:pPr>
            <a:r>
              <a:rPr lang="es-MX" smtClean="0"/>
              <a:t> </a:t>
            </a:r>
          </a:p>
          <a:p>
            <a:pPr eaLnBrk="1" hangingPunct="1"/>
            <a:endParaRPr lang="es-ES" smtClean="0"/>
          </a:p>
        </p:txBody>
      </p:sp>
      <p:sp>
        <p:nvSpPr>
          <p:cNvPr id="36868" name="Rectangle 4"/>
          <p:cNvSpPr>
            <a:spLocks noChangeArrowheads="1"/>
          </p:cNvSpPr>
          <p:nvPr/>
        </p:nvSpPr>
        <p:spPr bwMode="auto">
          <a:xfrm>
            <a:off x="2608263" y="1857375"/>
            <a:ext cx="0" cy="9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ES" sz="1800"/>
          </a:p>
        </p:txBody>
      </p:sp>
      <p:sp>
        <p:nvSpPr>
          <p:cNvPr id="36869" name="Rectangle 5"/>
          <p:cNvSpPr>
            <a:spLocks noChangeArrowheads="1"/>
          </p:cNvSpPr>
          <p:nvPr/>
        </p:nvSpPr>
        <p:spPr bwMode="auto">
          <a:xfrm>
            <a:off x="2154238" y="2874963"/>
            <a:ext cx="3873500" cy="2508250"/>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sz="1800"/>
          </a:p>
        </p:txBody>
      </p:sp>
      <p:sp>
        <p:nvSpPr>
          <p:cNvPr id="36870" name="Line 6"/>
          <p:cNvSpPr>
            <a:spLocks noChangeShapeType="1"/>
          </p:cNvSpPr>
          <p:nvPr/>
        </p:nvSpPr>
        <p:spPr bwMode="auto">
          <a:xfrm>
            <a:off x="2154238" y="5381625"/>
            <a:ext cx="38719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1" name="Line 7"/>
          <p:cNvSpPr>
            <a:spLocks noChangeShapeType="1"/>
          </p:cNvSpPr>
          <p:nvPr/>
        </p:nvSpPr>
        <p:spPr bwMode="auto">
          <a:xfrm>
            <a:off x="2154238" y="4879975"/>
            <a:ext cx="38719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2" name="Line 8"/>
          <p:cNvSpPr>
            <a:spLocks noChangeShapeType="1"/>
          </p:cNvSpPr>
          <p:nvPr/>
        </p:nvSpPr>
        <p:spPr bwMode="auto">
          <a:xfrm>
            <a:off x="2154238" y="4378325"/>
            <a:ext cx="38719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3" name="Line 9"/>
          <p:cNvSpPr>
            <a:spLocks noChangeShapeType="1"/>
          </p:cNvSpPr>
          <p:nvPr/>
        </p:nvSpPr>
        <p:spPr bwMode="auto">
          <a:xfrm>
            <a:off x="2154238" y="3878263"/>
            <a:ext cx="38719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4" name="Line 10"/>
          <p:cNvSpPr>
            <a:spLocks noChangeShapeType="1"/>
          </p:cNvSpPr>
          <p:nvPr/>
        </p:nvSpPr>
        <p:spPr bwMode="auto">
          <a:xfrm>
            <a:off x="2154238" y="3376613"/>
            <a:ext cx="38719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5" name="Line 11"/>
          <p:cNvSpPr>
            <a:spLocks noChangeShapeType="1"/>
          </p:cNvSpPr>
          <p:nvPr/>
        </p:nvSpPr>
        <p:spPr bwMode="auto">
          <a:xfrm>
            <a:off x="2154238" y="2874963"/>
            <a:ext cx="38719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6" name="Line 12"/>
          <p:cNvSpPr>
            <a:spLocks noChangeShapeType="1"/>
          </p:cNvSpPr>
          <p:nvPr/>
        </p:nvSpPr>
        <p:spPr bwMode="auto">
          <a:xfrm>
            <a:off x="2154238" y="5381625"/>
            <a:ext cx="3871912"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877" name="Rectangle 13"/>
          <p:cNvSpPr>
            <a:spLocks noChangeArrowheads="1"/>
          </p:cNvSpPr>
          <p:nvPr/>
        </p:nvSpPr>
        <p:spPr bwMode="auto">
          <a:xfrm>
            <a:off x="2154238" y="2874963"/>
            <a:ext cx="3873500" cy="2508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sz="1800"/>
          </a:p>
        </p:txBody>
      </p:sp>
      <p:sp>
        <p:nvSpPr>
          <p:cNvPr id="36878" name="Freeform 14"/>
          <p:cNvSpPr>
            <a:spLocks/>
          </p:cNvSpPr>
          <p:nvPr/>
        </p:nvSpPr>
        <p:spPr bwMode="auto">
          <a:xfrm>
            <a:off x="2235200" y="4197350"/>
            <a:ext cx="3711575" cy="881063"/>
          </a:xfrm>
          <a:custGeom>
            <a:avLst/>
            <a:gdLst>
              <a:gd name="T0" fmla="*/ 0 w 4675"/>
              <a:gd name="T1" fmla="*/ 2147483647 h 1108"/>
              <a:gd name="T2" fmla="*/ 2147483647 w 4675"/>
              <a:gd name="T3" fmla="*/ 2147483647 h 1108"/>
              <a:gd name="T4" fmla="*/ 2147483647 w 4675"/>
              <a:gd name="T5" fmla="*/ 2147483647 h 1108"/>
              <a:gd name="T6" fmla="*/ 2147483647 w 4675"/>
              <a:gd name="T7" fmla="*/ 2147483647 h 1108"/>
              <a:gd name="T8" fmla="*/ 2147483647 w 4675"/>
              <a:gd name="T9" fmla="*/ 2147483647 h 1108"/>
              <a:gd name="T10" fmla="*/ 2147483647 w 4675"/>
              <a:gd name="T11" fmla="*/ 2147483647 h 1108"/>
              <a:gd name="T12" fmla="*/ 2147483647 w 4675"/>
              <a:gd name="T13" fmla="*/ 2147483647 h 1108"/>
              <a:gd name="T14" fmla="*/ 2147483647 w 4675"/>
              <a:gd name="T15" fmla="*/ 2147483647 h 1108"/>
              <a:gd name="T16" fmla="*/ 2147483647 w 4675"/>
              <a:gd name="T17" fmla="*/ 2147483647 h 1108"/>
              <a:gd name="T18" fmla="*/ 2147483647 w 4675"/>
              <a:gd name="T19" fmla="*/ 2147483647 h 1108"/>
              <a:gd name="T20" fmla="*/ 2147483647 w 4675"/>
              <a:gd name="T21" fmla="*/ 2147483647 h 1108"/>
              <a:gd name="T22" fmla="*/ 2147483647 w 4675"/>
              <a:gd name="T23" fmla="*/ 2147483647 h 1108"/>
              <a:gd name="T24" fmla="*/ 2147483647 w 4675"/>
              <a:gd name="T25" fmla="*/ 2147483647 h 1108"/>
              <a:gd name="T26" fmla="*/ 2147483647 w 4675"/>
              <a:gd name="T27" fmla="*/ 2147483647 h 1108"/>
              <a:gd name="T28" fmla="*/ 2147483647 w 4675"/>
              <a:gd name="T29" fmla="*/ 2147483647 h 1108"/>
              <a:gd name="T30" fmla="*/ 2147483647 w 4675"/>
              <a:gd name="T31" fmla="*/ 2147483647 h 1108"/>
              <a:gd name="T32" fmla="*/ 2147483647 w 4675"/>
              <a:gd name="T33" fmla="*/ 2147483647 h 1108"/>
              <a:gd name="T34" fmla="*/ 2147483647 w 4675"/>
              <a:gd name="T35" fmla="*/ 2147483647 h 1108"/>
              <a:gd name="T36" fmla="*/ 2147483647 w 4675"/>
              <a:gd name="T37" fmla="*/ 2147483647 h 1108"/>
              <a:gd name="T38" fmla="*/ 2147483647 w 4675"/>
              <a:gd name="T39" fmla="*/ 2147483647 h 1108"/>
              <a:gd name="T40" fmla="*/ 2147483647 w 4675"/>
              <a:gd name="T41" fmla="*/ 2147483647 h 1108"/>
              <a:gd name="T42" fmla="*/ 2147483647 w 4675"/>
              <a:gd name="T43" fmla="*/ 2147483647 h 1108"/>
              <a:gd name="T44" fmla="*/ 2147483647 w 4675"/>
              <a:gd name="T45" fmla="*/ 2147483647 h 1108"/>
              <a:gd name="T46" fmla="*/ 2147483647 w 4675"/>
              <a:gd name="T47" fmla="*/ 0 h 1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75"/>
              <a:gd name="T73" fmla="*/ 0 h 1108"/>
              <a:gd name="T74" fmla="*/ 4675 w 4675"/>
              <a:gd name="T75" fmla="*/ 1108 h 1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75" h="1108">
                <a:moveTo>
                  <a:pt x="0" y="859"/>
                </a:moveTo>
                <a:lnTo>
                  <a:pt x="203" y="584"/>
                </a:lnTo>
                <a:lnTo>
                  <a:pt x="406" y="878"/>
                </a:lnTo>
                <a:lnTo>
                  <a:pt x="609" y="1108"/>
                </a:lnTo>
                <a:lnTo>
                  <a:pt x="813" y="849"/>
                </a:lnTo>
                <a:lnTo>
                  <a:pt x="1016" y="272"/>
                </a:lnTo>
                <a:lnTo>
                  <a:pt x="1219" y="621"/>
                </a:lnTo>
                <a:lnTo>
                  <a:pt x="1422" y="878"/>
                </a:lnTo>
                <a:lnTo>
                  <a:pt x="1626" y="875"/>
                </a:lnTo>
                <a:lnTo>
                  <a:pt x="1829" y="528"/>
                </a:lnTo>
                <a:lnTo>
                  <a:pt x="2032" y="479"/>
                </a:lnTo>
                <a:lnTo>
                  <a:pt x="2235" y="535"/>
                </a:lnTo>
                <a:lnTo>
                  <a:pt x="2438" y="203"/>
                </a:lnTo>
                <a:lnTo>
                  <a:pt x="2641" y="389"/>
                </a:lnTo>
                <a:lnTo>
                  <a:pt x="2845" y="472"/>
                </a:lnTo>
                <a:lnTo>
                  <a:pt x="3048" y="582"/>
                </a:lnTo>
                <a:lnTo>
                  <a:pt x="3252" y="245"/>
                </a:lnTo>
                <a:lnTo>
                  <a:pt x="3455" y="407"/>
                </a:lnTo>
                <a:lnTo>
                  <a:pt x="3658" y="394"/>
                </a:lnTo>
                <a:lnTo>
                  <a:pt x="3861" y="145"/>
                </a:lnTo>
                <a:lnTo>
                  <a:pt x="4064" y="123"/>
                </a:lnTo>
                <a:lnTo>
                  <a:pt x="4267" y="80"/>
                </a:lnTo>
                <a:lnTo>
                  <a:pt x="4470" y="280"/>
                </a:lnTo>
                <a:lnTo>
                  <a:pt x="4675"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36879" name="Rectangle 15"/>
          <p:cNvSpPr>
            <a:spLocks noChangeArrowheads="1"/>
          </p:cNvSpPr>
          <p:nvPr/>
        </p:nvSpPr>
        <p:spPr bwMode="auto">
          <a:xfrm>
            <a:off x="2176463" y="4821238"/>
            <a:ext cx="119062"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80" name="Rectangle 16"/>
          <p:cNvSpPr>
            <a:spLocks noChangeArrowheads="1"/>
          </p:cNvSpPr>
          <p:nvPr/>
        </p:nvSpPr>
        <p:spPr bwMode="auto">
          <a:xfrm>
            <a:off x="2338388" y="4603750"/>
            <a:ext cx="117475"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881" name="Rectangle 17"/>
          <p:cNvSpPr>
            <a:spLocks noChangeArrowheads="1"/>
          </p:cNvSpPr>
          <p:nvPr/>
        </p:nvSpPr>
        <p:spPr bwMode="auto">
          <a:xfrm>
            <a:off x="2498725" y="4837113"/>
            <a:ext cx="119063"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82" name="Rectangle 18"/>
          <p:cNvSpPr>
            <a:spLocks noChangeArrowheads="1"/>
          </p:cNvSpPr>
          <p:nvPr/>
        </p:nvSpPr>
        <p:spPr bwMode="auto">
          <a:xfrm>
            <a:off x="2660650" y="5019675"/>
            <a:ext cx="117475"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883" name="Rectangle 19"/>
          <p:cNvSpPr>
            <a:spLocks noChangeArrowheads="1"/>
          </p:cNvSpPr>
          <p:nvPr/>
        </p:nvSpPr>
        <p:spPr bwMode="auto">
          <a:xfrm>
            <a:off x="2820988" y="4813300"/>
            <a:ext cx="119062"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884" name="Rectangle 20"/>
          <p:cNvSpPr>
            <a:spLocks noChangeArrowheads="1"/>
          </p:cNvSpPr>
          <p:nvPr/>
        </p:nvSpPr>
        <p:spPr bwMode="auto">
          <a:xfrm>
            <a:off x="2982913" y="4354513"/>
            <a:ext cx="117475"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85" name="Rectangle 21"/>
          <p:cNvSpPr>
            <a:spLocks noChangeArrowheads="1"/>
          </p:cNvSpPr>
          <p:nvPr/>
        </p:nvSpPr>
        <p:spPr bwMode="auto">
          <a:xfrm>
            <a:off x="3144838" y="4632325"/>
            <a:ext cx="117475"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886" name="Rectangle 22"/>
          <p:cNvSpPr>
            <a:spLocks noChangeArrowheads="1"/>
          </p:cNvSpPr>
          <p:nvPr/>
        </p:nvSpPr>
        <p:spPr bwMode="auto">
          <a:xfrm>
            <a:off x="3305175" y="4837113"/>
            <a:ext cx="117475"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87" name="Rectangle 23"/>
          <p:cNvSpPr>
            <a:spLocks noChangeArrowheads="1"/>
          </p:cNvSpPr>
          <p:nvPr/>
        </p:nvSpPr>
        <p:spPr bwMode="auto">
          <a:xfrm>
            <a:off x="3467100" y="4833938"/>
            <a:ext cx="119063"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88" name="Rectangle 24"/>
          <p:cNvSpPr>
            <a:spLocks noChangeArrowheads="1"/>
          </p:cNvSpPr>
          <p:nvPr/>
        </p:nvSpPr>
        <p:spPr bwMode="auto">
          <a:xfrm>
            <a:off x="3629025" y="4557713"/>
            <a:ext cx="117475"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89" name="Rectangle 25"/>
          <p:cNvSpPr>
            <a:spLocks noChangeArrowheads="1"/>
          </p:cNvSpPr>
          <p:nvPr/>
        </p:nvSpPr>
        <p:spPr bwMode="auto">
          <a:xfrm>
            <a:off x="3789363" y="4519613"/>
            <a:ext cx="119062"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90" name="Rectangle 26"/>
          <p:cNvSpPr>
            <a:spLocks noChangeArrowheads="1"/>
          </p:cNvSpPr>
          <p:nvPr/>
        </p:nvSpPr>
        <p:spPr bwMode="auto">
          <a:xfrm>
            <a:off x="3951288" y="4564063"/>
            <a:ext cx="117475"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91" name="Rectangle 27"/>
          <p:cNvSpPr>
            <a:spLocks noChangeArrowheads="1"/>
          </p:cNvSpPr>
          <p:nvPr/>
        </p:nvSpPr>
        <p:spPr bwMode="auto">
          <a:xfrm>
            <a:off x="4111625" y="4300538"/>
            <a:ext cx="119063"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92" name="Rectangle 28"/>
          <p:cNvSpPr>
            <a:spLocks noChangeArrowheads="1"/>
          </p:cNvSpPr>
          <p:nvPr/>
        </p:nvSpPr>
        <p:spPr bwMode="auto">
          <a:xfrm>
            <a:off x="4273550" y="4448175"/>
            <a:ext cx="117475"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93" name="Rectangle 29"/>
          <p:cNvSpPr>
            <a:spLocks noChangeArrowheads="1"/>
          </p:cNvSpPr>
          <p:nvPr/>
        </p:nvSpPr>
        <p:spPr bwMode="auto">
          <a:xfrm>
            <a:off x="4435475" y="4513263"/>
            <a:ext cx="117475"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94" name="Rectangle 30"/>
          <p:cNvSpPr>
            <a:spLocks noChangeArrowheads="1"/>
          </p:cNvSpPr>
          <p:nvPr/>
        </p:nvSpPr>
        <p:spPr bwMode="auto">
          <a:xfrm>
            <a:off x="4595813" y="4602163"/>
            <a:ext cx="117475"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95" name="Rectangle 31"/>
          <p:cNvSpPr>
            <a:spLocks noChangeArrowheads="1"/>
          </p:cNvSpPr>
          <p:nvPr/>
        </p:nvSpPr>
        <p:spPr bwMode="auto">
          <a:xfrm>
            <a:off x="4757738" y="4333875"/>
            <a:ext cx="119062"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96" name="Rectangle 32"/>
          <p:cNvSpPr>
            <a:spLocks noChangeArrowheads="1"/>
          </p:cNvSpPr>
          <p:nvPr/>
        </p:nvSpPr>
        <p:spPr bwMode="auto">
          <a:xfrm>
            <a:off x="4919663" y="4462463"/>
            <a:ext cx="117475"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97" name="Rectangle 33"/>
          <p:cNvSpPr>
            <a:spLocks noChangeArrowheads="1"/>
          </p:cNvSpPr>
          <p:nvPr/>
        </p:nvSpPr>
        <p:spPr bwMode="auto">
          <a:xfrm>
            <a:off x="5080000" y="4452938"/>
            <a:ext cx="119063"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898" name="Rectangle 34"/>
          <p:cNvSpPr>
            <a:spLocks noChangeArrowheads="1"/>
          </p:cNvSpPr>
          <p:nvPr/>
        </p:nvSpPr>
        <p:spPr bwMode="auto">
          <a:xfrm>
            <a:off x="5241925" y="4254500"/>
            <a:ext cx="117475"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899" name="Rectangle 35"/>
          <p:cNvSpPr>
            <a:spLocks noChangeArrowheads="1"/>
          </p:cNvSpPr>
          <p:nvPr/>
        </p:nvSpPr>
        <p:spPr bwMode="auto">
          <a:xfrm>
            <a:off x="5402263" y="4237038"/>
            <a:ext cx="119062" cy="119062"/>
          </a:xfrm>
          <a:prstGeom prst="rect">
            <a:avLst/>
          </a:prstGeom>
          <a:solidFill>
            <a:srgbClr val="FF0000"/>
          </a:solidFill>
          <a:ln w="0">
            <a:solidFill>
              <a:srgbClr val="000000"/>
            </a:solidFill>
            <a:miter lim="800000"/>
            <a:headEnd/>
            <a:tailEnd/>
          </a:ln>
        </p:spPr>
        <p:txBody>
          <a:bodyPr/>
          <a:lstStyle/>
          <a:p>
            <a:endParaRPr lang="es-ES" sz="1800"/>
          </a:p>
        </p:txBody>
      </p:sp>
      <p:sp>
        <p:nvSpPr>
          <p:cNvPr id="36900" name="Rectangle 36"/>
          <p:cNvSpPr>
            <a:spLocks noChangeArrowheads="1"/>
          </p:cNvSpPr>
          <p:nvPr/>
        </p:nvSpPr>
        <p:spPr bwMode="auto">
          <a:xfrm>
            <a:off x="5564188" y="4203700"/>
            <a:ext cx="117475"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901" name="Rectangle 37"/>
          <p:cNvSpPr>
            <a:spLocks noChangeArrowheads="1"/>
          </p:cNvSpPr>
          <p:nvPr/>
        </p:nvSpPr>
        <p:spPr bwMode="auto">
          <a:xfrm>
            <a:off x="5724525" y="4362450"/>
            <a:ext cx="119063"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902" name="Rectangle 38"/>
          <p:cNvSpPr>
            <a:spLocks noChangeArrowheads="1"/>
          </p:cNvSpPr>
          <p:nvPr/>
        </p:nvSpPr>
        <p:spPr bwMode="auto">
          <a:xfrm>
            <a:off x="5888038" y="4140200"/>
            <a:ext cx="117475" cy="119063"/>
          </a:xfrm>
          <a:prstGeom prst="rect">
            <a:avLst/>
          </a:prstGeom>
          <a:solidFill>
            <a:srgbClr val="FF0000"/>
          </a:solidFill>
          <a:ln w="0">
            <a:solidFill>
              <a:srgbClr val="000000"/>
            </a:solidFill>
            <a:miter lim="800000"/>
            <a:headEnd/>
            <a:tailEnd/>
          </a:ln>
        </p:spPr>
        <p:txBody>
          <a:bodyPr/>
          <a:lstStyle/>
          <a:p>
            <a:endParaRPr lang="es-ES" sz="1800"/>
          </a:p>
        </p:txBody>
      </p:sp>
      <p:sp>
        <p:nvSpPr>
          <p:cNvPr id="36903" name="Freeform 39"/>
          <p:cNvSpPr>
            <a:spLocks/>
          </p:cNvSpPr>
          <p:nvPr/>
        </p:nvSpPr>
        <p:spPr bwMode="auto">
          <a:xfrm>
            <a:off x="2235200" y="3417888"/>
            <a:ext cx="3711575" cy="1462087"/>
          </a:xfrm>
          <a:custGeom>
            <a:avLst/>
            <a:gdLst>
              <a:gd name="T0" fmla="*/ 0 w 4675"/>
              <a:gd name="T1" fmla="*/ 2147483647 h 1841"/>
              <a:gd name="T2" fmla="*/ 2147483647 w 4675"/>
              <a:gd name="T3" fmla="*/ 2147483647 h 1841"/>
              <a:gd name="T4" fmla="*/ 2147483647 w 4675"/>
              <a:gd name="T5" fmla="*/ 2147483647 h 1841"/>
              <a:gd name="T6" fmla="*/ 2147483647 w 4675"/>
              <a:gd name="T7" fmla="*/ 2147483647 h 1841"/>
              <a:gd name="T8" fmla="*/ 2147483647 w 4675"/>
              <a:gd name="T9" fmla="*/ 2147483647 h 1841"/>
              <a:gd name="T10" fmla="*/ 2147483647 w 4675"/>
              <a:gd name="T11" fmla="*/ 2147483647 h 1841"/>
              <a:gd name="T12" fmla="*/ 2147483647 w 4675"/>
              <a:gd name="T13" fmla="*/ 2147483647 h 1841"/>
              <a:gd name="T14" fmla="*/ 2147483647 w 4675"/>
              <a:gd name="T15" fmla="*/ 2147483647 h 1841"/>
              <a:gd name="T16" fmla="*/ 2147483647 w 4675"/>
              <a:gd name="T17" fmla="*/ 2147483647 h 1841"/>
              <a:gd name="T18" fmla="*/ 2147483647 w 4675"/>
              <a:gd name="T19" fmla="*/ 2147483647 h 1841"/>
              <a:gd name="T20" fmla="*/ 2147483647 w 4675"/>
              <a:gd name="T21" fmla="*/ 2147483647 h 1841"/>
              <a:gd name="T22" fmla="*/ 2147483647 w 4675"/>
              <a:gd name="T23" fmla="*/ 2147483647 h 1841"/>
              <a:gd name="T24" fmla="*/ 2147483647 w 4675"/>
              <a:gd name="T25" fmla="*/ 2147483647 h 1841"/>
              <a:gd name="T26" fmla="*/ 2147483647 w 4675"/>
              <a:gd name="T27" fmla="*/ 2147483647 h 1841"/>
              <a:gd name="T28" fmla="*/ 2147483647 w 4675"/>
              <a:gd name="T29" fmla="*/ 2147483647 h 1841"/>
              <a:gd name="T30" fmla="*/ 2147483647 w 4675"/>
              <a:gd name="T31" fmla="*/ 2147483647 h 1841"/>
              <a:gd name="T32" fmla="*/ 2147483647 w 4675"/>
              <a:gd name="T33" fmla="*/ 2147483647 h 1841"/>
              <a:gd name="T34" fmla="*/ 2147483647 w 4675"/>
              <a:gd name="T35" fmla="*/ 0 h 1841"/>
              <a:gd name="T36" fmla="*/ 2147483647 w 4675"/>
              <a:gd name="T37" fmla="*/ 2147483647 h 1841"/>
              <a:gd name="T38" fmla="*/ 2147483647 w 4675"/>
              <a:gd name="T39" fmla="*/ 2147483647 h 1841"/>
              <a:gd name="T40" fmla="*/ 2147483647 w 4675"/>
              <a:gd name="T41" fmla="*/ 2147483647 h 1841"/>
              <a:gd name="T42" fmla="*/ 2147483647 w 4675"/>
              <a:gd name="T43" fmla="*/ 2147483647 h 1841"/>
              <a:gd name="T44" fmla="*/ 2147483647 w 4675"/>
              <a:gd name="T45" fmla="*/ 2147483647 h 1841"/>
              <a:gd name="T46" fmla="*/ 2147483647 w 4675"/>
              <a:gd name="T47" fmla="*/ 2147483647 h 18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75"/>
              <a:gd name="T73" fmla="*/ 0 h 1841"/>
              <a:gd name="T74" fmla="*/ 4675 w 4675"/>
              <a:gd name="T75" fmla="*/ 1841 h 18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75" h="1841">
                <a:moveTo>
                  <a:pt x="0" y="1841"/>
                </a:moveTo>
                <a:lnTo>
                  <a:pt x="203" y="1820"/>
                </a:lnTo>
                <a:lnTo>
                  <a:pt x="406" y="1788"/>
                </a:lnTo>
                <a:lnTo>
                  <a:pt x="609" y="1767"/>
                </a:lnTo>
                <a:lnTo>
                  <a:pt x="813" y="1745"/>
                </a:lnTo>
                <a:lnTo>
                  <a:pt x="1016" y="1706"/>
                </a:lnTo>
                <a:lnTo>
                  <a:pt x="1219" y="1673"/>
                </a:lnTo>
                <a:lnTo>
                  <a:pt x="1422" y="1629"/>
                </a:lnTo>
                <a:lnTo>
                  <a:pt x="1626" y="1585"/>
                </a:lnTo>
                <a:lnTo>
                  <a:pt x="1829" y="1545"/>
                </a:lnTo>
                <a:lnTo>
                  <a:pt x="2032" y="1503"/>
                </a:lnTo>
                <a:lnTo>
                  <a:pt x="2235" y="1457"/>
                </a:lnTo>
                <a:lnTo>
                  <a:pt x="2438" y="1415"/>
                </a:lnTo>
                <a:lnTo>
                  <a:pt x="2641" y="1373"/>
                </a:lnTo>
                <a:lnTo>
                  <a:pt x="2845" y="1322"/>
                </a:lnTo>
                <a:lnTo>
                  <a:pt x="3048" y="1275"/>
                </a:lnTo>
                <a:lnTo>
                  <a:pt x="3252" y="484"/>
                </a:lnTo>
                <a:lnTo>
                  <a:pt x="3455" y="0"/>
                </a:lnTo>
                <a:lnTo>
                  <a:pt x="3658" y="461"/>
                </a:lnTo>
                <a:lnTo>
                  <a:pt x="3861" y="461"/>
                </a:lnTo>
                <a:lnTo>
                  <a:pt x="4064" y="461"/>
                </a:lnTo>
                <a:lnTo>
                  <a:pt x="4267" y="461"/>
                </a:lnTo>
                <a:lnTo>
                  <a:pt x="4470" y="461"/>
                </a:lnTo>
                <a:lnTo>
                  <a:pt x="4675" y="461"/>
                </a:lnTo>
              </a:path>
            </a:pathLst>
          </a:cu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36904" name="Freeform 40"/>
          <p:cNvSpPr>
            <a:spLocks/>
          </p:cNvSpPr>
          <p:nvPr/>
        </p:nvSpPr>
        <p:spPr bwMode="auto">
          <a:xfrm>
            <a:off x="2176463" y="4821238"/>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05" name="Freeform 41"/>
          <p:cNvSpPr>
            <a:spLocks/>
          </p:cNvSpPr>
          <p:nvPr/>
        </p:nvSpPr>
        <p:spPr bwMode="auto">
          <a:xfrm>
            <a:off x="2338388" y="4805363"/>
            <a:ext cx="115887" cy="115887"/>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06" name="Freeform 42"/>
          <p:cNvSpPr>
            <a:spLocks/>
          </p:cNvSpPr>
          <p:nvPr/>
        </p:nvSpPr>
        <p:spPr bwMode="auto">
          <a:xfrm>
            <a:off x="2498725" y="4779963"/>
            <a:ext cx="117475"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3"/>
                </a:lnTo>
                <a:lnTo>
                  <a:pt x="73" y="147"/>
                </a:lnTo>
                <a:lnTo>
                  <a:pt x="0" y="73"/>
                </a:lnTo>
                <a:lnTo>
                  <a:pt x="73" y="0"/>
                </a:lnTo>
                <a:close/>
              </a:path>
            </a:pathLst>
          </a:custGeom>
          <a:solidFill>
            <a:srgbClr val="00FF00"/>
          </a:solidFill>
          <a:ln w="0">
            <a:solidFill>
              <a:srgbClr val="000000"/>
            </a:solidFill>
            <a:round/>
            <a:headEnd/>
            <a:tailEnd/>
          </a:ln>
        </p:spPr>
        <p:txBody>
          <a:bodyPr/>
          <a:lstStyle/>
          <a:p>
            <a:endParaRPr lang="es-VE"/>
          </a:p>
        </p:txBody>
      </p:sp>
      <p:sp>
        <p:nvSpPr>
          <p:cNvPr id="36907" name="Freeform 43"/>
          <p:cNvSpPr>
            <a:spLocks/>
          </p:cNvSpPr>
          <p:nvPr/>
        </p:nvSpPr>
        <p:spPr bwMode="auto">
          <a:xfrm>
            <a:off x="2660650" y="4762500"/>
            <a:ext cx="115888"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3"/>
                </a:lnTo>
                <a:lnTo>
                  <a:pt x="73" y="147"/>
                </a:lnTo>
                <a:lnTo>
                  <a:pt x="0" y="73"/>
                </a:lnTo>
                <a:lnTo>
                  <a:pt x="73" y="0"/>
                </a:lnTo>
                <a:close/>
              </a:path>
            </a:pathLst>
          </a:custGeom>
          <a:solidFill>
            <a:srgbClr val="00FF00"/>
          </a:solidFill>
          <a:ln w="0">
            <a:solidFill>
              <a:srgbClr val="000000"/>
            </a:solidFill>
            <a:round/>
            <a:headEnd/>
            <a:tailEnd/>
          </a:ln>
        </p:spPr>
        <p:txBody>
          <a:bodyPr/>
          <a:lstStyle/>
          <a:p>
            <a:endParaRPr lang="es-VE"/>
          </a:p>
        </p:txBody>
      </p:sp>
      <p:sp>
        <p:nvSpPr>
          <p:cNvPr id="36908" name="Freeform 44"/>
          <p:cNvSpPr>
            <a:spLocks/>
          </p:cNvSpPr>
          <p:nvPr/>
        </p:nvSpPr>
        <p:spPr bwMode="auto">
          <a:xfrm>
            <a:off x="2820988" y="4745038"/>
            <a:ext cx="117475"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4" y="0"/>
                </a:moveTo>
                <a:lnTo>
                  <a:pt x="147" y="74"/>
                </a:lnTo>
                <a:lnTo>
                  <a:pt x="74" y="147"/>
                </a:lnTo>
                <a:lnTo>
                  <a:pt x="0" y="74"/>
                </a:lnTo>
                <a:lnTo>
                  <a:pt x="74" y="0"/>
                </a:lnTo>
                <a:close/>
              </a:path>
            </a:pathLst>
          </a:custGeom>
          <a:solidFill>
            <a:srgbClr val="00FF00"/>
          </a:solidFill>
          <a:ln w="0">
            <a:solidFill>
              <a:srgbClr val="000000"/>
            </a:solidFill>
            <a:round/>
            <a:headEnd/>
            <a:tailEnd/>
          </a:ln>
        </p:spPr>
        <p:txBody>
          <a:bodyPr/>
          <a:lstStyle/>
          <a:p>
            <a:endParaRPr lang="es-VE"/>
          </a:p>
        </p:txBody>
      </p:sp>
      <p:sp>
        <p:nvSpPr>
          <p:cNvPr id="36909" name="Freeform 45"/>
          <p:cNvSpPr>
            <a:spLocks/>
          </p:cNvSpPr>
          <p:nvPr/>
        </p:nvSpPr>
        <p:spPr bwMode="auto">
          <a:xfrm>
            <a:off x="2982913" y="4714875"/>
            <a:ext cx="117475" cy="115888"/>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4" y="0"/>
                </a:moveTo>
                <a:lnTo>
                  <a:pt x="147" y="74"/>
                </a:lnTo>
                <a:lnTo>
                  <a:pt x="74" y="148"/>
                </a:lnTo>
                <a:lnTo>
                  <a:pt x="0" y="74"/>
                </a:lnTo>
                <a:lnTo>
                  <a:pt x="74" y="0"/>
                </a:lnTo>
                <a:close/>
              </a:path>
            </a:pathLst>
          </a:custGeom>
          <a:solidFill>
            <a:srgbClr val="00FF00"/>
          </a:solidFill>
          <a:ln w="0">
            <a:solidFill>
              <a:srgbClr val="000000"/>
            </a:solidFill>
            <a:round/>
            <a:headEnd/>
            <a:tailEnd/>
          </a:ln>
        </p:spPr>
        <p:txBody>
          <a:bodyPr/>
          <a:lstStyle/>
          <a:p>
            <a:endParaRPr lang="es-VE"/>
          </a:p>
        </p:txBody>
      </p:sp>
      <p:sp>
        <p:nvSpPr>
          <p:cNvPr id="36910" name="Freeform 46"/>
          <p:cNvSpPr>
            <a:spLocks/>
          </p:cNvSpPr>
          <p:nvPr/>
        </p:nvSpPr>
        <p:spPr bwMode="auto">
          <a:xfrm>
            <a:off x="3144838" y="4687888"/>
            <a:ext cx="115887"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4" y="0"/>
                </a:moveTo>
                <a:lnTo>
                  <a:pt x="147" y="74"/>
                </a:lnTo>
                <a:lnTo>
                  <a:pt x="74" y="147"/>
                </a:lnTo>
                <a:lnTo>
                  <a:pt x="0" y="74"/>
                </a:lnTo>
                <a:lnTo>
                  <a:pt x="74" y="0"/>
                </a:lnTo>
                <a:close/>
              </a:path>
            </a:pathLst>
          </a:custGeom>
          <a:solidFill>
            <a:srgbClr val="00FF00"/>
          </a:solidFill>
          <a:ln w="0">
            <a:solidFill>
              <a:srgbClr val="000000"/>
            </a:solidFill>
            <a:round/>
            <a:headEnd/>
            <a:tailEnd/>
          </a:ln>
        </p:spPr>
        <p:txBody>
          <a:bodyPr/>
          <a:lstStyle/>
          <a:p>
            <a:endParaRPr lang="es-VE"/>
          </a:p>
        </p:txBody>
      </p:sp>
      <p:sp>
        <p:nvSpPr>
          <p:cNvPr id="36911" name="Freeform 47"/>
          <p:cNvSpPr>
            <a:spLocks/>
          </p:cNvSpPr>
          <p:nvPr/>
        </p:nvSpPr>
        <p:spPr bwMode="auto">
          <a:xfrm>
            <a:off x="3305175" y="4652963"/>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4" y="0"/>
                </a:moveTo>
                <a:lnTo>
                  <a:pt x="147" y="74"/>
                </a:lnTo>
                <a:lnTo>
                  <a:pt x="74" y="148"/>
                </a:lnTo>
                <a:lnTo>
                  <a:pt x="0" y="74"/>
                </a:lnTo>
                <a:lnTo>
                  <a:pt x="74" y="0"/>
                </a:lnTo>
                <a:close/>
              </a:path>
            </a:pathLst>
          </a:custGeom>
          <a:solidFill>
            <a:srgbClr val="00FF00"/>
          </a:solidFill>
          <a:ln w="0">
            <a:solidFill>
              <a:srgbClr val="000000"/>
            </a:solidFill>
            <a:round/>
            <a:headEnd/>
            <a:tailEnd/>
          </a:ln>
        </p:spPr>
        <p:txBody>
          <a:bodyPr/>
          <a:lstStyle/>
          <a:p>
            <a:endParaRPr lang="es-VE"/>
          </a:p>
        </p:txBody>
      </p:sp>
      <p:sp>
        <p:nvSpPr>
          <p:cNvPr id="36912" name="Freeform 48"/>
          <p:cNvSpPr>
            <a:spLocks/>
          </p:cNvSpPr>
          <p:nvPr/>
        </p:nvSpPr>
        <p:spPr bwMode="auto">
          <a:xfrm>
            <a:off x="3467100" y="4618038"/>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13" name="Freeform 49"/>
          <p:cNvSpPr>
            <a:spLocks/>
          </p:cNvSpPr>
          <p:nvPr/>
        </p:nvSpPr>
        <p:spPr bwMode="auto">
          <a:xfrm>
            <a:off x="3629025" y="4586288"/>
            <a:ext cx="115888"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4"/>
                </a:lnTo>
                <a:lnTo>
                  <a:pt x="73" y="147"/>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14" name="Freeform 50"/>
          <p:cNvSpPr>
            <a:spLocks/>
          </p:cNvSpPr>
          <p:nvPr/>
        </p:nvSpPr>
        <p:spPr bwMode="auto">
          <a:xfrm>
            <a:off x="3789363" y="4552950"/>
            <a:ext cx="117475"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4"/>
                </a:lnTo>
                <a:lnTo>
                  <a:pt x="73" y="147"/>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15" name="Freeform 51"/>
          <p:cNvSpPr>
            <a:spLocks/>
          </p:cNvSpPr>
          <p:nvPr/>
        </p:nvSpPr>
        <p:spPr bwMode="auto">
          <a:xfrm>
            <a:off x="3951288" y="4516438"/>
            <a:ext cx="115887"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16" name="Freeform 52"/>
          <p:cNvSpPr>
            <a:spLocks/>
          </p:cNvSpPr>
          <p:nvPr/>
        </p:nvSpPr>
        <p:spPr bwMode="auto">
          <a:xfrm>
            <a:off x="4111625" y="4483100"/>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17" name="Freeform 53"/>
          <p:cNvSpPr>
            <a:spLocks/>
          </p:cNvSpPr>
          <p:nvPr/>
        </p:nvSpPr>
        <p:spPr bwMode="auto">
          <a:xfrm>
            <a:off x="4273550" y="4449763"/>
            <a:ext cx="115888"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18" name="Freeform 54"/>
          <p:cNvSpPr>
            <a:spLocks/>
          </p:cNvSpPr>
          <p:nvPr/>
        </p:nvSpPr>
        <p:spPr bwMode="auto">
          <a:xfrm>
            <a:off x="4435475" y="4410075"/>
            <a:ext cx="115888" cy="115888"/>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4" y="0"/>
                </a:moveTo>
                <a:lnTo>
                  <a:pt x="147" y="74"/>
                </a:lnTo>
                <a:lnTo>
                  <a:pt x="74" y="148"/>
                </a:lnTo>
                <a:lnTo>
                  <a:pt x="0" y="74"/>
                </a:lnTo>
                <a:lnTo>
                  <a:pt x="74" y="0"/>
                </a:lnTo>
                <a:close/>
              </a:path>
            </a:pathLst>
          </a:custGeom>
          <a:solidFill>
            <a:srgbClr val="00FF00"/>
          </a:solidFill>
          <a:ln w="0">
            <a:solidFill>
              <a:srgbClr val="000000"/>
            </a:solidFill>
            <a:round/>
            <a:headEnd/>
            <a:tailEnd/>
          </a:ln>
        </p:spPr>
        <p:txBody>
          <a:bodyPr/>
          <a:lstStyle/>
          <a:p>
            <a:endParaRPr lang="es-VE"/>
          </a:p>
        </p:txBody>
      </p:sp>
      <p:sp>
        <p:nvSpPr>
          <p:cNvPr id="36919" name="Freeform 55"/>
          <p:cNvSpPr>
            <a:spLocks/>
          </p:cNvSpPr>
          <p:nvPr/>
        </p:nvSpPr>
        <p:spPr bwMode="auto">
          <a:xfrm>
            <a:off x="4595813" y="4371975"/>
            <a:ext cx="117475"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4" y="0"/>
                </a:moveTo>
                <a:lnTo>
                  <a:pt x="147" y="74"/>
                </a:lnTo>
                <a:lnTo>
                  <a:pt x="74" y="147"/>
                </a:lnTo>
                <a:lnTo>
                  <a:pt x="0" y="74"/>
                </a:lnTo>
                <a:lnTo>
                  <a:pt x="74" y="0"/>
                </a:lnTo>
                <a:close/>
              </a:path>
            </a:pathLst>
          </a:custGeom>
          <a:solidFill>
            <a:srgbClr val="00FF00"/>
          </a:solidFill>
          <a:ln w="0">
            <a:solidFill>
              <a:srgbClr val="000000"/>
            </a:solidFill>
            <a:round/>
            <a:headEnd/>
            <a:tailEnd/>
          </a:ln>
        </p:spPr>
        <p:txBody>
          <a:bodyPr/>
          <a:lstStyle/>
          <a:p>
            <a:endParaRPr lang="es-VE"/>
          </a:p>
        </p:txBody>
      </p:sp>
      <p:sp>
        <p:nvSpPr>
          <p:cNvPr id="36920" name="Freeform 56"/>
          <p:cNvSpPr>
            <a:spLocks/>
          </p:cNvSpPr>
          <p:nvPr/>
        </p:nvSpPr>
        <p:spPr bwMode="auto">
          <a:xfrm>
            <a:off x="4757738" y="3744913"/>
            <a:ext cx="117475" cy="115887"/>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4"/>
                </a:lnTo>
                <a:lnTo>
                  <a:pt x="73" y="147"/>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1" name="Freeform 57"/>
          <p:cNvSpPr>
            <a:spLocks/>
          </p:cNvSpPr>
          <p:nvPr/>
        </p:nvSpPr>
        <p:spPr bwMode="auto">
          <a:xfrm>
            <a:off x="4919663" y="3360738"/>
            <a:ext cx="115887" cy="115887"/>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4"/>
                </a:lnTo>
                <a:lnTo>
                  <a:pt x="73" y="147"/>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2" name="Freeform 58"/>
          <p:cNvSpPr>
            <a:spLocks/>
          </p:cNvSpPr>
          <p:nvPr/>
        </p:nvSpPr>
        <p:spPr bwMode="auto">
          <a:xfrm>
            <a:off x="5080000" y="3725863"/>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3" name="Freeform 59"/>
          <p:cNvSpPr>
            <a:spLocks/>
          </p:cNvSpPr>
          <p:nvPr/>
        </p:nvSpPr>
        <p:spPr bwMode="auto">
          <a:xfrm>
            <a:off x="5241925" y="3725863"/>
            <a:ext cx="115888"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4" name="Freeform 60"/>
          <p:cNvSpPr>
            <a:spLocks/>
          </p:cNvSpPr>
          <p:nvPr/>
        </p:nvSpPr>
        <p:spPr bwMode="auto">
          <a:xfrm>
            <a:off x="5402263" y="3725863"/>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5" name="Freeform 61"/>
          <p:cNvSpPr>
            <a:spLocks/>
          </p:cNvSpPr>
          <p:nvPr/>
        </p:nvSpPr>
        <p:spPr bwMode="auto">
          <a:xfrm>
            <a:off x="5564188" y="3725863"/>
            <a:ext cx="115887"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6" name="Freeform 62"/>
          <p:cNvSpPr>
            <a:spLocks/>
          </p:cNvSpPr>
          <p:nvPr/>
        </p:nvSpPr>
        <p:spPr bwMode="auto">
          <a:xfrm>
            <a:off x="5724525" y="3725863"/>
            <a:ext cx="117475"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7" name="Freeform 63"/>
          <p:cNvSpPr>
            <a:spLocks/>
          </p:cNvSpPr>
          <p:nvPr/>
        </p:nvSpPr>
        <p:spPr bwMode="auto">
          <a:xfrm>
            <a:off x="5888038" y="3725863"/>
            <a:ext cx="115887" cy="117475"/>
          </a:xfrm>
          <a:custGeom>
            <a:avLst/>
            <a:gdLst>
              <a:gd name="T0" fmla="*/ 2147483647 w 147"/>
              <a:gd name="T1" fmla="*/ 0 h 148"/>
              <a:gd name="T2" fmla="*/ 2147483647 w 147"/>
              <a:gd name="T3" fmla="*/ 2147483647 h 148"/>
              <a:gd name="T4" fmla="*/ 2147483647 w 147"/>
              <a:gd name="T5" fmla="*/ 2147483647 h 148"/>
              <a:gd name="T6" fmla="*/ 0 w 147"/>
              <a:gd name="T7" fmla="*/ 2147483647 h 148"/>
              <a:gd name="T8" fmla="*/ 2147483647 w 147"/>
              <a:gd name="T9" fmla="*/ 0 h 148"/>
              <a:gd name="T10" fmla="*/ 0 60000 65536"/>
              <a:gd name="T11" fmla="*/ 0 60000 65536"/>
              <a:gd name="T12" fmla="*/ 0 60000 65536"/>
              <a:gd name="T13" fmla="*/ 0 60000 65536"/>
              <a:gd name="T14" fmla="*/ 0 60000 65536"/>
              <a:gd name="T15" fmla="*/ 0 w 147"/>
              <a:gd name="T16" fmla="*/ 0 h 148"/>
              <a:gd name="T17" fmla="*/ 147 w 147"/>
              <a:gd name="T18" fmla="*/ 148 h 148"/>
            </a:gdLst>
            <a:ahLst/>
            <a:cxnLst>
              <a:cxn ang="T10">
                <a:pos x="T0" y="T1"/>
              </a:cxn>
              <a:cxn ang="T11">
                <a:pos x="T2" y="T3"/>
              </a:cxn>
              <a:cxn ang="T12">
                <a:pos x="T4" y="T5"/>
              </a:cxn>
              <a:cxn ang="T13">
                <a:pos x="T6" y="T7"/>
              </a:cxn>
              <a:cxn ang="T14">
                <a:pos x="T8" y="T9"/>
              </a:cxn>
            </a:cxnLst>
            <a:rect l="T15" t="T16" r="T17" b="T18"/>
            <a:pathLst>
              <a:path w="147" h="148">
                <a:moveTo>
                  <a:pt x="73" y="0"/>
                </a:moveTo>
                <a:lnTo>
                  <a:pt x="147" y="74"/>
                </a:lnTo>
                <a:lnTo>
                  <a:pt x="73" y="148"/>
                </a:lnTo>
                <a:lnTo>
                  <a:pt x="0" y="74"/>
                </a:lnTo>
                <a:lnTo>
                  <a:pt x="73" y="0"/>
                </a:lnTo>
                <a:close/>
              </a:path>
            </a:pathLst>
          </a:custGeom>
          <a:solidFill>
            <a:srgbClr val="00FF00"/>
          </a:solidFill>
          <a:ln w="0">
            <a:solidFill>
              <a:srgbClr val="000000"/>
            </a:solidFill>
            <a:round/>
            <a:headEnd/>
            <a:tailEnd/>
          </a:ln>
        </p:spPr>
        <p:txBody>
          <a:bodyPr/>
          <a:lstStyle/>
          <a:p>
            <a:endParaRPr lang="es-VE"/>
          </a:p>
        </p:txBody>
      </p:sp>
      <p:sp>
        <p:nvSpPr>
          <p:cNvPr id="36928" name="Rectangle 64"/>
          <p:cNvSpPr>
            <a:spLocks noChangeArrowheads="1"/>
          </p:cNvSpPr>
          <p:nvPr/>
        </p:nvSpPr>
        <p:spPr bwMode="auto">
          <a:xfrm rot="-5400000">
            <a:off x="1878013" y="5653088"/>
            <a:ext cx="762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Ene-93</a:t>
            </a:r>
            <a:endParaRPr lang="es-ES">
              <a:latin typeface="Futura Bk BT" charset="0"/>
            </a:endParaRPr>
          </a:p>
        </p:txBody>
      </p:sp>
      <p:sp>
        <p:nvSpPr>
          <p:cNvPr id="36929" name="Rectangle 65"/>
          <p:cNvSpPr>
            <a:spLocks noChangeArrowheads="1"/>
          </p:cNvSpPr>
          <p:nvPr/>
        </p:nvSpPr>
        <p:spPr bwMode="auto">
          <a:xfrm rot="-5400000">
            <a:off x="2373313" y="600868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0" name="Rectangle 66"/>
          <p:cNvSpPr>
            <a:spLocks noChangeArrowheads="1"/>
          </p:cNvSpPr>
          <p:nvPr/>
        </p:nvSpPr>
        <p:spPr bwMode="auto">
          <a:xfrm rot="-5400000">
            <a:off x="2533651" y="600868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1" name="Rectangle 67"/>
          <p:cNvSpPr>
            <a:spLocks noChangeArrowheads="1"/>
          </p:cNvSpPr>
          <p:nvPr/>
        </p:nvSpPr>
        <p:spPr bwMode="auto">
          <a:xfrm rot="-5400000">
            <a:off x="2695576" y="599122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2" name="Rectangle 68"/>
          <p:cNvSpPr>
            <a:spLocks noChangeArrowheads="1"/>
          </p:cNvSpPr>
          <p:nvPr/>
        </p:nvSpPr>
        <p:spPr bwMode="auto">
          <a:xfrm rot="-5400000">
            <a:off x="2855913" y="6043612"/>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3" name="Rectangle 69"/>
          <p:cNvSpPr>
            <a:spLocks noChangeArrowheads="1"/>
          </p:cNvSpPr>
          <p:nvPr/>
        </p:nvSpPr>
        <p:spPr bwMode="auto">
          <a:xfrm rot="-5400000">
            <a:off x="3017838" y="600868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4" name="Rectangle 70"/>
          <p:cNvSpPr>
            <a:spLocks noChangeArrowheads="1"/>
          </p:cNvSpPr>
          <p:nvPr/>
        </p:nvSpPr>
        <p:spPr bwMode="auto">
          <a:xfrm rot="-5400000">
            <a:off x="2885282" y="5611019"/>
            <a:ext cx="6842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Jul-93</a:t>
            </a:r>
            <a:endParaRPr lang="es-ES">
              <a:latin typeface="Futura Bk BT" charset="0"/>
            </a:endParaRPr>
          </a:p>
        </p:txBody>
      </p:sp>
      <p:sp>
        <p:nvSpPr>
          <p:cNvPr id="36935" name="Rectangle 71"/>
          <p:cNvSpPr>
            <a:spLocks noChangeArrowheads="1"/>
          </p:cNvSpPr>
          <p:nvPr/>
        </p:nvSpPr>
        <p:spPr bwMode="auto">
          <a:xfrm rot="-5400000">
            <a:off x="3341688" y="603567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6" name="Rectangle 72"/>
          <p:cNvSpPr>
            <a:spLocks noChangeArrowheads="1"/>
          </p:cNvSpPr>
          <p:nvPr/>
        </p:nvSpPr>
        <p:spPr bwMode="auto">
          <a:xfrm rot="-5400000">
            <a:off x="3502026" y="602138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7" name="Rectangle 73"/>
          <p:cNvSpPr>
            <a:spLocks noChangeArrowheads="1"/>
          </p:cNvSpPr>
          <p:nvPr/>
        </p:nvSpPr>
        <p:spPr bwMode="auto">
          <a:xfrm rot="-5400000">
            <a:off x="3663951" y="598487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8" name="Rectangle 74"/>
          <p:cNvSpPr>
            <a:spLocks noChangeArrowheads="1"/>
          </p:cNvSpPr>
          <p:nvPr/>
        </p:nvSpPr>
        <p:spPr bwMode="auto">
          <a:xfrm rot="-5400000">
            <a:off x="3824288" y="602932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39" name="Rectangle 75"/>
          <p:cNvSpPr>
            <a:spLocks noChangeArrowheads="1"/>
          </p:cNvSpPr>
          <p:nvPr/>
        </p:nvSpPr>
        <p:spPr bwMode="auto">
          <a:xfrm rot="-5400000">
            <a:off x="3979863" y="611663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0" name="Rectangle 76"/>
          <p:cNvSpPr>
            <a:spLocks noChangeArrowheads="1"/>
          </p:cNvSpPr>
          <p:nvPr/>
        </p:nvSpPr>
        <p:spPr bwMode="auto">
          <a:xfrm rot="-5400000">
            <a:off x="3813175" y="5657850"/>
            <a:ext cx="762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Ene-94</a:t>
            </a:r>
            <a:endParaRPr lang="es-ES">
              <a:latin typeface="Futura Bk BT" charset="0"/>
            </a:endParaRPr>
          </a:p>
        </p:txBody>
      </p:sp>
      <p:sp>
        <p:nvSpPr>
          <p:cNvPr id="36941" name="Rectangle 77"/>
          <p:cNvSpPr>
            <a:spLocks noChangeArrowheads="1"/>
          </p:cNvSpPr>
          <p:nvPr/>
        </p:nvSpPr>
        <p:spPr bwMode="auto">
          <a:xfrm rot="-5400000">
            <a:off x="4283076" y="614045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2" name="Rectangle 78"/>
          <p:cNvSpPr>
            <a:spLocks noChangeArrowheads="1"/>
          </p:cNvSpPr>
          <p:nvPr/>
        </p:nvSpPr>
        <p:spPr bwMode="auto">
          <a:xfrm rot="-5400000">
            <a:off x="4470401" y="601345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3" name="Rectangle 79"/>
          <p:cNvSpPr>
            <a:spLocks noChangeArrowheads="1"/>
          </p:cNvSpPr>
          <p:nvPr/>
        </p:nvSpPr>
        <p:spPr bwMode="auto">
          <a:xfrm rot="-5400000">
            <a:off x="4632326" y="599598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4" name="Rectangle 80"/>
          <p:cNvSpPr>
            <a:spLocks noChangeArrowheads="1"/>
          </p:cNvSpPr>
          <p:nvPr/>
        </p:nvSpPr>
        <p:spPr bwMode="auto">
          <a:xfrm rot="-5400000">
            <a:off x="4792663" y="604837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5" name="Rectangle 81"/>
          <p:cNvSpPr>
            <a:spLocks noChangeArrowheads="1"/>
          </p:cNvSpPr>
          <p:nvPr/>
        </p:nvSpPr>
        <p:spPr bwMode="auto">
          <a:xfrm rot="-5400000">
            <a:off x="4954588" y="601345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6" name="Rectangle 82"/>
          <p:cNvSpPr>
            <a:spLocks noChangeArrowheads="1"/>
          </p:cNvSpPr>
          <p:nvPr/>
        </p:nvSpPr>
        <p:spPr bwMode="auto">
          <a:xfrm rot="-5400000">
            <a:off x="4820444" y="5617369"/>
            <a:ext cx="6842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Jul-94</a:t>
            </a:r>
            <a:endParaRPr lang="es-ES">
              <a:latin typeface="Futura Bk BT" charset="0"/>
            </a:endParaRPr>
          </a:p>
        </p:txBody>
      </p:sp>
      <p:sp>
        <p:nvSpPr>
          <p:cNvPr id="36947" name="Rectangle 83"/>
          <p:cNvSpPr>
            <a:spLocks noChangeArrowheads="1"/>
          </p:cNvSpPr>
          <p:nvPr/>
        </p:nvSpPr>
        <p:spPr bwMode="auto">
          <a:xfrm rot="-5400000">
            <a:off x="5278438" y="604202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8" name="Rectangle 84"/>
          <p:cNvSpPr>
            <a:spLocks noChangeArrowheads="1"/>
          </p:cNvSpPr>
          <p:nvPr/>
        </p:nvSpPr>
        <p:spPr bwMode="auto">
          <a:xfrm rot="-5400000">
            <a:off x="5438776" y="6026150"/>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49" name="Rectangle 85"/>
          <p:cNvSpPr>
            <a:spLocks noChangeArrowheads="1"/>
          </p:cNvSpPr>
          <p:nvPr/>
        </p:nvSpPr>
        <p:spPr bwMode="auto">
          <a:xfrm rot="-5400000">
            <a:off x="5600701" y="5991225"/>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50" name="Rectangle 86"/>
          <p:cNvSpPr>
            <a:spLocks noChangeArrowheads="1"/>
          </p:cNvSpPr>
          <p:nvPr/>
        </p:nvSpPr>
        <p:spPr bwMode="auto">
          <a:xfrm rot="-5400000">
            <a:off x="5761038" y="6034087"/>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600" b="1">
                <a:solidFill>
                  <a:srgbClr val="000000"/>
                </a:solidFill>
                <a:latin typeface="Futura Bk BT" charset="0"/>
              </a:rPr>
              <a:t> </a:t>
            </a:r>
            <a:endParaRPr lang="es-ES">
              <a:latin typeface="Futura Bk BT" charset="0"/>
            </a:endParaRPr>
          </a:p>
        </p:txBody>
      </p:sp>
      <p:sp>
        <p:nvSpPr>
          <p:cNvPr id="36951" name="Rectangle 87"/>
          <p:cNvSpPr>
            <a:spLocks noChangeArrowheads="1"/>
          </p:cNvSpPr>
          <p:nvPr/>
        </p:nvSpPr>
        <p:spPr bwMode="auto">
          <a:xfrm rot="-5400000">
            <a:off x="5617369" y="5628482"/>
            <a:ext cx="7064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Dic-94</a:t>
            </a:r>
            <a:endParaRPr lang="es-ES">
              <a:latin typeface="Futura Bk BT" charset="0"/>
            </a:endParaRPr>
          </a:p>
        </p:txBody>
      </p:sp>
      <p:sp>
        <p:nvSpPr>
          <p:cNvPr id="36952" name="Rectangle 88"/>
          <p:cNvSpPr>
            <a:spLocks noChangeArrowheads="1"/>
          </p:cNvSpPr>
          <p:nvPr/>
        </p:nvSpPr>
        <p:spPr bwMode="auto">
          <a:xfrm>
            <a:off x="4089400" y="6299200"/>
            <a:ext cx="1460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a:solidFill>
                  <a:srgbClr val="000000"/>
                </a:solidFill>
                <a:latin typeface="Futura Bk BT" charset="0"/>
              </a:rPr>
              <a:t> </a:t>
            </a:r>
            <a:endParaRPr lang="es-ES">
              <a:latin typeface="Futura Bk BT" charset="0"/>
            </a:endParaRPr>
          </a:p>
        </p:txBody>
      </p:sp>
      <p:sp>
        <p:nvSpPr>
          <p:cNvPr id="36953" name="Line 89"/>
          <p:cNvSpPr>
            <a:spLocks noChangeShapeType="1"/>
          </p:cNvSpPr>
          <p:nvPr/>
        </p:nvSpPr>
        <p:spPr bwMode="auto">
          <a:xfrm flipV="1">
            <a:off x="2154238" y="2874963"/>
            <a:ext cx="1587" cy="25066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954" name="Rectangle 90"/>
          <p:cNvSpPr>
            <a:spLocks noChangeArrowheads="1"/>
          </p:cNvSpPr>
          <p:nvPr/>
        </p:nvSpPr>
        <p:spPr bwMode="auto">
          <a:xfrm>
            <a:off x="1738313" y="5265738"/>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0.5</a:t>
            </a:r>
            <a:endParaRPr lang="es-ES">
              <a:latin typeface="Futura Bk BT" charset="0"/>
            </a:endParaRPr>
          </a:p>
        </p:txBody>
      </p:sp>
      <p:sp>
        <p:nvSpPr>
          <p:cNvPr id="36955" name="Rectangle 91"/>
          <p:cNvSpPr>
            <a:spLocks noChangeArrowheads="1"/>
          </p:cNvSpPr>
          <p:nvPr/>
        </p:nvSpPr>
        <p:spPr bwMode="auto">
          <a:xfrm>
            <a:off x="1930400" y="4764088"/>
            <a:ext cx="209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1</a:t>
            </a:r>
            <a:endParaRPr lang="es-ES">
              <a:latin typeface="Futura Bk BT" charset="0"/>
            </a:endParaRPr>
          </a:p>
        </p:txBody>
      </p:sp>
      <p:sp>
        <p:nvSpPr>
          <p:cNvPr id="36956" name="Rectangle 92"/>
          <p:cNvSpPr>
            <a:spLocks noChangeArrowheads="1"/>
          </p:cNvSpPr>
          <p:nvPr/>
        </p:nvSpPr>
        <p:spPr bwMode="auto">
          <a:xfrm>
            <a:off x="1738313" y="4264025"/>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1.5</a:t>
            </a:r>
            <a:endParaRPr lang="es-ES">
              <a:latin typeface="Futura Bk BT" charset="0"/>
            </a:endParaRPr>
          </a:p>
        </p:txBody>
      </p:sp>
      <p:sp>
        <p:nvSpPr>
          <p:cNvPr id="36957" name="Rectangle 93"/>
          <p:cNvSpPr>
            <a:spLocks noChangeArrowheads="1"/>
          </p:cNvSpPr>
          <p:nvPr/>
        </p:nvSpPr>
        <p:spPr bwMode="auto">
          <a:xfrm>
            <a:off x="1908175" y="3760788"/>
            <a:ext cx="209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2</a:t>
            </a:r>
            <a:endParaRPr lang="es-ES">
              <a:latin typeface="Futura Bk BT" charset="0"/>
            </a:endParaRPr>
          </a:p>
        </p:txBody>
      </p:sp>
      <p:sp>
        <p:nvSpPr>
          <p:cNvPr id="36958" name="Rectangle 94"/>
          <p:cNvSpPr>
            <a:spLocks noChangeArrowheads="1"/>
          </p:cNvSpPr>
          <p:nvPr/>
        </p:nvSpPr>
        <p:spPr bwMode="auto">
          <a:xfrm>
            <a:off x="1738313" y="3259138"/>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2.5</a:t>
            </a:r>
            <a:endParaRPr lang="es-ES">
              <a:latin typeface="Futura Bk BT" charset="0"/>
            </a:endParaRPr>
          </a:p>
        </p:txBody>
      </p:sp>
      <p:sp>
        <p:nvSpPr>
          <p:cNvPr id="36959" name="Rectangle 95"/>
          <p:cNvSpPr>
            <a:spLocks noChangeArrowheads="1"/>
          </p:cNvSpPr>
          <p:nvPr/>
        </p:nvSpPr>
        <p:spPr bwMode="auto">
          <a:xfrm>
            <a:off x="1908175" y="2759075"/>
            <a:ext cx="209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3</a:t>
            </a:r>
            <a:endParaRPr lang="es-ES">
              <a:latin typeface="Futura Bk BT" charset="0"/>
            </a:endParaRPr>
          </a:p>
        </p:txBody>
      </p:sp>
      <p:sp>
        <p:nvSpPr>
          <p:cNvPr id="36960" name="Rectangle 96"/>
          <p:cNvSpPr>
            <a:spLocks noChangeArrowheads="1"/>
          </p:cNvSpPr>
          <p:nvPr/>
        </p:nvSpPr>
        <p:spPr bwMode="auto">
          <a:xfrm rot="-5400000">
            <a:off x="1478757" y="3918743"/>
            <a:ext cx="1460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a:solidFill>
                  <a:srgbClr val="000000"/>
                </a:solidFill>
                <a:latin typeface="Futura Bk BT" charset="0"/>
              </a:rPr>
              <a:t> </a:t>
            </a:r>
            <a:endParaRPr lang="es-ES">
              <a:latin typeface="Futura Bk BT" charset="0"/>
            </a:endParaRPr>
          </a:p>
        </p:txBody>
      </p:sp>
      <p:sp>
        <p:nvSpPr>
          <p:cNvPr id="36961" name="Rectangle 97"/>
          <p:cNvSpPr>
            <a:spLocks noChangeArrowheads="1"/>
          </p:cNvSpPr>
          <p:nvPr/>
        </p:nvSpPr>
        <p:spPr bwMode="auto">
          <a:xfrm>
            <a:off x="6267450" y="3600450"/>
            <a:ext cx="11509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6962" name="Line 98"/>
          <p:cNvSpPr>
            <a:spLocks noChangeShapeType="1"/>
          </p:cNvSpPr>
          <p:nvPr/>
        </p:nvSpPr>
        <p:spPr bwMode="auto">
          <a:xfrm>
            <a:off x="6611938" y="4033838"/>
            <a:ext cx="461962" cy="15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963" name="Rectangle 99"/>
          <p:cNvSpPr>
            <a:spLocks noChangeArrowheads="1"/>
          </p:cNvSpPr>
          <p:nvPr/>
        </p:nvSpPr>
        <p:spPr bwMode="auto">
          <a:xfrm>
            <a:off x="6783388" y="3975100"/>
            <a:ext cx="119062" cy="120650"/>
          </a:xfrm>
          <a:prstGeom prst="rect">
            <a:avLst/>
          </a:prstGeom>
          <a:solidFill>
            <a:srgbClr val="FF0000"/>
          </a:solidFill>
          <a:ln w="0">
            <a:solidFill>
              <a:srgbClr val="000000"/>
            </a:solidFill>
            <a:miter lim="800000"/>
            <a:headEnd/>
            <a:tailEnd/>
          </a:ln>
        </p:spPr>
        <p:txBody>
          <a:bodyPr/>
          <a:lstStyle/>
          <a:p>
            <a:endParaRPr lang="es-ES" sz="1800"/>
          </a:p>
        </p:txBody>
      </p:sp>
      <p:sp>
        <p:nvSpPr>
          <p:cNvPr id="36964" name="Rectangle 100"/>
          <p:cNvSpPr>
            <a:spLocks noChangeArrowheads="1"/>
          </p:cNvSpPr>
          <p:nvPr/>
        </p:nvSpPr>
        <p:spPr bwMode="auto">
          <a:xfrm>
            <a:off x="6351588" y="3687763"/>
            <a:ext cx="11001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Inmuebles</a:t>
            </a:r>
            <a:endParaRPr lang="es-ES">
              <a:latin typeface="Futura Bk BT" charset="0"/>
            </a:endParaRPr>
          </a:p>
        </p:txBody>
      </p:sp>
      <p:sp>
        <p:nvSpPr>
          <p:cNvPr id="36965" name="Line 101"/>
          <p:cNvSpPr>
            <a:spLocks noChangeShapeType="1"/>
          </p:cNvSpPr>
          <p:nvPr/>
        </p:nvSpPr>
        <p:spPr bwMode="auto">
          <a:xfrm>
            <a:off x="6611938" y="4494213"/>
            <a:ext cx="461962" cy="1587"/>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6966" name="Freeform 102"/>
          <p:cNvSpPr>
            <a:spLocks/>
          </p:cNvSpPr>
          <p:nvPr/>
        </p:nvSpPr>
        <p:spPr bwMode="auto">
          <a:xfrm>
            <a:off x="6783388" y="4435475"/>
            <a:ext cx="117475" cy="117475"/>
          </a:xfrm>
          <a:custGeom>
            <a:avLst/>
            <a:gdLst>
              <a:gd name="T0" fmla="*/ 2147483647 w 147"/>
              <a:gd name="T1" fmla="*/ 0 h 147"/>
              <a:gd name="T2" fmla="*/ 2147483647 w 147"/>
              <a:gd name="T3" fmla="*/ 2147483647 h 147"/>
              <a:gd name="T4" fmla="*/ 2147483647 w 147"/>
              <a:gd name="T5" fmla="*/ 2147483647 h 147"/>
              <a:gd name="T6" fmla="*/ 0 w 147"/>
              <a:gd name="T7" fmla="*/ 2147483647 h 147"/>
              <a:gd name="T8" fmla="*/ 2147483647 w 147"/>
              <a:gd name="T9" fmla="*/ 0 h 147"/>
              <a:gd name="T10" fmla="*/ 0 60000 65536"/>
              <a:gd name="T11" fmla="*/ 0 60000 65536"/>
              <a:gd name="T12" fmla="*/ 0 60000 65536"/>
              <a:gd name="T13" fmla="*/ 0 60000 65536"/>
              <a:gd name="T14" fmla="*/ 0 60000 65536"/>
              <a:gd name="T15" fmla="*/ 0 w 147"/>
              <a:gd name="T16" fmla="*/ 0 h 147"/>
              <a:gd name="T17" fmla="*/ 147 w 147"/>
              <a:gd name="T18" fmla="*/ 147 h 147"/>
            </a:gdLst>
            <a:ahLst/>
            <a:cxnLst>
              <a:cxn ang="T10">
                <a:pos x="T0" y="T1"/>
              </a:cxn>
              <a:cxn ang="T11">
                <a:pos x="T2" y="T3"/>
              </a:cxn>
              <a:cxn ang="T12">
                <a:pos x="T4" y="T5"/>
              </a:cxn>
              <a:cxn ang="T13">
                <a:pos x="T6" y="T7"/>
              </a:cxn>
              <a:cxn ang="T14">
                <a:pos x="T8" y="T9"/>
              </a:cxn>
            </a:cxnLst>
            <a:rect l="T15" t="T16" r="T17" b="T18"/>
            <a:pathLst>
              <a:path w="147" h="147">
                <a:moveTo>
                  <a:pt x="73" y="0"/>
                </a:moveTo>
                <a:lnTo>
                  <a:pt x="147" y="73"/>
                </a:lnTo>
                <a:lnTo>
                  <a:pt x="73" y="147"/>
                </a:lnTo>
                <a:lnTo>
                  <a:pt x="0" y="73"/>
                </a:lnTo>
                <a:lnTo>
                  <a:pt x="73" y="0"/>
                </a:lnTo>
                <a:close/>
              </a:path>
            </a:pathLst>
          </a:custGeom>
          <a:solidFill>
            <a:srgbClr val="00FF00"/>
          </a:solidFill>
          <a:ln w="0">
            <a:solidFill>
              <a:srgbClr val="000000"/>
            </a:solidFill>
            <a:round/>
            <a:headEnd/>
            <a:tailEnd/>
          </a:ln>
        </p:spPr>
        <p:txBody>
          <a:bodyPr/>
          <a:lstStyle/>
          <a:p>
            <a:endParaRPr lang="es-VE"/>
          </a:p>
        </p:txBody>
      </p:sp>
      <p:sp>
        <p:nvSpPr>
          <p:cNvPr id="36967" name="Rectangle 103"/>
          <p:cNvSpPr>
            <a:spLocks noChangeArrowheads="1"/>
          </p:cNvSpPr>
          <p:nvPr/>
        </p:nvSpPr>
        <p:spPr bwMode="auto">
          <a:xfrm>
            <a:off x="6584950" y="4149725"/>
            <a:ext cx="615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600" b="1">
                <a:solidFill>
                  <a:srgbClr val="000000"/>
                </a:solidFill>
                <a:latin typeface="Futura Bk BT" charset="0"/>
              </a:rPr>
              <a:t>Dólar</a:t>
            </a:r>
            <a:endParaRPr lang="es-ES">
              <a:latin typeface="Futura Bk BT" charset="0"/>
            </a:endParaRPr>
          </a:p>
        </p:txBody>
      </p:sp>
      <p:sp>
        <p:nvSpPr>
          <p:cNvPr id="36968" name="Rectangle 104"/>
          <p:cNvSpPr>
            <a:spLocks noChangeArrowheads="1"/>
          </p:cNvSpPr>
          <p:nvPr/>
        </p:nvSpPr>
        <p:spPr bwMode="auto">
          <a:xfrm>
            <a:off x="1292225" y="1846263"/>
            <a:ext cx="673576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6969" name="Rectangle 105"/>
          <p:cNvSpPr>
            <a:spLocks noChangeArrowheads="1"/>
          </p:cNvSpPr>
          <p:nvPr/>
        </p:nvSpPr>
        <p:spPr bwMode="auto">
          <a:xfrm>
            <a:off x="1377950" y="1912938"/>
            <a:ext cx="6392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2500" b="1">
                <a:solidFill>
                  <a:srgbClr val="000000"/>
                </a:solidFill>
                <a:latin typeface="Futura Bk BT" charset="0"/>
              </a:rPr>
              <a:t>Índice </a:t>
            </a:r>
            <a:r>
              <a:rPr lang="es-ES" sz="2500" b="1">
                <a:solidFill>
                  <a:srgbClr val="000000"/>
                </a:solidFill>
                <a:latin typeface="Futura Bk BT" charset="0"/>
              </a:rPr>
              <a:t>Valor de Metro Cuadrado/ </a:t>
            </a:r>
            <a:r>
              <a:rPr lang="es-MX" b="1">
                <a:solidFill>
                  <a:srgbClr val="000000"/>
                </a:solidFill>
                <a:latin typeface="Futura Bk BT" charset="0"/>
              </a:rPr>
              <a:t>Índice</a:t>
            </a:r>
            <a:r>
              <a:rPr lang="es-MX">
                <a:latin typeface="Futura Bk BT" charset="0"/>
              </a:rPr>
              <a:t> </a:t>
            </a:r>
            <a:r>
              <a:rPr lang="es-ES" sz="2500" b="1">
                <a:solidFill>
                  <a:srgbClr val="000000"/>
                </a:solidFill>
                <a:latin typeface="Futura Bk BT" charset="0"/>
              </a:rPr>
              <a:t>Dólar</a:t>
            </a:r>
          </a:p>
        </p:txBody>
      </p:sp>
      <p:sp>
        <p:nvSpPr>
          <p:cNvPr id="36970" name="Rectangle 106"/>
          <p:cNvSpPr>
            <a:spLocks noChangeArrowheads="1"/>
          </p:cNvSpPr>
          <p:nvPr/>
        </p:nvSpPr>
        <p:spPr bwMode="auto">
          <a:xfrm>
            <a:off x="2135188" y="2279650"/>
            <a:ext cx="38719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2200" b="1">
                <a:solidFill>
                  <a:srgbClr val="000000"/>
                </a:solidFill>
                <a:latin typeface="Futura Bk BT" charset="0"/>
              </a:rPr>
              <a:t>            </a:t>
            </a:r>
            <a:r>
              <a:rPr lang="es-ES" sz="2200" b="1">
                <a:solidFill>
                  <a:srgbClr val="000000"/>
                </a:solidFill>
                <a:latin typeface="Futura Bk BT" charset="0"/>
              </a:rPr>
              <a:t>En</a:t>
            </a:r>
            <a:r>
              <a:rPr lang="es-MX" sz="2200" b="1">
                <a:solidFill>
                  <a:srgbClr val="000000"/>
                </a:solidFill>
                <a:latin typeface="Futura Bk BT" charset="0"/>
              </a:rPr>
              <a:t> Caracas 1993-1994</a:t>
            </a:r>
            <a:endParaRPr lang="es-ES">
              <a:latin typeface="Futura Bk BT" charset="0"/>
            </a:endParaRPr>
          </a:p>
        </p:txBody>
      </p:sp>
    </p:spTree>
    <p:extLst>
      <p:ext uri="{BB962C8B-B14F-4D97-AF65-F5344CB8AC3E}">
        <p14:creationId xmlns:p14="http://schemas.microsoft.com/office/powerpoint/2010/main" val="6200529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VE" dirty="0" smtClean="0"/>
              <a:t>2.- entorno económico</a:t>
            </a:r>
            <a:endParaRPr lang="es-VE" dirty="0"/>
          </a:p>
        </p:txBody>
      </p:sp>
      <p:sp>
        <p:nvSpPr>
          <p:cNvPr id="5" name="Text Placeholder 4"/>
          <p:cNvSpPr>
            <a:spLocks noGrp="1"/>
          </p:cNvSpPr>
          <p:nvPr>
            <p:ph type="body" idx="1"/>
          </p:nvPr>
        </p:nvSpPr>
        <p:spPr/>
        <p:txBody>
          <a:bodyPr/>
          <a:lstStyle/>
          <a:p>
            <a:endParaRPr lang="es-VE"/>
          </a:p>
        </p:txBody>
      </p:sp>
    </p:spTree>
    <p:extLst>
      <p:ext uri="{BB962C8B-B14F-4D97-AF65-F5344CB8AC3E}">
        <p14:creationId xmlns:p14="http://schemas.microsoft.com/office/powerpoint/2010/main" val="3233378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s-MX" smtClean="0"/>
              <a:t>Gráficas de Comportamiento </a:t>
            </a:r>
            <a:br>
              <a:rPr lang="es-MX" smtClean="0"/>
            </a:br>
            <a:r>
              <a:rPr lang="es-MX" smtClean="0"/>
              <a:t>de valor de activos</a:t>
            </a:r>
            <a:endParaRPr lang="es-ES" smtClean="0"/>
          </a:p>
        </p:txBody>
      </p:sp>
      <p:sp>
        <p:nvSpPr>
          <p:cNvPr id="37891" name="Rectangle 3"/>
          <p:cNvSpPr>
            <a:spLocks noChangeArrowheads="1"/>
          </p:cNvSpPr>
          <p:nvPr/>
        </p:nvSpPr>
        <p:spPr bwMode="auto">
          <a:xfrm>
            <a:off x="2232025" y="1571625"/>
            <a:ext cx="0" cy="9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ES" sz="1800"/>
          </a:p>
        </p:txBody>
      </p:sp>
      <p:sp>
        <p:nvSpPr>
          <p:cNvPr id="37892" name="Rectangle 4"/>
          <p:cNvSpPr>
            <a:spLocks noChangeArrowheads="1"/>
          </p:cNvSpPr>
          <p:nvPr/>
        </p:nvSpPr>
        <p:spPr bwMode="auto">
          <a:xfrm>
            <a:off x="2436813" y="2990850"/>
            <a:ext cx="3779837" cy="2444750"/>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sz="1800"/>
          </a:p>
        </p:txBody>
      </p:sp>
      <p:sp>
        <p:nvSpPr>
          <p:cNvPr id="37893" name="Line 5"/>
          <p:cNvSpPr>
            <a:spLocks noChangeShapeType="1"/>
          </p:cNvSpPr>
          <p:nvPr/>
        </p:nvSpPr>
        <p:spPr bwMode="auto">
          <a:xfrm>
            <a:off x="2436813" y="5434013"/>
            <a:ext cx="37782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894" name="Line 6"/>
          <p:cNvSpPr>
            <a:spLocks noChangeShapeType="1"/>
          </p:cNvSpPr>
          <p:nvPr/>
        </p:nvSpPr>
        <p:spPr bwMode="auto">
          <a:xfrm>
            <a:off x="2436813" y="5189538"/>
            <a:ext cx="37782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895" name="Line 7"/>
          <p:cNvSpPr>
            <a:spLocks noChangeShapeType="1"/>
          </p:cNvSpPr>
          <p:nvPr/>
        </p:nvSpPr>
        <p:spPr bwMode="auto">
          <a:xfrm>
            <a:off x="2436813" y="4945063"/>
            <a:ext cx="37782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896" name="Line 8"/>
          <p:cNvSpPr>
            <a:spLocks noChangeShapeType="1"/>
          </p:cNvSpPr>
          <p:nvPr/>
        </p:nvSpPr>
        <p:spPr bwMode="auto">
          <a:xfrm>
            <a:off x="2436813" y="4702175"/>
            <a:ext cx="3778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897" name="Line 9"/>
          <p:cNvSpPr>
            <a:spLocks noChangeShapeType="1"/>
          </p:cNvSpPr>
          <p:nvPr/>
        </p:nvSpPr>
        <p:spPr bwMode="auto">
          <a:xfrm>
            <a:off x="2436813" y="4456113"/>
            <a:ext cx="37782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898" name="Line 10"/>
          <p:cNvSpPr>
            <a:spLocks noChangeShapeType="1"/>
          </p:cNvSpPr>
          <p:nvPr/>
        </p:nvSpPr>
        <p:spPr bwMode="auto">
          <a:xfrm>
            <a:off x="2436813" y="4213225"/>
            <a:ext cx="3778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899" name="Line 11"/>
          <p:cNvSpPr>
            <a:spLocks noChangeShapeType="1"/>
          </p:cNvSpPr>
          <p:nvPr/>
        </p:nvSpPr>
        <p:spPr bwMode="auto">
          <a:xfrm>
            <a:off x="2436813" y="3967163"/>
            <a:ext cx="377825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00" name="Line 12"/>
          <p:cNvSpPr>
            <a:spLocks noChangeShapeType="1"/>
          </p:cNvSpPr>
          <p:nvPr/>
        </p:nvSpPr>
        <p:spPr bwMode="auto">
          <a:xfrm>
            <a:off x="2436813" y="3724275"/>
            <a:ext cx="3778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01" name="Line 13"/>
          <p:cNvSpPr>
            <a:spLocks noChangeShapeType="1"/>
          </p:cNvSpPr>
          <p:nvPr/>
        </p:nvSpPr>
        <p:spPr bwMode="auto">
          <a:xfrm>
            <a:off x="2436813" y="3479800"/>
            <a:ext cx="3778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02" name="Line 14"/>
          <p:cNvSpPr>
            <a:spLocks noChangeShapeType="1"/>
          </p:cNvSpPr>
          <p:nvPr/>
        </p:nvSpPr>
        <p:spPr bwMode="auto">
          <a:xfrm>
            <a:off x="2436813" y="3235325"/>
            <a:ext cx="3778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03" name="Line 15"/>
          <p:cNvSpPr>
            <a:spLocks noChangeShapeType="1"/>
          </p:cNvSpPr>
          <p:nvPr/>
        </p:nvSpPr>
        <p:spPr bwMode="auto">
          <a:xfrm>
            <a:off x="2436813" y="5434013"/>
            <a:ext cx="377825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04" name="Rectangle 16"/>
          <p:cNvSpPr>
            <a:spLocks noChangeArrowheads="1"/>
          </p:cNvSpPr>
          <p:nvPr/>
        </p:nvSpPr>
        <p:spPr bwMode="auto">
          <a:xfrm>
            <a:off x="2436813" y="2990850"/>
            <a:ext cx="3779837" cy="24447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sz="1800"/>
          </a:p>
        </p:txBody>
      </p:sp>
      <p:sp>
        <p:nvSpPr>
          <p:cNvPr id="37905" name="Freeform 17"/>
          <p:cNvSpPr>
            <a:spLocks/>
          </p:cNvSpPr>
          <p:nvPr/>
        </p:nvSpPr>
        <p:spPr bwMode="auto">
          <a:xfrm>
            <a:off x="2516188" y="3321050"/>
            <a:ext cx="3619500" cy="1868488"/>
          </a:xfrm>
          <a:custGeom>
            <a:avLst/>
            <a:gdLst>
              <a:gd name="T0" fmla="*/ 0 w 4561"/>
              <a:gd name="T1" fmla="*/ 2147483647 h 2355"/>
              <a:gd name="T2" fmla="*/ 2147483647 w 4561"/>
              <a:gd name="T3" fmla="*/ 2147483647 h 2355"/>
              <a:gd name="T4" fmla="*/ 2147483647 w 4561"/>
              <a:gd name="T5" fmla="*/ 2147483647 h 2355"/>
              <a:gd name="T6" fmla="*/ 2147483647 w 4561"/>
              <a:gd name="T7" fmla="*/ 2147483647 h 2355"/>
              <a:gd name="T8" fmla="*/ 2147483647 w 4561"/>
              <a:gd name="T9" fmla="*/ 2147483647 h 2355"/>
              <a:gd name="T10" fmla="*/ 2147483647 w 4561"/>
              <a:gd name="T11" fmla="*/ 2147483647 h 2355"/>
              <a:gd name="T12" fmla="*/ 2147483647 w 4561"/>
              <a:gd name="T13" fmla="*/ 2147483647 h 2355"/>
              <a:gd name="T14" fmla="*/ 2147483647 w 4561"/>
              <a:gd name="T15" fmla="*/ 2147483647 h 2355"/>
              <a:gd name="T16" fmla="*/ 2147483647 w 4561"/>
              <a:gd name="T17" fmla="*/ 2147483647 h 2355"/>
              <a:gd name="T18" fmla="*/ 2147483647 w 4561"/>
              <a:gd name="T19" fmla="*/ 2147483647 h 2355"/>
              <a:gd name="T20" fmla="*/ 2147483647 w 4561"/>
              <a:gd name="T21" fmla="*/ 2147483647 h 2355"/>
              <a:gd name="T22" fmla="*/ 2147483647 w 4561"/>
              <a:gd name="T23" fmla="*/ 2147483647 h 2355"/>
              <a:gd name="T24" fmla="*/ 2147483647 w 4561"/>
              <a:gd name="T25" fmla="*/ 2147483647 h 2355"/>
              <a:gd name="T26" fmla="*/ 2147483647 w 4561"/>
              <a:gd name="T27" fmla="*/ 2147483647 h 2355"/>
              <a:gd name="T28" fmla="*/ 2147483647 w 4561"/>
              <a:gd name="T29" fmla="*/ 2147483647 h 2355"/>
              <a:gd name="T30" fmla="*/ 2147483647 w 4561"/>
              <a:gd name="T31" fmla="*/ 2147483647 h 2355"/>
              <a:gd name="T32" fmla="*/ 2147483647 w 4561"/>
              <a:gd name="T33" fmla="*/ 2147483647 h 2355"/>
              <a:gd name="T34" fmla="*/ 2147483647 w 4561"/>
              <a:gd name="T35" fmla="*/ 2147483647 h 2355"/>
              <a:gd name="T36" fmla="*/ 2147483647 w 4561"/>
              <a:gd name="T37" fmla="*/ 2147483647 h 2355"/>
              <a:gd name="T38" fmla="*/ 2147483647 w 4561"/>
              <a:gd name="T39" fmla="*/ 2147483647 h 2355"/>
              <a:gd name="T40" fmla="*/ 2147483647 w 4561"/>
              <a:gd name="T41" fmla="*/ 2147483647 h 2355"/>
              <a:gd name="T42" fmla="*/ 2147483647 w 4561"/>
              <a:gd name="T43" fmla="*/ 0 h 2355"/>
              <a:gd name="T44" fmla="*/ 2147483647 w 4561"/>
              <a:gd name="T45" fmla="*/ 2147483647 h 2355"/>
              <a:gd name="T46" fmla="*/ 2147483647 w 4561"/>
              <a:gd name="T47" fmla="*/ 2147483647 h 23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61"/>
              <a:gd name="T73" fmla="*/ 0 h 2355"/>
              <a:gd name="T74" fmla="*/ 4561 w 4561"/>
              <a:gd name="T75" fmla="*/ 2355 h 23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61" h="2355">
                <a:moveTo>
                  <a:pt x="0" y="2355"/>
                </a:moveTo>
                <a:lnTo>
                  <a:pt x="198" y="1707"/>
                </a:lnTo>
                <a:lnTo>
                  <a:pt x="396" y="1705"/>
                </a:lnTo>
                <a:lnTo>
                  <a:pt x="594" y="1848"/>
                </a:lnTo>
                <a:lnTo>
                  <a:pt x="793" y="2087"/>
                </a:lnTo>
                <a:lnTo>
                  <a:pt x="991" y="1882"/>
                </a:lnTo>
                <a:lnTo>
                  <a:pt x="1189" y="1802"/>
                </a:lnTo>
                <a:lnTo>
                  <a:pt x="1387" y="1691"/>
                </a:lnTo>
                <a:lnTo>
                  <a:pt x="1586" y="1775"/>
                </a:lnTo>
                <a:lnTo>
                  <a:pt x="1784" y="1304"/>
                </a:lnTo>
                <a:lnTo>
                  <a:pt x="1982" y="912"/>
                </a:lnTo>
                <a:lnTo>
                  <a:pt x="2180" y="818"/>
                </a:lnTo>
                <a:lnTo>
                  <a:pt x="2379" y="774"/>
                </a:lnTo>
                <a:lnTo>
                  <a:pt x="2577" y="643"/>
                </a:lnTo>
                <a:lnTo>
                  <a:pt x="2775" y="724"/>
                </a:lnTo>
                <a:lnTo>
                  <a:pt x="2973" y="665"/>
                </a:lnTo>
                <a:lnTo>
                  <a:pt x="3171" y="327"/>
                </a:lnTo>
                <a:lnTo>
                  <a:pt x="3370" y="980"/>
                </a:lnTo>
                <a:lnTo>
                  <a:pt x="3568" y="479"/>
                </a:lnTo>
                <a:lnTo>
                  <a:pt x="3766" y="915"/>
                </a:lnTo>
                <a:lnTo>
                  <a:pt x="3964" y="1033"/>
                </a:lnTo>
                <a:lnTo>
                  <a:pt x="4163" y="0"/>
                </a:lnTo>
                <a:lnTo>
                  <a:pt x="4361" y="646"/>
                </a:lnTo>
                <a:lnTo>
                  <a:pt x="4561" y="576"/>
                </a:lnTo>
              </a:path>
            </a:pathLst>
          </a:custGeom>
          <a:noFill/>
          <a:ln w="365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37906" name="Rectangle 18"/>
          <p:cNvSpPr>
            <a:spLocks noChangeArrowheads="1"/>
          </p:cNvSpPr>
          <p:nvPr/>
        </p:nvSpPr>
        <p:spPr bwMode="auto">
          <a:xfrm>
            <a:off x="2459038" y="5132388"/>
            <a:ext cx="115887"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07" name="Rectangle 19"/>
          <p:cNvSpPr>
            <a:spLocks noChangeArrowheads="1"/>
          </p:cNvSpPr>
          <p:nvPr/>
        </p:nvSpPr>
        <p:spPr bwMode="auto">
          <a:xfrm>
            <a:off x="2616200" y="4619625"/>
            <a:ext cx="115888"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08" name="Rectangle 20"/>
          <p:cNvSpPr>
            <a:spLocks noChangeArrowheads="1"/>
          </p:cNvSpPr>
          <p:nvPr/>
        </p:nvSpPr>
        <p:spPr bwMode="auto">
          <a:xfrm>
            <a:off x="2773363" y="4618038"/>
            <a:ext cx="115887" cy="115887"/>
          </a:xfrm>
          <a:prstGeom prst="rect">
            <a:avLst/>
          </a:prstGeom>
          <a:solidFill>
            <a:srgbClr val="FF0000"/>
          </a:solidFill>
          <a:ln w="0">
            <a:solidFill>
              <a:srgbClr val="000000"/>
            </a:solidFill>
            <a:miter lim="800000"/>
            <a:headEnd/>
            <a:tailEnd/>
          </a:ln>
        </p:spPr>
        <p:txBody>
          <a:bodyPr/>
          <a:lstStyle/>
          <a:p>
            <a:endParaRPr lang="es-ES" sz="1800"/>
          </a:p>
        </p:txBody>
      </p:sp>
      <p:sp>
        <p:nvSpPr>
          <p:cNvPr id="37909" name="Rectangle 21"/>
          <p:cNvSpPr>
            <a:spLocks noChangeArrowheads="1"/>
          </p:cNvSpPr>
          <p:nvPr/>
        </p:nvSpPr>
        <p:spPr bwMode="auto">
          <a:xfrm>
            <a:off x="2930525" y="4730750"/>
            <a:ext cx="115888"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10" name="Rectangle 22"/>
          <p:cNvSpPr>
            <a:spLocks noChangeArrowheads="1"/>
          </p:cNvSpPr>
          <p:nvPr/>
        </p:nvSpPr>
        <p:spPr bwMode="auto">
          <a:xfrm>
            <a:off x="3087688" y="4921250"/>
            <a:ext cx="115887"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11" name="Rectangle 23"/>
          <p:cNvSpPr>
            <a:spLocks noChangeArrowheads="1"/>
          </p:cNvSpPr>
          <p:nvPr/>
        </p:nvSpPr>
        <p:spPr bwMode="auto">
          <a:xfrm>
            <a:off x="3246438" y="4757738"/>
            <a:ext cx="114300"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12" name="Rectangle 24"/>
          <p:cNvSpPr>
            <a:spLocks noChangeArrowheads="1"/>
          </p:cNvSpPr>
          <p:nvPr/>
        </p:nvSpPr>
        <p:spPr bwMode="auto">
          <a:xfrm>
            <a:off x="3403600" y="4694238"/>
            <a:ext cx="114300"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13" name="Rectangle 25"/>
          <p:cNvSpPr>
            <a:spLocks noChangeArrowheads="1"/>
          </p:cNvSpPr>
          <p:nvPr/>
        </p:nvSpPr>
        <p:spPr bwMode="auto">
          <a:xfrm>
            <a:off x="3560763" y="4606925"/>
            <a:ext cx="114300"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14" name="Rectangle 26"/>
          <p:cNvSpPr>
            <a:spLocks noChangeArrowheads="1"/>
          </p:cNvSpPr>
          <p:nvPr/>
        </p:nvSpPr>
        <p:spPr bwMode="auto">
          <a:xfrm>
            <a:off x="3717925" y="4673600"/>
            <a:ext cx="115888"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15" name="Rectangle 27"/>
          <p:cNvSpPr>
            <a:spLocks noChangeArrowheads="1"/>
          </p:cNvSpPr>
          <p:nvPr/>
        </p:nvSpPr>
        <p:spPr bwMode="auto">
          <a:xfrm>
            <a:off x="3875088" y="4298950"/>
            <a:ext cx="115887"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16" name="Rectangle 28"/>
          <p:cNvSpPr>
            <a:spLocks noChangeArrowheads="1"/>
          </p:cNvSpPr>
          <p:nvPr/>
        </p:nvSpPr>
        <p:spPr bwMode="auto">
          <a:xfrm>
            <a:off x="4032250" y="3987800"/>
            <a:ext cx="115888"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17" name="Rectangle 29"/>
          <p:cNvSpPr>
            <a:spLocks noChangeArrowheads="1"/>
          </p:cNvSpPr>
          <p:nvPr/>
        </p:nvSpPr>
        <p:spPr bwMode="auto">
          <a:xfrm>
            <a:off x="4189413" y="3913188"/>
            <a:ext cx="115887"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18" name="Rectangle 30"/>
          <p:cNvSpPr>
            <a:spLocks noChangeArrowheads="1"/>
          </p:cNvSpPr>
          <p:nvPr/>
        </p:nvSpPr>
        <p:spPr bwMode="auto">
          <a:xfrm>
            <a:off x="4346575" y="3878263"/>
            <a:ext cx="115888" cy="115887"/>
          </a:xfrm>
          <a:prstGeom prst="rect">
            <a:avLst/>
          </a:prstGeom>
          <a:solidFill>
            <a:srgbClr val="FF0000"/>
          </a:solidFill>
          <a:ln w="0">
            <a:solidFill>
              <a:srgbClr val="000000"/>
            </a:solidFill>
            <a:miter lim="800000"/>
            <a:headEnd/>
            <a:tailEnd/>
          </a:ln>
        </p:spPr>
        <p:txBody>
          <a:bodyPr/>
          <a:lstStyle/>
          <a:p>
            <a:endParaRPr lang="es-ES" sz="1800"/>
          </a:p>
        </p:txBody>
      </p:sp>
      <p:sp>
        <p:nvSpPr>
          <p:cNvPr id="37919" name="Rectangle 31"/>
          <p:cNvSpPr>
            <a:spLocks noChangeArrowheads="1"/>
          </p:cNvSpPr>
          <p:nvPr/>
        </p:nvSpPr>
        <p:spPr bwMode="auto">
          <a:xfrm>
            <a:off x="4503738" y="3775075"/>
            <a:ext cx="115887"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20" name="Rectangle 32"/>
          <p:cNvSpPr>
            <a:spLocks noChangeArrowheads="1"/>
          </p:cNvSpPr>
          <p:nvPr/>
        </p:nvSpPr>
        <p:spPr bwMode="auto">
          <a:xfrm>
            <a:off x="4662488" y="3838575"/>
            <a:ext cx="114300"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21" name="Rectangle 33"/>
          <p:cNvSpPr>
            <a:spLocks noChangeArrowheads="1"/>
          </p:cNvSpPr>
          <p:nvPr/>
        </p:nvSpPr>
        <p:spPr bwMode="auto">
          <a:xfrm>
            <a:off x="4819650" y="3792538"/>
            <a:ext cx="114300" cy="115887"/>
          </a:xfrm>
          <a:prstGeom prst="rect">
            <a:avLst/>
          </a:prstGeom>
          <a:solidFill>
            <a:srgbClr val="FF0000"/>
          </a:solidFill>
          <a:ln w="0">
            <a:solidFill>
              <a:srgbClr val="000000"/>
            </a:solidFill>
            <a:miter lim="800000"/>
            <a:headEnd/>
            <a:tailEnd/>
          </a:ln>
        </p:spPr>
        <p:txBody>
          <a:bodyPr/>
          <a:lstStyle/>
          <a:p>
            <a:endParaRPr lang="es-ES" sz="1800"/>
          </a:p>
        </p:txBody>
      </p:sp>
      <p:sp>
        <p:nvSpPr>
          <p:cNvPr id="37922" name="Rectangle 34"/>
          <p:cNvSpPr>
            <a:spLocks noChangeArrowheads="1"/>
          </p:cNvSpPr>
          <p:nvPr/>
        </p:nvSpPr>
        <p:spPr bwMode="auto">
          <a:xfrm>
            <a:off x="4976813" y="3524250"/>
            <a:ext cx="114300"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23" name="Rectangle 35"/>
          <p:cNvSpPr>
            <a:spLocks noChangeArrowheads="1"/>
          </p:cNvSpPr>
          <p:nvPr/>
        </p:nvSpPr>
        <p:spPr bwMode="auto">
          <a:xfrm>
            <a:off x="5133975" y="4041775"/>
            <a:ext cx="115888"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24" name="Rectangle 36"/>
          <p:cNvSpPr>
            <a:spLocks noChangeArrowheads="1"/>
          </p:cNvSpPr>
          <p:nvPr/>
        </p:nvSpPr>
        <p:spPr bwMode="auto">
          <a:xfrm>
            <a:off x="5291138" y="3644900"/>
            <a:ext cx="115887"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25" name="Rectangle 37"/>
          <p:cNvSpPr>
            <a:spLocks noChangeArrowheads="1"/>
          </p:cNvSpPr>
          <p:nvPr/>
        </p:nvSpPr>
        <p:spPr bwMode="auto">
          <a:xfrm>
            <a:off x="5448300" y="3990975"/>
            <a:ext cx="115888"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26" name="Rectangle 38"/>
          <p:cNvSpPr>
            <a:spLocks noChangeArrowheads="1"/>
          </p:cNvSpPr>
          <p:nvPr/>
        </p:nvSpPr>
        <p:spPr bwMode="auto">
          <a:xfrm>
            <a:off x="5605463" y="4084638"/>
            <a:ext cx="115887" cy="115887"/>
          </a:xfrm>
          <a:prstGeom prst="rect">
            <a:avLst/>
          </a:prstGeom>
          <a:solidFill>
            <a:srgbClr val="FF0000"/>
          </a:solidFill>
          <a:ln w="0">
            <a:solidFill>
              <a:srgbClr val="000000"/>
            </a:solidFill>
            <a:miter lim="800000"/>
            <a:headEnd/>
            <a:tailEnd/>
          </a:ln>
        </p:spPr>
        <p:txBody>
          <a:bodyPr/>
          <a:lstStyle/>
          <a:p>
            <a:endParaRPr lang="es-ES" sz="1800"/>
          </a:p>
        </p:txBody>
      </p:sp>
      <p:sp>
        <p:nvSpPr>
          <p:cNvPr id="37927" name="Rectangle 39"/>
          <p:cNvSpPr>
            <a:spLocks noChangeArrowheads="1"/>
          </p:cNvSpPr>
          <p:nvPr/>
        </p:nvSpPr>
        <p:spPr bwMode="auto">
          <a:xfrm>
            <a:off x="5762625" y="3263900"/>
            <a:ext cx="115888"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28" name="Rectangle 40"/>
          <p:cNvSpPr>
            <a:spLocks noChangeArrowheads="1"/>
          </p:cNvSpPr>
          <p:nvPr/>
        </p:nvSpPr>
        <p:spPr bwMode="auto">
          <a:xfrm>
            <a:off x="5921375" y="3776663"/>
            <a:ext cx="114300"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29" name="Rectangle 41"/>
          <p:cNvSpPr>
            <a:spLocks noChangeArrowheads="1"/>
          </p:cNvSpPr>
          <p:nvPr/>
        </p:nvSpPr>
        <p:spPr bwMode="auto">
          <a:xfrm>
            <a:off x="6080125" y="3721100"/>
            <a:ext cx="114300" cy="117475"/>
          </a:xfrm>
          <a:prstGeom prst="rect">
            <a:avLst/>
          </a:prstGeom>
          <a:solidFill>
            <a:srgbClr val="FF0000"/>
          </a:solidFill>
          <a:ln w="0">
            <a:solidFill>
              <a:srgbClr val="000000"/>
            </a:solidFill>
            <a:miter lim="800000"/>
            <a:headEnd/>
            <a:tailEnd/>
          </a:ln>
        </p:spPr>
        <p:txBody>
          <a:bodyPr/>
          <a:lstStyle/>
          <a:p>
            <a:endParaRPr lang="es-ES" sz="1800"/>
          </a:p>
        </p:txBody>
      </p:sp>
      <p:sp>
        <p:nvSpPr>
          <p:cNvPr id="37930" name="Freeform 42"/>
          <p:cNvSpPr>
            <a:spLocks/>
          </p:cNvSpPr>
          <p:nvPr/>
        </p:nvSpPr>
        <p:spPr bwMode="auto">
          <a:xfrm>
            <a:off x="2516188" y="4167188"/>
            <a:ext cx="3619500" cy="1131887"/>
          </a:xfrm>
          <a:custGeom>
            <a:avLst/>
            <a:gdLst>
              <a:gd name="T0" fmla="*/ 0 w 4561"/>
              <a:gd name="T1" fmla="*/ 2147483647 h 1425"/>
              <a:gd name="T2" fmla="*/ 2147483647 w 4561"/>
              <a:gd name="T3" fmla="*/ 2147483647 h 1425"/>
              <a:gd name="T4" fmla="*/ 2147483647 w 4561"/>
              <a:gd name="T5" fmla="*/ 2147483647 h 1425"/>
              <a:gd name="T6" fmla="*/ 2147483647 w 4561"/>
              <a:gd name="T7" fmla="*/ 2147483647 h 1425"/>
              <a:gd name="T8" fmla="*/ 2147483647 w 4561"/>
              <a:gd name="T9" fmla="*/ 2147483647 h 1425"/>
              <a:gd name="T10" fmla="*/ 2147483647 w 4561"/>
              <a:gd name="T11" fmla="*/ 2147483647 h 1425"/>
              <a:gd name="T12" fmla="*/ 2147483647 w 4561"/>
              <a:gd name="T13" fmla="*/ 2147483647 h 1425"/>
              <a:gd name="T14" fmla="*/ 2147483647 w 4561"/>
              <a:gd name="T15" fmla="*/ 2147483647 h 1425"/>
              <a:gd name="T16" fmla="*/ 2147483647 w 4561"/>
              <a:gd name="T17" fmla="*/ 2147483647 h 1425"/>
              <a:gd name="T18" fmla="*/ 2147483647 w 4561"/>
              <a:gd name="T19" fmla="*/ 2147483647 h 1425"/>
              <a:gd name="T20" fmla="*/ 2147483647 w 4561"/>
              <a:gd name="T21" fmla="*/ 2147483647 h 1425"/>
              <a:gd name="T22" fmla="*/ 2147483647 w 4561"/>
              <a:gd name="T23" fmla="*/ 2147483647 h 1425"/>
              <a:gd name="T24" fmla="*/ 2147483647 w 4561"/>
              <a:gd name="T25" fmla="*/ 2147483647 h 1425"/>
              <a:gd name="T26" fmla="*/ 2147483647 w 4561"/>
              <a:gd name="T27" fmla="*/ 2147483647 h 1425"/>
              <a:gd name="T28" fmla="*/ 2147483647 w 4561"/>
              <a:gd name="T29" fmla="*/ 2147483647 h 1425"/>
              <a:gd name="T30" fmla="*/ 2147483647 w 4561"/>
              <a:gd name="T31" fmla="*/ 2147483647 h 1425"/>
              <a:gd name="T32" fmla="*/ 2147483647 w 4561"/>
              <a:gd name="T33" fmla="*/ 2147483647 h 1425"/>
              <a:gd name="T34" fmla="*/ 2147483647 w 4561"/>
              <a:gd name="T35" fmla="*/ 2147483647 h 1425"/>
              <a:gd name="T36" fmla="*/ 2147483647 w 4561"/>
              <a:gd name="T37" fmla="*/ 2147483647 h 1425"/>
              <a:gd name="T38" fmla="*/ 2147483647 w 4561"/>
              <a:gd name="T39" fmla="*/ 2147483647 h 1425"/>
              <a:gd name="T40" fmla="*/ 2147483647 w 4561"/>
              <a:gd name="T41" fmla="*/ 2147483647 h 1425"/>
              <a:gd name="T42" fmla="*/ 2147483647 w 4561"/>
              <a:gd name="T43" fmla="*/ 2147483647 h 1425"/>
              <a:gd name="T44" fmla="*/ 2147483647 w 4561"/>
              <a:gd name="T45" fmla="*/ 2147483647 h 1425"/>
              <a:gd name="T46" fmla="*/ 2147483647 w 4561"/>
              <a:gd name="T47" fmla="*/ 0 h 14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61"/>
              <a:gd name="T73" fmla="*/ 0 h 1425"/>
              <a:gd name="T74" fmla="*/ 4561 w 4561"/>
              <a:gd name="T75" fmla="*/ 1425 h 14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61" h="1425">
                <a:moveTo>
                  <a:pt x="0" y="1289"/>
                </a:moveTo>
                <a:lnTo>
                  <a:pt x="198" y="1415"/>
                </a:lnTo>
                <a:lnTo>
                  <a:pt x="396" y="1411"/>
                </a:lnTo>
                <a:lnTo>
                  <a:pt x="594" y="1425"/>
                </a:lnTo>
                <a:lnTo>
                  <a:pt x="793" y="1364"/>
                </a:lnTo>
                <a:lnTo>
                  <a:pt x="991" y="1123"/>
                </a:lnTo>
                <a:lnTo>
                  <a:pt x="1189" y="884"/>
                </a:lnTo>
                <a:lnTo>
                  <a:pt x="1387" y="668"/>
                </a:lnTo>
                <a:lnTo>
                  <a:pt x="1586" y="671"/>
                </a:lnTo>
                <a:lnTo>
                  <a:pt x="1784" y="663"/>
                </a:lnTo>
                <a:lnTo>
                  <a:pt x="1982" y="719"/>
                </a:lnTo>
                <a:lnTo>
                  <a:pt x="2180" y="513"/>
                </a:lnTo>
                <a:lnTo>
                  <a:pt x="2379" y="538"/>
                </a:lnTo>
                <a:lnTo>
                  <a:pt x="2577" y="584"/>
                </a:lnTo>
                <a:lnTo>
                  <a:pt x="2775" y="538"/>
                </a:lnTo>
                <a:lnTo>
                  <a:pt x="2973" y="707"/>
                </a:lnTo>
                <a:lnTo>
                  <a:pt x="3171" y="603"/>
                </a:lnTo>
                <a:lnTo>
                  <a:pt x="3370" y="559"/>
                </a:lnTo>
                <a:lnTo>
                  <a:pt x="3568" y="673"/>
                </a:lnTo>
                <a:lnTo>
                  <a:pt x="3766" y="605"/>
                </a:lnTo>
                <a:lnTo>
                  <a:pt x="3964" y="555"/>
                </a:lnTo>
                <a:lnTo>
                  <a:pt x="4163" y="371"/>
                </a:lnTo>
                <a:lnTo>
                  <a:pt x="4361" y="49"/>
                </a:lnTo>
                <a:lnTo>
                  <a:pt x="4561" y="0"/>
                </a:lnTo>
              </a:path>
            </a:pathLst>
          </a:custGeom>
          <a:noFill/>
          <a:ln w="36513">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VE"/>
          </a:p>
        </p:txBody>
      </p:sp>
      <p:sp>
        <p:nvSpPr>
          <p:cNvPr id="37931" name="Freeform 43"/>
          <p:cNvSpPr>
            <a:spLocks/>
          </p:cNvSpPr>
          <p:nvPr/>
        </p:nvSpPr>
        <p:spPr bwMode="auto">
          <a:xfrm>
            <a:off x="2459038" y="5132388"/>
            <a:ext cx="114300" cy="114300"/>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32" name="Freeform 44"/>
          <p:cNvSpPr>
            <a:spLocks/>
          </p:cNvSpPr>
          <p:nvPr/>
        </p:nvSpPr>
        <p:spPr bwMode="auto">
          <a:xfrm>
            <a:off x="2616200" y="5233988"/>
            <a:ext cx="114300" cy="112712"/>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33" name="Freeform 45"/>
          <p:cNvSpPr>
            <a:spLocks/>
          </p:cNvSpPr>
          <p:nvPr/>
        </p:nvSpPr>
        <p:spPr bwMode="auto">
          <a:xfrm>
            <a:off x="2773363" y="5230813"/>
            <a:ext cx="114300" cy="112712"/>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34" name="Freeform 46"/>
          <p:cNvSpPr>
            <a:spLocks/>
          </p:cNvSpPr>
          <p:nvPr/>
        </p:nvSpPr>
        <p:spPr bwMode="auto">
          <a:xfrm>
            <a:off x="2930525" y="5241925"/>
            <a:ext cx="114300" cy="112713"/>
          </a:xfrm>
          <a:custGeom>
            <a:avLst/>
            <a:gdLst>
              <a:gd name="T0" fmla="*/ 2147483647 w 143"/>
              <a:gd name="T1" fmla="*/ 0 h 144"/>
              <a:gd name="T2" fmla="*/ 2147483647 w 143"/>
              <a:gd name="T3" fmla="*/ 2147483647 h 144"/>
              <a:gd name="T4" fmla="*/ 2147483647 w 143"/>
              <a:gd name="T5" fmla="*/ 2147483647 h 144"/>
              <a:gd name="T6" fmla="*/ 0 w 143"/>
              <a:gd name="T7" fmla="*/ 2147483647 h 144"/>
              <a:gd name="T8" fmla="*/ 2147483647 w 143"/>
              <a:gd name="T9" fmla="*/ 0 h 144"/>
              <a:gd name="T10" fmla="*/ 0 60000 65536"/>
              <a:gd name="T11" fmla="*/ 0 60000 65536"/>
              <a:gd name="T12" fmla="*/ 0 60000 65536"/>
              <a:gd name="T13" fmla="*/ 0 60000 65536"/>
              <a:gd name="T14" fmla="*/ 0 60000 65536"/>
              <a:gd name="T15" fmla="*/ 0 w 143"/>
              <a:gd name="T16" fmla="*/ 0 h 144"/>
              <a:gd name="T17" fmla="*/ 143 w 143"/>
              <a:gd name="T18" fmla="*/ 144 h 144"/>
            </a:gdLst>
            <a:ahLst/>
            <a:cxnLst>
              <a:cxn ang="T10">
                <a:pos x="T0" y="T1"/>
              </a:cxn>
              <a:cxn ang="T11">
                <a:pos x="T2" y="T3"/>
              </a:cxn>
              <a:cxn ang="T12">
                <a:pos x="T4" y="T5"/>
              </a:cxn>
              <a:cxn ang="T13">
                <a:pos x="T6" y="T7"/>
              </a:cxn>
              <a:cxn ang="T14">
                <a:pos x="T8" y="T9"/>
              </a:cxn>
            </a:cxnLst>
            <a:rect l="T15" t="T16" r="T17" b="T18"/>
            <a:pathLst>
              <a:path w="143" h="144">
                <a:moveTo>
                  <a:pt x="71" y="0"/>
                </a:moveTo>
                <a:lnTo>
                  <a:pt x="143" y="72"/>
                </a:lnTo>
                <a:lnTo>
                  <a:pt x="71" y="144"/>
                </a:lnTo>
                <a:lnTo>
                  <a:pt x="0" y="72"/>
                </a:lnTo>
                <a:lnTo>
                  <a:pt x="71" y="0"/>
                </a:lnTo>
                <a:close/>
              </a:path>
            </a:pathLst>
          </a:custGeom>
          <a:solidFill>
            <a:srgbClr val="00FF00"/>
          </a:solidFill>
          <a:ln w="0">
            <a:solidFill>
              <a:srgbClr val="000000"/>
            </a:solidFill>
            <a:round/>
            <a:headEnd/>
            <a:tailEnd/>
          </a:ln>
        </p:spPr>
        <p:txBody>
          <a:bodyPr/>
          <a:lstStyle/>
          <a:p>
            <a:endParaRPr lang="es-VE"/>
          </a:p>
        </p:txBody>
      </p:sp>
      <p:sp>
        <p:nvSpPr>
          <p:cNvPr id="37935" name="Freeform 47"/>
          <p:cNvSpPr>
            <a:spLocks/>
          </p:cNvSpPr>
          <p:nvPr/>
        </p:nvSpPr>
        <p:spPr bwMode="auto">
          <a:xfrm>
            <a:off x="3087688" y="5192713"/>
            <a:ext cx="114300" cy="114300"/>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36" name="Freeform 48"/>
          <p:cNvSpPr>
            <a:spLocks/>
          </p:cNvSpPr>
          <p:nvPr/>
        </p:nvSpPr>
        <p:spPr bwMode="auto">
          <a:xfrm>
            <a:off x="3246438" y="5002213"/>
            <a:ext cx="112712" cy="112712"/>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37" name="Freeform 49"/>
          <p:cNvSpPr>
            <a:spLocks/>
          </p:cNvSpPr>
          <p:nvPr/>
        </p:nvSpPr>
        <p:spPr bwMode="auto">
          <a:xfrm>
            <a:off x="3403600" y="4811713"/>
            <a:ext cx="112713" cy="114300"/>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38" name="Freeform 50"/>
          <p:cNvSpPr>
            <a:spLocks/>
          </p:cNvSpPr>
          <p:nvPr/>
        </p:nvSpPr>
        <p:spPr bwMode="auto">
          <a:xfrm>
            <a:off x="3560763" y="4640263"/>
            <a:ext cx="114300" cy="114300"/>
          </a:xfrm>
          <a:custGeom>
            <a:avLst/>
            <a:gdLst>
              <a:gd name="T0" fmla="*/ 2147483647 w 143"/>
              <a:gd name="T1" fmla="*/ 0 h 144"/>
              <a:gd name="T2" fmla="*/ 2147483647 w 143"/>
              <a:gd name="T3" fmla="*/ 2147483647 h 144"/>
              <a:gd name="T4" fmla="*/ 2147483647 w 143"/>
              <a:gd name="T5" fmla="*/ 2147483647 h 144"/>
              <a:gd name="T6" fmla="*/ 0 w 143"/>
              <a:gd name="T7" fmla="*/ 2147483647 h 144"/>
              <a:gd name="T8" fmla="*/ 2147483647 w 143"/>
              <a:gd name="T9" fmla="*/ 0 h 144"/>
              <a:gd name="T10" fmla="*/ 0 60000 65536"/>
              <a:gd name="T11" fmla="*/ 0 60000 65536"/>
              <a:gd name="T12" fmla="*/ 0 60000 65536"/>
              <a:gd name="T13" fmla="*/ 0 60000 65536"/>
              <a:gd name="T14" fmla="*/ 0 60000 65536"/>
              <a:gd name="T15" fmla="*/ 0 w 143"/>
              <a:gd name="T16" fmla="*/ 0 h 144"/>
              <a:gd name="T17" fmla="*/ 143 w 143"/>
              <a:gd name="T18" fmla="*/ 144 h 144"/>
            </a:gdLst>
            <a:ahLst/>
            <a:cxnLst>
              <a:cxn ang="T10">
                <a:pos x="T0" y="T1"/>
              </a:cxn>
              <a:cxn ang="T11">
                <a:pos x="T2" y="T3"/>
              </a:cxn>
              <a:cxn ang="T12">
                <a:pos x="T4" y="T5"/>
              </a:cxn>
              <a:cxn ang="T13">
                <a:pos x="T6" y="T7"/>
              </a:cxn>
              <a:cxn ang="T14">
                <a:pos x="T8" y="T9"/>
              </a:cxn>
            </a:cxnLst>
            <a:rect l="T15" t="T16" r="T17" b="T18"/>
            <a:pathLst>
              <a:path w="143" h="144">
                <a:moveTo>
                  <a:pt x="71" y="0"/>
                </a:moveTo>
                <a:lnTo>
                  <a:pt x="143" y="72"/>
                </a:lnTo>
                <a:lnTo>
                  <a:pt x="71" y="144"/>
                </a:lnTo>
                <a:lnTo>
                  <a:pt x="0" y="72"/>
                </a:lnTo>
                <a:lnTo>
                  <a:pt x="71" y="0"/>
                </a:lnTo>
                <a:close/>
              </a:path>
            </a:pathLst>
          </a:custGeom>
          <a:solidFill>
            <a:srgbClr val="00FF00"/>
          </a:solidFill>
          <a:ln w="0">
            <a:solidFill>
              <a:srgbClr val="000000"/>
            </a:solidFill>
            <a:round/>
            <a:headEnd/>
            <a:tailEnd/>
          </a:ln>
        </p:spPr>
        <p:txBody>
          <a:bodyPr/>
          <a:lstStyle/>
          <a:p>
            <a:endParaRPr lang="es-VE"/>
          </a:p>
        </p:txBody>
      </p:sp>
      <p:sp>
        <p:nvSpPr>
          <p:cNvPr id="37939" name="Freeform 51"/>
          <p:cNvSpPr>
            <a:spLocks/>
          </p:cNvSpPr>
          <p:nvPr/>
        </p:nvSpPr>
        <p:spPr bwMode="auto">
          <a:xfrm>
            <a:off x="3717925" y="4643438"/>
            <a:ext cx="114300" cy="112712"/>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40" name="Freeform 52"/>
          <p:cNvSpPr>
            <a:spLocks/>
          </p:cNvSpPr>
          <p:nvPr/>
        </p:nvSpPr>
        <p:spPr bwMode="auto">
          <a:xfrm>
            <a:off x="3875088" y="4637088"/>
            <a:ext cx="114300" cy="112712"/>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41" name="Freeform 53"/>
          <p:cNvSpPr>
            <a:spLocks/>
          </p:cNvSpPr>
          <p:nvPr/>
        </p:nvSpPr>
        <p:spPr bwMode="auto">
          <a:xfrm>
            <a:off x="4032250" y="4681538"/>
            <a:ext cx="114300" cy="112712"/>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72" y="0"/>
                </a:moveTo>
                <a:lnTo>
                  <a:pt x="144" y="72"/>
                </a:lnTo>
                <a:lnTo>
                  <a:pt x="72" y="144"/>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42" name="Freeform 54"/>
          <p:cNvSpPr>
            <a:spLocks/>
          </p:cNvSpPr>
          <p:nvPr/>
        </p:nvSpPr>
        <p:spPr bwMode="auto">
          <a:xfrm>
            <a:off x="4189413" y="4518025"/>
            <a:ext cx="114300" cy="112713"/>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2"/>
                </a:lnTo>
                <a:lnTo>
                  <a:pt x="71" y="143"/>
                </a:lnTo>
                <a:lnTo>
                  <a:pt x="0" y="72"/>
                </a:lnTo>
                <a:lnTo>
                  <a:pt x="71" y="0"/>
                </a:lnTo>
                <a:close/>
              </a:path>
            </a:pathLst>
          </a:custGeom>
          <a:solidFill>
            <a:srgbClr val="00FF00"/>
          </a:solidFill>
          <a:ln w="0">
            <a:solidFill>
              <a:srgbClr val="000000"/>
            </a:solidFill>
            <a:round/>
            <a:headEnd/>
            <a:tailEnd/>
          </a:ln>
        </p:spPr>
        <p:txBody>
          <a:bodyPr/>
          <a:lstStyle/>
          <a:p>
            <a:endParaRPr lang="es-VE"/>
          </a:p>
        </p:txBody>
      </p:sp>
      <p:sp>
        <p:nvSpPr>
          <p:cNvPr id="37943" name="Freeform 55"/>
          <p:cNvSpPr>
            <a:spLocks/>
          </p:cNvSpPr>
          <p:nvPr/>
        </p:nvSpPr>
        <p:spPr bwMode="auto">
          <a:xfrm>
            <a:off x="4346575" y="4537075"/>
            <a:ext cx="114300" cy="114300"/>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44" name="Freeform 56"/>
          <p:cNvSpPr>
            <a:spLocks/>
          </p:cNvSpPr>
          <p:nvPr/>
        </p:nvSpPr>
        <p:spPr bwMode="auto">
          <a:xfrm>
            <a:off x="4503738" y="4573588"/>
            <a:ext cx="114300" cy="114300"/>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45" name="Freeform 57"/>
          <p:cNvSpPr>
            <a:spLocks/>
          </p:cNvSpPr>
          <p:nvPr/>
        </p:nvSpPr>
        <p:spPr bwMode="auto">
          <a:xfrm>
            <a:off x="4662488" y="4537075"/>
            <a:ext cx="112712" cy="114300"/>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46" name="Freeform 58"/>
          <p:cNvSpPr>
            <a:spLocks/>
          </p:cNvSpPr>
          <p:nvPr/>
        </p:nvSpPr>
        <p:spPr bwMode="auto">
          <a:xfrm>
            <a:off x="4819650" y="4672013"/>
            <a:ext cx="112713" cy="112712"/>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47" name="Freeform 59"/>
          <p:cNvSpPr>
            <a:spLocks/>
          </p:cNvSpPr>
          <p:nvPr/>
        </p:nvSpPr>
        <p:spPr bwMode="auto">
          <a:xfrm>
            <a:off x="4976813" y="4589463"/>
            <a:ext cx="114300" cy="112712"/>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1"/>
                </a:lnTo>
                <a:lnTo>
                  <a:pt x="71" y="143"/>
                </a:lnTo>
                <a:lnTo>
                  <a:pt x="0" y="71"/>
                </a:lnTo>
                <a:lnTo>
                  <a:pt x="71" y="0"/>
                </a:lnTo>
                <a:close/>
              </a:path>
            </a:pathLst>
          </a:custGeom>
          <a:solidFill>
            <a:srgbClr val="00FF00"/>
          </a:solidFill>
          <a:ln w="0">
            <a:solidFill>
              <a:srgbClr val="000000"/>
            </a:solidFill>
            <a:round/>
            <a:headEnd/>
            <a:tailEnd/>
          </a:ln>
        </p:spPr>
        <p:txBody>
          <a:bodyPr/>
          <a:lstStyle/>
          <a:p>
            <a:endParaRPr lang="es-VE"/>
          </a:p>
        </p:txBody>
      </p:sp>
      <p:sp>
        <p:nvSpPr>
          <p:cNvPr id="37948" name="Freeform 60"/>
          <p:cNvSpPr>
            <a:spLocks/>
          </p:cNvSpPr>
          <p:nvPr/>
        </p:nvSpPr>
        <p:spPr bwMode="auto">
          <a:xfrm>
            <a:off x="5133975" y="4554538"/>
            <a:ext cx="114300" cy="112712"/>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49" name="Freeform 61"/>
          <p:cNvSpPr>
            <a:spLocks/>
          </p:cNvSpPr>
          <p:nvPr/>
        </p:nvSpPr>
        <p:spPr bwMode="auto">
          <a:xfrm>
            <a:off x="5291138" y="4645025"/>
            <a:ext cx="114300" cy="112713"/>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72" y="0"/>
                </a:moveTo>
                <a:lnTo>
                  <a:pt x="144" y="72"/>
                </a:lnTo>
                <a:lnTo>
                  <a:pt x="72" y="144"/>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50" name="Freeform 62"/>
          <p:cNvSpPr>
            <a:spLocks/>
          </p:cNvSpPr>
          <p:nvPr/>
        </p:nvSpPr>
        <p:spPr bwMode="auto">
          <a:xfrm>
            <a:off x="5448300" y="4591050"/>
            <a:ext cx="114300" cy="112713"/>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51" name="Freeform 63"/>
          <p:cNvSpPr>
            <a:spLocks/>
          </p:cNvSpPr>
          <p:nvPr/>
        </p:nvSpPr>
        <p:spPr bwMode="auto">
          <a:xfrm>
            <a:off x="5605463" y="4551363"/>
            <a:ext cx="114300" cy="114300"/>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0"/>
                </a:moveTo>
                <a:lnTo>
                  <a:pt x="143" y="71"/>
                </a:lnTo>
                <a:lnTo>
                  <a:pt x="71" y="143"/>
                </a:lnTo>
                <a:lnTo>
                  <a:pt x="0" y="71"/>
                </a:lnTo>
                <a:lnTo>
                  <a:pt x="71" y="0"/>
                </a:lnTo>
                <a:close/>
              </a:path>
            </a:pathLst>
          </a:custGeom>
          <a:solidFill>
            <a:srgbClr val="00FF00"/>
          </a:solidFill>
          <a:ln w="0">
            <a:solidFill>
              <a:srgbClr val="000000"/>
            </a:solidFill>
            <a:round/>
            <a:headEnd/>
            <a:tailEnd/>
          </a:ln>
        </p:spPr>
        <p:txBody>
          <a:bodyPr/>
          <a:lstStyle/>
          <a:p>
            <a:endParaRPr lang="es-VE"/>
          </a:p>
        </p:txBody>
      </p:sp>
      <p:sp>
        <p:nvSpPr>
          <p:cNvPr id="37952" name="Freeform 64"/>
          <p:cNvSpPr>
            <a:spLocks/>
          </p:cNvSpPr>
          <p:nvPr/>
        </p:nvSpPr>
        <p:spPr bwMode="auto">
          <a:xfrm>
            <a:off x="5762625" y="4405313"/>
            <a:ext cx="114300" cy="112712"/>
          </a:xfrm>
          <a:custGeom>
            <a:avLst/>
            <a:gdLst>
              <a:gd name="T0" fmla="*/ 2147483647 w 143"/>
              <a:gd name="T1" fmla="*/ 0 h 143"/>
              <a:gd name="T2" fmla="*/ 2147483647 w 143"/>
              <a:gd name="T3" fmla="*/ 2147483647 h 143"/>
              <a:gd name="T4" fmla="*/ 2147483647 w 143"/>
              <a:gd name="T5" fmla="*/ 2147483647 h 143"/>
              <a:gd name="T6" fmla="*/ 0 w 143"/>
              <a:gd name="T7" fmla="*/ 2147483647 h 143"/>
              <a:gd name="T8" fmla="*/ 2147483647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0"/>
                </a:moveTo>
                <a:lnTo>
                  <a:pt x="143" y="71"/>
                </a:lnTo>
                <a:lnTo>
                  <a:pt x="72" y="143"/>
                </a:lnTo>
                <a:lnTo>
                  <a:pt x="0" y="71"/>
                </a:lnTo>
                <a:lnTo>
                  <a:pt x="72" y="0"/>
                </a:lnTo>
                <a:close/>
              </a:path>
            </a:pathLst>
          </a:custGeom>
          <a:solidFill>
            <a:srgbClr val="00FF00"/>
          </a:solidFill>
          <a:ln w="0">
            <a:solidFill>
              <a:srgbClr val="000000"/>
            </a:solidFill>
            <a:round/>
            <a:headEnd/>
            <a:tailEnd/>
          </a:ln>
        </p:spPr>
        <p:txBody>
          <a:bodyPr/>
          <a:lstStyle/>
          <a:p>
            <a:endParaRPr lang="es-VE"/>
          </a:p>
        </p:txBody>
      </p:sp>
      <p:sp>
        <p:nvSpPr>
          <p:cNvPr id="37953" name="Freeform 65"/>
          <p:cNvSpPr>
            <a:spLocks/>
          </p:cNvSpPr>
          <p:nvPr/>
        </p:nvSpPr>
        <p:spPr bwMode="auto">
          <a:xfrm>
            <a:off x="5921375" y="4149725"/>
            <a:ext cx="112713" cy="112713"/>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72" y="0"/>
                </a:moveTo>
                <a:lnTo>
                  <a:pt x="144" y="72"/>
                </a:lnTo>
                <a:lnTo>
                  <a:pt x="72" y="144"/>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54" name="Freeform 66"/>
          <p:cNvSpPr>
            <a:spLocks/>
          </p:cNvSpPr>
          <p:nvPr/>
        </p:nvSpPr>
        <p:spPr bwMode="auto">
          <a:xfrm>
            <a:off x="6080125" y="4110038"/>
            <a:ext cx="112713" cy="114300"/>
          </a:xfrm>
          <a:custGeom>
            <a:avLst/>
            <a:gdLst>
              <a:gd name="T0" fmla="*/ 2147483647 w 144"/>
              <a:gd name="T1" fmla="*/ 0 h 143"/>
              <a:gd name="T2" fmla="*/ 2147483647 w 144"/>
              <a:gd name="T3" fmla="*/ 2147483647 h 143"/>
              <a:gd name="T4" fmla="*/ 2147483647 w 144"/>
              <a:gd name="T5" fmla="*/ 2147483647 h 143"/>
              <a:gd name="T6" fmla="*/ 0 w 144"/>
              <a:gd name="T7" fmla="*/ 2147483647 h 143"/>
              <a:gd name="T8" fmla="*/ 2147483647 w 144"/>
              <a:gd name="T9" fmla="*/ 0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72" y="0"/>
                </a:moveTo>
                <a:lnTo>
                  <a:pt x="144" y="72"/>
                </a:lnTo>
                <a:lnTo>
                  <a:pt x="72" y="143"/>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55" name="Rectangle 67"/>
          <p:cNvSpPr>
            <a:spLocks noChangeArrowheads="1"/>
          </p:cNvSpPr>
          <p:nvPr/>
        </p:nvSpPr>
        <p:spPr bwMode="auto">
          <a:xfrm rot="-5400000">
            <a:off x="2161381" y="5680869"/>
            <a:ext cx="7635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Ene-88</a:t>
            </a:r>
            <a:endParaRPr lang="es-ES">
              <a:latin typeface="Futura Bk BT" charset="0"/>
            </a:endParaRPr>
          </a:p>
        </p:txBody>
      </p:sp>
      <p:sp>
        <p:nvSpPr>
          <p:cNvPr id="37956" name="Rectangle 68"/>
          <p:cNvSpPr>
            <a:spLocks noChangeArrowheads="1"/>
          </p:cNvSpPr>
          <p:nvPr/>
        </p:nvSpPr>
        <p:spPr bwMode="auto">
          <a:xfrm rot="-5400000">
            <a:off x="2647156" y="605075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57" name="Rectangle 69"/>
          <p:cNvSpPr>
            <a:spLocks noChangeArrowheads="1"/>
          </p:cNvSpPr>
          <p:nvPr/>
        </p:nvSpPr>
        <p:spPr bwMode="auto">
          <a:xfrm rot="-5400000">
            <a:off x="2804319" y="6049169"/>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58" name="Rectangle 70"/>
          <p:cNvSpPr>
            <a:spLocks noChangeArrowheads="1"/>
          </p:cNvSpPr>
          <p:nvPr/>
        </p:nvSpPr>
        <p:spPr bwMode="auto">
          <a:xfrm rot="-5400000">
            <a:off x="2961481" y="6033294"/>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59" name="Rectangle 71"/>
          <p:cNvSpPr>
            <a:spLocks noChangeArrowheads="1"/>
          </p:cNvSpPr>
          <p:nvPr/>
        </p:nvSpPr>
        <p:spPr bwMode="auto">
          <a:xfrm rot="-5400000">
            <a:off x="3118644" y="608250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0" name="Rectangle 72"/>
          <p:cNvSpPr>
            <a:spLocks noChangeArrowheads="1"/>
          </p:cNvSpPr>
          <p:nvPr/>
        </p:nvSpPr>
        <p:spPr bwMode="auto">
          <a:xfrm rot="-5400000">
            <a:off x="3275806" y="605075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1" name="Rectangle 73"/>
          <p:cNvSpPr>
            <a:spLocks noChangeArrowheads="1"/>
          </p:cNvSpPr>
          <p:nvPr/>
        </p:nvSpPr>
        <p:spPr bwMode="auto">
          <a:xfrm rot="-5400000">
            <a:off x="3191668" y="5723732"/>
            <a:ext cx="550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Jul-88</a:t>
            </a:r>
            <a:endParaRPr lang="es-ES">
              <a:latin typeface="Futura Bk BT" charset="0"/>
            </a:endParaRPr>
          </a:p>
        </p:txBody>
      </p:sp>
      <p:sp>
        <p:nvSpPr>
          <p:cNvPr id="37962" name="Rectangle 74"/>
          <p:cNvSpPr>
            <a:spLocks noChangeArrowheads="1"/>
          </p:cNvSpPr>
          <p:nvPr/>
        </p:nvSpPr>
        <p:spPr bwMode="auto">
          <a:xfrm rot="-5400000">
            <a:off x="3591719" y="6077744"/>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3" name="Rectangle 75"/>
          <p:cNvSpPr>
            <a:spLocks noChangeArrowheads="1"/>
          </p:cNvSpPr>
          <p:nvPr/>
        </p:nvSpPr>
        <p:spPr bwMode="auto">
          <a:xfrm rot="-5400000">
            <a:off x="3744119" y="610790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4" name="Rectangle 76"/>
          <p:cNvSpPr>
            <a:spLocks noChangeArrowheads="1"/>
          </p:cNvSpPr>
          <p:nvPr/>
        </p:nvSpPr>
        <p:spPr bwMode="auto">
          <a:xfrm rot="-5400000">
            <a:off x="3907631" y="6028532"/>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5" name="Rectangle 77"/>
          <p:cNvSpPr>
            <a:spLocks noChangeArrowheads="1"/>
          </p:cNvSpPr>
          <p:nvPr/>
        </p:nvSpPr>
        <p:spPr bwMode="auto">
          <a:xfrm rot="-5400000">
            <a:off x="4064794" y="6068219"/>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6" name="Rectangle 78"/>
          <p:cNvSpPr>
            <a:spLocks noChangeArrowheads="1"/>
          </p:cNvSpPr>
          <p:nvPr/>
        </p:nvSpPr>
        <p:spPr bwMode="auto">
          <a:xfrm rot="-5400000">
            <a:off x="4221956" y="600630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7" name="Rectangle 79"/>
          <p:cNvSpPr>
            <a:spLocks noChangeArrowheads="1"/>
          </p:cNvSpPr>
          <p:nvPr/>
        </p:nvSpPr>
        <p:spPr bwMode="auto">
          <a:xfrm rot="-5400000">
            <a:off x="4048919" y="5680869"/>
            <a:ext cx="7635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Ene-89</a:t>
            </a:r>
            <a:endParaRPr lang="es-ES">
              <a:latin typeface="Futura Bk BT" charset="0"/>
            </a:endParaRPr>
          </a:p>
        </p:txBody>
      </p:sp>
      <p:sp>
        <p:nvSpPr>
          <p:cNvPr id="37968" name="Rectangle 80"/>
          <p:cNvSpPr>
            <a:spLocks noChangeArrowheads="1"/>
          </p:cNvSpPr>
          <p:nvPr/>
        </p:nvSpPr>
        <p:spPr bwMode="auto">
          <a:xfrm rot="-5400000">
            <a:off x="4534694" y="605075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69" name="Rectangle 81"/>
          <p:cNvSpPr>
            <a:spLocks noChangeArrowheads="1"/>
          </p:cNvSpPr>
          <p:nvPr/>
        </p:nvSpPr>
        <p:spPr bwMode="auto">
          <a:xfrm rot="-5400000">
            <a:off x="4691856" y="6049169"/>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0" name="Rectangle 82"/>
          <p:cNvSpPr>
            <a:spLocks noChangeArrowheads="1"/>
          </p:cNvSpPr>
          <p:nvPr/>
        </p:nvSpPr>
        <p:spPr bwMode="auto">
          <a:xfrm rot="-5400000">
            <a:off x="4850606" y="6033294"/>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1" name="Rectangle 83"/>
          <p:cNvSpPr>
            <a:spLocks noChangeArrowheads="1"/>
          </p:cNvSpPr>
          <p:nvPr/>
        </p:nvSpPr>
        <p:spPr bwMode="auto">
          <a:xfrm rot="-5400000">
            <a:off x="5009356" y="608250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2" name="Rectangle 84"/>
          <p:cNvSpPr>
            <a:spLocks noChangeArrowheads="1"/>
          </p:cNvSpPr>
          <p:nvPr/>
        </p:nvSpPr>
        <p:spPr bwMode="auto">
          <a:xfrm rot="-5400000">
            <a:off x="5166519" y="6050757"/>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3" name="Rectangle 85"/>
          <p:cNvSpPr>
            <a:spLocks noChangeArrowheads="1"/>
          </p:cNvSpPr>
          <p:nvPr/>
        </p:nvSpPr>
        <p:spPr bwMode="auto">
          <a:xfrm rot="-5400000">
            <a:off x="5034756" y="5644357"/>
            <a:ext cx="6842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Jul-89</a:t>
            </a:r>
            <a:endParaRPr lang="es-ES">
              <a:latin typeface="Futura Bk BT" charset="0"/>
            </a:endParaRPr>
          </a:p>
        </p:txBody>
      </p:sp>
      <p:sp>
        <p:nvSpPr>
          <p:cNvPr id="37974" name="Rectangle 86"/>
          <p:cNvSpPr>
            <a:spLocks noChangeArrowheads="1"/>
          </p:cNvSpPr>
          <p:nvPr/>
        </p:nvSpPr>
        <p:spPr bwMode="auto">
          <a:xfrm rot="-5400000">
            <a:off x="5480844" y="6077744"/>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5" name="Rectangle 87"/>
          <p:cNvSpPr>
            <a:spLocks noChangeArrowheads="1"/>
          </p:cNvSpPr>
          <p:nvPr/>
        </p:nvSpPr>
        <p:spPr bwMode="auto">
          <a:xfrm rot="-5400000">
            <a:off x="5638006" y="6060282"/>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6" name="Rectangle 88"/>
          <p:cNvSpPr>
            <a:spLocks noChangeArrowheads="1"/>
          </p:cNvSpPr>
          <p:nvPr/>
        </p:nvSpPr>
        <p:spPr bwMode="auto">
          <a:xfrm rot="-5400000">
            <a:off x="5795169" y="6028532"/>
            <a:ext cx="52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7" name="Rectangle 89"/>
          <p:cNvSpPr>
            <a:spLocks noChangeArrowheads="1"/>
          </p:cNvSpPr>
          <p:nvPr/>
        </p:nvSpPr>
        <p:spPr bwMode="auto">
          <a:xfrm rot="-5400000">
            <a:off x="5952331" y="6068219"/>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500" b="1">
                <a:solidFill>
                  <a:srgbClr val="000000"/>
                </a:solidFill>
                <a:latin typeface="Futura Bk BT" charset="0"/>
              </a:rPr>
              <a:t> </a:t>
            </a:r>
            <a:endParaRPr lang="es-ES">
              <a:latin typeface="Futura Bk BT" charset="0"/>
            </a:endParaRPr>
          </a:p>
        </p:txBody>
      </p:sp>
      <p:sp>
        <p:nvSpPr>
          <p:cNvPr id="37978" name="Rectangle 90"/>
          <p:cNvSpPr>
            <a:spLocks noChangeArrowheads="1"/>
          </p:cNvSpPr>
          <p:nvPr/>
        </p:nvSpPr>
        <p:spPr bwMode="auto">
          <a:xfrm rot="-5400000">
            <a:off x="5809456" y="5655469"/>
            <a:ext cx="7064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Dic-89</a:t>
            </a:r>
            <a:endParaRPr lang="es-ES">
              <a:latin typeface="Futura Bk BT" charset="0"/>
            </a:endParaRPr>
          </a:p>
        </p:txBody>
      </p:sp>
      <p:sp>
        <p:nvSpPr>
          <p:cNvPr id="37979" name="Rectangle 91"/>
          <p:cNvSpPr>
            <a:spLocks noChangeArrowheads="1"/>
          </p:cNvSpPr>
          <p:nvPr/>
        </p:nvSpPr>
        <p:spPr bwMode="auto">
          <a:xfrm>
            <a:off x="4325938" y="6321425"/>
            <a:ext cx="1460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a:solidFill>
                  <a:srgbClr val="000000"/>
                </a:solidFill>
                <a:latin typeface="Futura Bk BT" charset="0"/>
              </a:rPr>
              <a:t> </a:t>
            </a:r>
            <a:endParaRPr lang="es-ES">
              <a:latin typeface="Futura Bk BT" charset="0"/>
            </a:endParaRPr>
          </a:p>
        </p:txBody>
      </p:sp>
      <p:sp>
        <p:nvSpPr>
          <p:cNvPr id="37980" name="Line 92"/>
          <p:cNvSpPr>
            <a:spLocks noChangeShapeType="1"/>
          </p:cNvSpPr>
          <p:nvPr/>
        </p:nvSpPr>
        <p:spPr bwMode="auto">
          <a:xfrm flipV="1">
            <a:off x="2436813" y="2990850"/>
            <a:ext cx="1587" cy="24431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81" name="Rectangle 93"/>
          <p:cNvSpPr>
            <a:spLocks noChangeArrowheads="1"/>
          </p:cNvSpPr>
          <p:nvPr/>
        </p:nvSpPr>
        <p:spPr bwMode="auto">
          <a:xfrm>
            <a:off x="2033588" y="5321300"/>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0.9</a:t>
            </a:r>
            <a:endParaRPr lang="es-ES">
              <a:latin typeface="Futura Bk BT" charset="0"/>
            </a:endParaRPr>
          </a:p>
        </p:txBody>
      </p:sp>
      <p:sp>
        <p:nvSpPr>
          <p:cNvPr id="37982" name="Rectangle 94"/>
          <p:cNvSpPr>
            <a:spLocks noChangeArrowheads="1"/>
          </p:cNvSpPr>
          <p:nvPr/>
        </p:nvSpPr>
        <p:spPr bwMode="auto">
          <a:xfrm>
            <a:off x="2217738" y="5078413"/>
            <a:ext cx="209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a:t>
            </a:r>
            <a:endParaRPr lang="es-ES">
              <a:latin typeface="Futura Bk BT" charset="0"/>
            </a:endParaRPr>
          </a:p>
        </p:txBody>
      </p:sp>
      <p:sp>
        <p:nvSpPr>
          <p:cNvPr id="37983" name="Rectangle 95"/>
          <p:cNvSpPr>
            <a:spLocks noChangeArrowheads="1"/>
          </p:cNvSpPr>
          <p:nvPr/>
        </p:nvSpPr>
        <p:spPr bwMode="auto">
          <a:xfrm>
            <a:off x="2054225" y="4832350"/>
            <a:ext cx="379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1.1</a:t>
            </a:r>
            <a:endParaRPr lang="es-ES">
              <a:latin typeface="Futura Bk BT" charset="0"/>
            </a:endParaRPr>
          </a:p>
        </p:txBody>
      </p:sp>
      <p:sp>
        <p:nvSpPr>
          <p:cNvPr id="37984" name="Rectangle 96"/>
          <p:cNvSpPr>
            <a:spLocks noChangeArrowheads="1"/>
          </p:cNvSpPr>
          <p:nvPr/>
        </p:nvSpPr>
        <p:spPr bwMode="auto">
          <a:xfrm>
            <a:off x="2033588" y="4589463"/>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1.2</a:t>
            </a:r>
            <a:endParaRPr lang="es-ES">
              <a:latin typeface="Futura Bk BT" charset="0"/>
            </a:endParaRPr>
          </a:p>
        </p:txBody>
      </p:sp>
      <p:sp>
        <p:nvSpPr>
          <p:cNvPr id="37985" name="Rectangle 97"/>
          <p:cNvSpPr>
            <a:spLocks noChangeArrowheads="1"/>
          </p:cNvSpPr>
          <p:nvPr/>
        </p:nvSpPr>
        <p:spPr bwMode="auto">
          <a:xfrm>
            <a:off x="2033588" y="4343400"/>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1.3</a:t>
            </a:r>
            <a:endParaRPr lang="es-ES">
              <a:latin typeface="Futura Bk BT" charset="0"/>
            </a:endParaRPr>
          </a:p>
        </p:txBody>
      </p:sp>
      <p:sp>
        <p:nvSpPr>
          <p:cNvPr id="37986" name="Rectangle 98"/>
          <p:cNvSpPr>
            <a:spLocks noChangeArrowheads="1"/>
          </p:cNvSpPr>
          <p:nvPr/>
        </p:nvSpPr>
        <p:spPr bwMode="auto">
          <a:xfrm>
            <a:off x="2027238" y="4100513"/>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1.4</a:t>
            </a:r>
            <a:endParaRPr lang="es-ES">
              <a:latin typeface="Futura Bk BT" charset="0"/>
            </a:endParaRPr>
          </a:p>
        </p:txBody>
      </p:sp>
      <p:sp>
        <p:nvSpPr>
          <p:cNvPr id="37987" name="Rectangle 99"/>
          <p:cNvSpPr>
            <a:spLocks noChangeArrowheads="1"/>
          </p:cNvSpPr>
          <p:nvPr/>
        </p:nvSpPr>
        <p:spPr bwMode="auto">
          <a:xfrm>
            <a:off x="2030413" y="3856038"/>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1.5</a:t>
            </a:r>
            <a:endParaRPr lang="es-ES">
              <a:latin typeface="Futura Bk BT" charset="0"/>
            </a:endParaRPr>
          </a:p>
        </p:txBody>
      </p:sp>
      <p:sp>
        <p:nvSpPr>
          <p:cNvPr id="37988" name="Rectangle 100"/>
          <p:cNvSpPr>
            <a:spLocks noChangeArrowheads="1"/>
          </p:cNvSpPr>
          <p:nvPr/>
        </p:nvSpPr>
        <p:spPr bwMode="auto">
          <a:xfrm>
            <a:off x="2033588" y="3609975"/>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1.6</a:t>
            </a:r>
            <a:endParaRPr lang="es-ES">
              <a:latin typeface="Futura Bk BT" charset="0"/>
            </a:endParaRPr>
          </a:p>
        </p:txBody>
      </p:sp>
      <p:sp>
        <p:nvSpPr>
          <p:cNvPr id="37989" name="Rectangle 101"/>
          <p:cNvSpPr>
            <a:spLocks noChangeArrowheads="1"/>
          </p:cNvSpPr>
          <p:nvPr/>
        </p:nvSpPr>
        <p:spPr bwMode="auto">
          <a:xfrm>
            <a:off x="2033588" y="3367088"/>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1.7</a:t>
            </a:r>
            <a:endParaRPr lang="es-ES">
              <a:latin typeface="Futura Bk BT" charset="0"/>
            </a:endParaRPr>
          </a:p>
        </p:txBody>
      </p:sp>
      <p:sp>
        <p:nvSpPr>
          <p:cNvPr id="37990" name="Rectangle 102"/>
          <p:cNvSpPr>
            <a:spLocks noChangeArrowheads="1"/>
          </p:cNvSpPr>
          <p:nvPr/>
        </p:nvSpPr>
        <p:spPr bwMode="auto">
          <a:xfrm>
            <a:off x="2033588" y="3122613"/>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1.8</a:t>
            </a:r>
            <a:endParaRPr lang="es-ES">
              <a:latin typeface="Futura Bk BT" charset="0"/>
            </a:endParaRPr>
          </a:p>
        </p:txBody>
      </p:sp>
      <p:sp>
        <p:nvSpPr>
          <p:cNvPr id="37991" name="Rectangle 103"/>
          <p:cNvSpPr>
            <a:spLocks noChangeArrowheads="1"/>
          </p:cNvSpPr>
          <p:nvPr/>
        </p:nvSpPr>
        <p:spPr bwMode="auto">
          <a:xfrm>
            <a:off x="2033588" y="2878138"/>
            <a:ext cx="3794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1.9</a:t>
            </a:r>
            <a:endParaRPr lang="es-ES">
              <a:latin typeface="Futura Bk BT" charset="0"/>
            </a:endParaRPr>
          </a:p>
        </p:txBody>
      </p:sp>
      <p:sp>
        <p:nvSpPr>
          <p:cNvPr id="37992" name="Rectangle 104"/>
          <p:cNvSpPr>
            <a:spLocks noChangeArrowheads="1"/>
          </p:cNvSpPr>
          <p:nvPr/>
        </p:nvSpPr>
        <p:spPr bwMode="auto">
          <a:xfrm rot="-5400000">
            <a:off x="1775619" y="4002882"/>
            <a:ext cx="1460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a:solidFill>
                  <a:srgbClr val="000000"/>
                </a:solidFill>
                <a:latin typeface="Futura Bk BT" charset="0"/>
              </a:rPr>
              <a:t> </a:t>
            </a:r>
            <a:endParaRPr lang="es-ES">
              <a:latin typeface="Futura Bk BT" charset="0"/>
            </a:endParaRPr>
          </a:p>
        </p:txBody>
      </p:sp>
      <p:sp>
        <p:nvSpPr>
          <p:cNvPr id="37993" name="Rectangle 105"/>
          <p:cNvSpPr>
            <a:spLocks noChangeArrowheads="1"/>
          </p:cNvSpPr>
          <p:nvPr/>
        </p:nvSpPr>
        <p:spPr bwMode="auto">
          <a:xfrm>
            <a:off x="6450013" y="3698875"/>
            <a:ext cx="11239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7994" name="Line 106"/>
          <p:cNvSpPr>
            <a:spLocks noChangeShapeType="1"/>
          </p:cNvSpPr>
          <p:nvPr/>
        </p:nvSpPr>
        <p:spPr bwMode="auto">
          <a:xfrm>
            <a:off x="6786563" y="4121150"/>
            <a:ext cx="450850" cy="1588"/>
          </a:xfrm>
          <a:prstGeom prst="line">
            <a:avLst/>
          </a:prstGeom>
          <a:noFill/>
          <a:ln w="36513">
            <a:solidFill>
              <a:srgbClr val="FF00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95" name="Rectangle 107"/>
          <p:cNvSpPr>
            <a:spLocks noChangeArrowheads="1"/>
          </p:cNvSpPr>
          <p:nvPr/>
        </p:nvSpPr>
        <p:spPr bwMode="auto">
          <a:xfrm>
            <a:off x="6954838" y="4064000"/>
            <a:ext cx="114300" cy="115888"/>
          </a:xfrm>
          <a:prstGeom prst="rect">
            <a:avLst/>
          </a:prstGeom>
          <a:solidFill>
            <a:srgbClr val="FF0000"/>
          </a:solidFill>
          <a:ln w="0">
            <a:solidFill>
              <a:srgbClr val="000000"/>
            </a:solidFill>
            <a:miter lim="800000"/>
            <a:headEnd/>
            <a:tailEnd/>
          </a:ln>
        </p:spPr>
        <p:txBody>
          <a:bodyPr/>
          <a:lstStyle/>
          <a:p>
            <a:endParaRPr lang="es-ES" sz="1800"/>
          </a:p>
        </p:txBody>
      </p:sp>
      <p:sp>
        <p:nvSpPr>
          <p:cNvPr id="37996" name="Rectangle 108"/>
          <p:cNvSpPr>
            <a:spLocks noChangeArrowheads="1"/>
          </p:cNvSpPr>
          <p:nvPr/>
        </p:nvSpPr>
        <p:spPr bwMode="auto">
          <a:xfrm>
            <a:off x="6532563" y="3784600"/>
            <a:ext cx="1104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Inmuebles</a:t>
            </a:r>
            <a:endParaRPr lang="es-ES">
              <a:latin typeface="Futura Bk BT" charset="0"/>
            </a:endParaRPr>
          </a:p>
        </p:txBody>
      </p:sp>
      <p:sp>
        <p:nvSpPr>
          <p:cNvPr id="37997" name="Line 109"/>
          <p:cNvSpPr>
            <a:spLocks noChangeShapeType="1"/>
          </p:cNvSpPr>
          <p:nvPr/>
        </p:nvSpPr>
        <p:spPr bwMode="auto">
          <a:xfrm>
            <a:off x="6786563" y="4568825"/>
            <a:ext cx="450850" cy="1588"/>
          </a:xfrm>
          <a:prstGeom prst="line">
            <a:avLst/>
          </a:prstGeom>
          <a:noFill/>
          <a:ln w="36513">
            <a:solidFill>
              <a:srgbClr val="00FF00"/>
            </a:solidFill>
            <a:round/>
            <a:headEnd/>
            <a:tailEnd/>
          </a:ln>
          <a:extLst>
            <a:ext uri="{909E8E84-426E-40DD-AFC4-6F175D3DCCD1}">
              <a14:hiddenFill xmlns:a14="http://schemas.microsoft.com/office/drawing/2010/main">
                <a:noFill/>
              </a14:hiddenFill>
            </a:ext>
          </a:extLst>
        </p:spPr>
        <p:txBody>
          <a:bodyPr/>
          <a:lstStyle/>
          <a:p>
            <a:endParaRPr lang="es-VE"/>
          </a:p>
        </p:txBody>
      </p:sp>
      <p:sp>
        <p:nvSpPr>
          <p:cNvPr id="37998" name="Freeform 110"/>
          <p:cNvSpPr>
            <a:spLocks/>
          </p:cNvSpPr>
          <p:nvPr/>
        </p:nvSpPr>
        <p:spPr bwMode="auto">
          <a:xfrm>
            <a:off x="6954838" y="4511675"/>
            <a:ext cx="112712" cy="114300"/>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72" y="0"/>
                </a:moveTo>
                <a:lnTo>
                  <a:pt x="144" y="72"/>
                </a:lnTo>
                <a:lnTo>
                  <a:pt x="72" y="144"/>
                </a:lnTo>
                <a:lnTo>
                  <a:pt x="0" y="72"/>
                </a:lnTo>
                <a:lnTo>
                  <a:pt x="72" y="0"/>
                </a:lnTo>
                <a:close/>
              </a:path>
            </a:pathLst>
          </a:custGeom>
          <a:solidFill>
            <a:srgbClr val="00FF00"/>
          </a:solidFill>
          <a:ln w="0">
            <a:solidFill>
              <a:srgbClr val="000000"/>
            </a:solidFill>
            <a:round/>
            <a:headEnd/>
            <a:tailEnd/>
          </a:ln>
        </p:spPr>
        <p:txBody>
          <a:bodyPr/>
          <a:lstStyle/>
          <a:p>
            <a:endParaRPr lang="es-VE"/>
          </a:p>
        </p:txBody>
      </p:sp>
      <p:sp>
        <p:nvSpPr>
          <p:cNvPr id="37999" name="Rectangle 111"/>
          <p:cNvSpPr>
            <a:spLocks noChangeArrowheads="1"/>
          </p:cNvSpPr>
          <p:nvPr/>
        </p:nvSpPr>
        <p:spPr bwMode="auto">
          <a:xfrm>
            <a:off x="6759575" y="4233863"/>
            <a:ext cx="487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solidFill>
                  <a:srgbClr val="000000"/>
                </a:solidFill>
                <a:latin typeface="Futura Bk BT" charset="0"/>
              </a:rPr>
              <a:t>Dolar</a:t>
            </a:r>
            <a:endParaRPr lang="es-ES">
              <a:latin typeface="Futura Bk BT" charset="0"/>
            </a:endParaRPr>
          </a:p>
        </p:txBody>
      </p:sp>
      <p:sp>
        <p:nvSpPr>
          <p:cNvPr id="38000" name="Rectangle 112"/>
          <p:cNvSpPr>
            <a:spLocks noChangeArrowheads="1"/>
          </p:cNvSpPr>
          <p:nvPr/>
        </p:nvSpPr>
        <p:spPr bwMode="auto">
          <a:xfrm>
            <a:off x="1592263" y="1992313"/>
            <a:ext cx="6911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38001" name="Rectangle 113"/>
          <p:cNvSpPr>
            <a:spLocks noChangeArrowheads="1"/>
          </p:cNvSpPr>
          <p:nvPr/>
        </p:nvSpPr>
        <p:spPr bwMode="auto">
          <a:xfrm>
            <a:off x="1676400" y="2057400"/>
            <a:ext cx="6432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b="1">
                <a:solidFill>
                  <a:srgbClr val="000000"/>
                </a:solidFill>
                <a:latin typeface="Futura Bk BT" charset="0"/>
              </a:rPr>
              <a:t> </a:t>
            </a:r>
            <a:r>
              <a:rPr lang="es-MX" b="1">
                <a:solidFill>
                  <a:srgbClr val="000000"/>
                </a:solidFill>
                <a:latin typeface="Futura Bk BT" charset="0"/>
              </a:rPr>
              <a:t>Índice</a:t>
            </a:r>
            <a:r>
              <a:rPr lang="es-MX">
                <a:latin typeface="Futura Bk BT" charset="0"/>
              </a:rPr>
              <a:t> </a:t>
            </a:r>
            <a:r>
              <a:rPr lang="es-ES" b="1">
                <a:solidFill>
                  <a:srgbClr val="000000"/>
                </a:solidFill>
                <a:latin typeface="Futura Bk BT" charset="0"/>
              </a:rPr>
              <a:t>Valor del Metro Cuadrado / </a:t>
            </a:r>
            <a:r>
              <a:rPr lang="es-MX" b="1">
                <a:solidFill>
                  <a:srgbClr val="000000"/>
                </a:solidFill>
                <a:latin typeface="Futura Bk BT" charset="0"/>
              </a:rPr>
              <a:t>Índice</a:t>
            </a:r>
            <a:r>
              <a:rPr lang="es-MX">
                <a:latin typeface="Futura Bk BT" charset="0"/>
              </a:rPr>
              <a:t> </a:t>
            </a:r>
            <a:r>
              <a:rPr lang="es-ES" b="1">
                <a:solidFill>
                  <a:srgbClr val="000000"/>
                </a:solidFill>
                <a:latin typeface="Futura Bk BT" charset="0"/>
              </a:rPr>
              <a:t>Dólar</a:t>
            </a:r>
          </a:p>
        </p:txBody>
      </p:sp>
      <p:sp>
        <p:nvSpPr>
          <p:cNvPr id="38002" name="Rectangle 114"/>
          <p:cNvSpPr>
            <a:spLocks noChangeArrowheads="1"/>
          </p:cNvSpPr>
          <p:nvPr/>
        </p:nvSpPr>
        <p:spPr bwMode="auto">
          <a:xfrm>
            <a:off x="2584450" y="2413000"/>
            <a:ext cx="279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2100" b="1">
                <a:solidFill>
                  <a:srgbClr val="000000"/>
                </a:solidFill>
                <a:latin typeface="Futura Bk BT" charset="0"/>
              </a:rPr>
              <a:t>En </a:t>
            </a:r>
            <a:r>
              <a:rPr lang="es-MX" sz="2100" b="1">
                <a:solidFill>
                  <a:srgbClr val="000000"/>
                </a:solidFill>
                <a:latin typeface="Futura Bk BT" charset="0"/>
              </a:rPr>
              <a:t>Caracas 1988-1989</a:t>
            </a:r>
            <a:endParaRPr lang="es-ES">
              <a:latin typeface="Futura Bk BT" charset="0"/>
            </a:endParaRPr>
          </a:p>
        </p:txBody>
      </p:sp>
    </p:spTree>
    <p:extLst>
      <p:ext uri="{BB962C8B-B14F-4D97-AF65-F5344CB8AC3E}">
        <p14:creationId xmlns:p14="http://schemas.microsoft.com/office/powerpoint/2010/main" val="4025055701"/>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571500"/>
          </a:xfrm>
        </p:spPr>
        <p:txBody>
          <a:bodyPr>
            <a:normAutofit fontScale="90000"/>
          </a:bodyPr>
          <a:lstStyle/>
          <a:p>
            <a:pPr eaLnBrk="1" hangingPunct="1"/>
            <a:r>
              <a:rPr lang="es-MX" smtClean="0"/>
              <a:t>Manejo en crisis económicas</a:t>
            </a:r>
            <a:endParaRPr lang="es-ES" smtClean="0"/>
          </a:p>
        </p:txBody>
      </p:sp>
      <p:sp>
        <p:nvSpPr>
          <p:cNvPr id="31747" name="Rectangle 3"/>
          <p:cNvSpPr>
            <a:spLocks noGrp="1" noChangeArrowheads="1"/>
          </p:cNvSpPr>
          <p:nvPr>
            <p:ph type="body" idx="4294967295"/>
          </p:nvPr>
        </p:nvSpPr>
        <p:spPr>
          <a:xfrm>
            <a:off x="0" y="1981200"/>
            <a:ext cx="7772400" cy="427038"/>
          </a:xfrm>
        </p:spPr>
        <p:txBody>
          <a:bodyPr>
            <a:normAutofit fontScale="92500" lnSpcReduction="20000"/>
          </a:bodyPr>
          <a:lstStyle/>
          <a:p>
            <a:pPr lvl="1" eaLnBrk="1" hangingPunct="1">
              <a:buFontTx/>
              <a:buNone/>
            </a:pPr>
            <a:r>
              <a:rPr lang="es-MX" smtClean="0"/>
              <a:t> </a:t>
            </a:r>
            <a:endParaRPr lang="es-ES" smtClean="0"/>
          </a:p>
        </p:txBody>
      </p:sp>
      <p:sp>
        <p:nvSpPr>
          <p:cNvPr id="49156" name="Text Box 4"/>
          <p:cNvSpPr txBox="1">
            <a:spLocks noChangeArrowheads="1"/>
          </p:cNvSpPr>
          <p:nvPr/>
        </p:nvSpPr>
        <p:spPr bwMode="auto">
          <a:xfrm>
            <a:off x="641350" y="2024063"/>
            <a:ext cx="7891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2000">
                <a:latin typeface="Futura Bk BT" charset="0"/>
              </a:rPr>
              <a:t>Tipo de Crisis	Que hacer ?		Secreto		Precedentes</a:t>
            </a:r>
            <a:endParaRPr lang="es-ES" sz="2000">
              <a:latin typeface="Futura Bk BT" charset="0"/>
            </a:endParaRPr>
          </a:p>
        </p:txBody>
      </p:sp>
      <p:grpSp>
        <p:nvGrpSpPr>
          <p:cNvPr id="49157" name="Group 5"/>
          <p:cNvGrpSpPr>
            <a:grpSpLocks/>
          </p:cNvGrpSpPr>
          <p:nvPr/>
        </p:nvGrpSpPr>
        <p:grpSpPr bwMode="auto">
          <a:xfrm>
            <a:off x="717550" y="2209800"/>
            <a:ext cx="8426450" cy="4343400"/>
            <a:chOff x="0" y="0"/>
            <a:chExt cx="3631" cy="1536"/>
          </a:xfrm>
        </p:grpSpPr>
        <p:grpSp>
          <p:nvGrpSpPr>
            <p:cNvPr id="49159" name="Group 6"/>
            <p:cNvGrpSpPr>
              <a:grpSpLocks/>
            </p:cNvGrpSpPr>
            <p:nvPr/>
          </p:nvGrpSpPr>
          <p:grpSpPr bwMode="auto">
            <a:xfrm>
              <a:off x="0" y="0"/>
              <a:ext cx="739" cy="1536"/>
              <a:chOff x="0" y="0"/>
              <a:chExt cx="739" cy="1536"/>
            </a:xfrm>
          </p:grpSpPr>
          <p:sp>
            <p:nvSpPr>
              <p:cNvPr id="49169" name="Rectangle 7"/>
              <p:cNvSpPr>
                <a:spLocks noChangeArrowheads="1"/>
              </p:cNvSpPr>
              <p:nvPr/>
            </p:nvSpPr>
            <p:spPr bwMode="auto">
              <a:xfrm>
                <a:off x="0" y="0"/>
                <a:ext cx="739"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49170" name="Rectangle 8"/>
              <p:cNvSpPr>
                <a:spLocks noChangeArrowheads="1"/>
              </p:cNvSpPr>
              <p:nvPr/>
            </p:nvSpPr>
            <p:spPr bwMode="auto">
              <a:xfrm>
                <a:off x="6" y="0"/>
                <a:ext cx="72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500" b="1">
                    <a:latin typeface="Futura Bk BT" charset="0"/>
                    <a:cs typeface="Arial" pitchFamily="34" charset="0"/>
                  </a:rPr>
                  <a:t>Crisis Bancaria</a:t>
                </a:r>
                <a:endParaRPr lang="es-ES" sz="1500">
                  <a:latin typeface="Futura Bk BT" charset="0"/>
                  <a:cs typeface="Times New Roman" pitchFamily="18" charset="0"/>
                </a:endParaRPr>
              </a:p>
              <a:p>
                <a:pPr eaLnBrk="0" hangingPunct="0"/>
                <a:endParaRPr lang="es-ES" sz="1500">
                  <a:latin typeface="Futura Bk BT" charset="0"/>
                </a:endParaRPr>
              </a:p>
            </p:txBody>
          </p:sp>
        </p:grpSp>
        <p:grpSp>
          <p:nvGrpSpPr>
            <p:cNvPr id="49160" name="Group 9"/>
            <p:cNvGrpSpPr>
              <a:grpSpLocks/>
            </p:cNvGrpSpPr>
            <p:nvPr/>
          </p:nvGrpSpPr>
          <p:grpSpPr bwMode="auto">
            <a:xfrm>
              <a:off x="739" y="0"/>
              <a:ext cx="1215" cy="1536"/>
              <a:chOff x="739" y="0"/>
              <a:chExt cx="1215" cy="1536"/>
            </a:xfrm>
          </p:grpSpPr>
          <p:sp>
            <p:nvSpPr>
              <p:cNvPr id="49167" name="Rectangle 10"/>
              <p:cNvSpPr>
                <a:spLocks noChangeArrowheads="1"/>
              </p:cNvSpPr>
              <p:nvPr/>
            </p:nvSpPr>
            <p:spPr bwMode="auto">
              <a:xfrm>
                <a:off x="739" y="0"/>
                <a:ext cx="121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49168" name="Rectangle 11"/>
              <p:cNvSpPr>
                <a:spLocks noChangeArrowheads="1"/>
              </p:cNvSpPr>
              <p:nvPr/>
            </p:nvSpPr>
            <p:spPr bwMode="auto">
              <a:xfrm>
                <a:off x="745" y="0"/>
                <a:ext cx="1203"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500">
                    <a:latin typeface="Futura Bk BT" charset="0"/>
                    <a:cs typeface="Arial" pitchFamily="34" charset="0"/>
                  </a:rPr>
                  <a:t>Mantener los mínimos saldos posibles en bancos locales.</a:t>
                </a:r>
                <a:endParaRPr lang="es-ES" sz="1500">
                  <a:latin typeface="Futura Bk BT" charset="0"/>
                  <a:cs typeface="Times New Roman" pitchFamily="18" charset="0"/>
                </a:endParaRPr>
              </a:p>
              <a:p>
                <a:pPr eaLnBrk="0" hangingPunct="0"/>
                <a:r>
                  <a:rPr lang="es-ES" sz="1500">
                    <a:latin typeface="Futura Bk BT" charset="0"/>
                    <a:cs typeface="Arial" pitchFamily="34" charset="0"/>
                  </a:rPr>
                  <a:t> </a:t>
                </a:r>
                <a:endParaRPr lang="es-ES" sz="1500">
                  <a:latin typeface="Futura Bk BT" charset="0"/>
                  <a:cs typeface="Times New Roman" pitchFamily="18" charset="0"/>
                </a:endParaRPr>
              </a:p>
              <a:p>
                <a:pPr eaLnBrk="0" hangingPunct="0"/>
                <a:r>
                  <a:rPr lang="es-ES" sz="1500">
                    <a:latin typeface="Futura Bk BT" charset="0"/>
                    <a:cs typeface="Arial" pitchFamily="34" charset="0"/>
                  </a:rPr>
                  <a:t>Averiguar en el mercado cuales son los bancos más seguros.</a:t>
                </a:r>
                <a:endParaRPr lang="es-ES" sz="1500">
                  <a:latin typeface="Futura Bk BT" charset="0"/>
                  <a:cs typeface="Times New Roman" pitchFamily="18" charset="0"/>
                </a:endParaRPr>
              </a:p>
              <a:p>
                <a:pPr eaLnBrk="0" hangingPunct="0"/>
                <a:r>
                  <a:rPr lang="es-ES" sz="1500">
                    <a:latin typeface="Futura Bk BT" charset="0"/>
                    <a:cs typeface="Arial" pitchFamily="34" charset="0"/>
                  </a:rPr>
                  <a:t> </a:t>
                </a:r>
                <a:endParaRPr lang="es-ES" sz="1500">
                  <a:latin typeface="Futura Bk BT" charset="0"/>
                  <a:cs typeface="Times New Roman" pitchFamily="18" charset="0"/>
                </a:endParaRPr>
              </a:p>
              <a:p>
                <a:pPr eaLnBrk="0" hangingPunct="0"/>
                <a:r>
                  <a:rPr lang="es-ES" sz="1500">
                    <a:latin typeface="Futura Bk BT" charset="0"/>
                    <a:cs typeface="Arial" pitchFamily="34" charset="0"/>
                  </a:rPr>
                  <a:t>Averiguar cuales son los límites pagados por las agencias protectoras de depósitos y las condiciones en que dichas agencias hacen los pagos.</a:t>
                </a:r>
                <a:endParaRPr lang="es-ES" sz="1500">
                  <a:latin typeface="Futura Bk BT" charset="0"/>
                  <a:cs typeface="Times New Roman" pitchFamily="18" charset="0"/>
                </a:endParaRPr>
              </a:p>
              <a:p>
                <a:pPr eaLnBrk="0" hangingPunct="0"/>
                <a:endParaRPr lang="es-ES" sz="1500">
                  <a:latin typeface="Futura Bk BT" charset="0"/>
                </a:endParaRPr>
              </a:p>
            </p:txBody>
          </p:sp>
        </p:grpSp>
        <p:grpSp>
          <p:nvGrpSpPr>
            <p:cNvPr id="49161" name="Group 12"/>
            <p:cNvGrpSpPr>
              <a:grpSpLocks/>
            </p:cNvGrpSpPr>
            <p:nvPr/>
          </p:nvGrpSpPr>
          <p:grpSpPr bwMode="auto">
            <a:xfrm>
              <a:off x="1954" y="0"/>
              <a:ext cx="533" cy="1536"/>
              <a:chOff x="1954" y="0"/>
              <a:chExt cx="533" cy="1536"/>
            </a:xfrm>
          </p:grpSpPr>
          <p:sp>
            <p:nvSpPr>
              <p:cNvPr id="49165" name="Rectangle 13"/>
              <p:cNvSpPr>
                <a:spLocks noChangeArrowheads="1"/>
              </p:cNvSpPr>
              <p:nvPr/>
            </p:nvSpPr>
            <p:spPr bwMode="auto">
              <a:xfrm>
                <a:off x="1954" y="0"/>
                <a:ext cx="533"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49166" name="Rectangle 14"/>
              <p:cNvSpPr>
                <a:spLocks noChangeArrowheads="1"/>
              </p:cNvSpPr>
              <p:nvPr/>
            </p:nvSpPr>
            <p:spPr bwMode="auto">
              <a:xfrm>
                <a:off x="1960" y="0"/>
                <a:ext cx="521"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500">
                    <a:latin typeface="Futura Bk BT" charset="0"/>
                    <a:cs typeface="Arial" pitchFamily="34" charset="0"/>
                  </a:rPr>
                  <a:t>Información</a:t>
                </a:r>
                <a:endParaRPr lang="es-ES" sz="1500">
                  <a:latin typeface="Futura Bk BT" charset="0"/>
                  <a:cs typeface="Times New Roman" pitchFamily="18" charset="0"/>
                </a:endParaRPr>
              </a:p>
              <a:p>
                <a:pPr eaLnBrk="0" hangingPunct="0"/>
                <a:endParaRPr lang="es-ES" sz="1500">
                  <a:latin typeface="Futura Bk BT" charset="0"/>
                </a:endParaRPr>
              </a:p>
            </p:txBody>
          </p:sp>
        </p:grpSp>
        <p:grpSp>
          <p:nvGrpSpPr>
            <p:cNvPr id="49162" name="Group 15"/>
            <p:cNvGrpSpPr>
              <a:grpSpLocks/>
            </p:cNvGrpSpPr>
            <p:nvPr/>
          </p:nvGrpSpPr>
          <p:grpSpPr bwMode="auto">
            <a:xfrm>
              <a:off x="2487" y="0"/>
              <a:ext cx="1144" cy="1536"/>
              <a:chOff x="2487" y="0"/>
              <a:chExt cx="1144" cy="1536"/>
            </a:xfrm>
          </p:grpSpPr>
          <p:sp>
            <p:nvSpPr>
              <p:cNvPr id="49163" name="Rectangle 16"/>
              <p:cNvSpPr>
                <a:spLocks noChangeArrowheads="1"/>
              </p:cNvSpPr>
              <p:nvPr/>
            </p:nvSpPr>
            <p:spPr bwMode="auto">
              <a:xfrm>
                <a:off x="2487" y="0"/>
                <a:ext cx="114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1800"/>
              </a:p>
            </p:txBody>
          </p:sp>
          <p:sp>
            <p:nvSpPr>
              <p:cNvPr id="49164" name="Rectangle 17"/>
              <p:cNvSpPr>
                <a:spLocks noChangeArrowheads="1"/>
              </p:cNvSpPr>
              <p:nvPr/>
            </p:nvSpPr>
            <p:spPr bwMode="auto">
              <a:xfrm>
                <a:off x="2493" y="0"/>
                <a:ext cx="1132"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s-ES" sz="1500">
                    <a:latin typeface="Futura Bk BT" charset="0"/>
                    <a:cs typeface="Arial" pitchFamily="34" charset="0"/>
                  </a:rPr>
                  <a:t>Disminución de circulante + disminución de reservas internacionales</a:t>
                </a:r>
                <a:endParaRPr lang="es-ES" sz="1500">
                  <a:latin typeface="Futura Bk BT" charset="0"/>
                </a:endParaRPr>
              </a:p>
            </p:txBody>
          </p:sp>
        </p:grpSp>
      </p:grpSp>
      <p:pic>
        <p:nvPicPr>
          <p:cNvPr id="4915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743200"/>
            <a:ext cx="2209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4743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228600" y="228600"/>
            <a:ext cx="8686800" cy="6324600"/>
            <a:chOff x="0" y="0"/>
            <a:chExt cx="3631" cy="4800"/>
          </a:xfrm>
        </p:grpSpPr>
        <p:grpSp>
          <p:nvGrpSpPr>
            <p:cNvPr id="56323" name="Group 3"/>
            <p:cNvGrpSpPr>
              <a:grpSpLocks/>
            </p:cNvGrpSpPr>
            <p:nvPr/>
          </p:nvGrpSpPr>
          <p:grpSpPr bwMode="auto">
            <a:xfrm>
              <a:off x="0" y="0"/>
              <a:ext cx="968" cy="384"/>
              <a:chOff x="0" y="0"/>
              <a:chExt cx="968" cy="384"/>
            </a:xfrm>
          </p:grpSpPr>
          <p:sp>
            <p:nvSpPr>
              <p:cNvPr id="56414" name="Rectangle 4"/>
              <p:cNvSpPr>
                <a:spLocks noChangeArrowheads="1"/>
              </p:cNvSpPr>
              <p:nvPr/>
            </p:nvSpPr>
            <p:spPr bwMode="auto">
              <a:xfrm>
                <a:off x="0" y="0"/>
                <a:ext cx="96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15" name="Rectangle 5"/>
              <p:cNvSpPr>
                <a:spLocks noChangeArrowheads="1"/>
              </p:cNvSpPr>
              <p:nvPr/>
            </p:nvSpPr>
            <p:spPr bwMode="auto">
              <a:xfrm>
                <a:off x="6" y="0"/>
                <a:ext cx="95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24" name="Group 6"/>
            <p:cNvGrpSpPr>
              <a:grpSpLocks/>
            </p:cNvGrpSpPr>
            <p:nvPr/>
          </p:nvGrpSpPr>
          <p:grpSpPr bwMode="auto">
            <a:xfrm>
              <a:off x="968" y="0"/>
              <a:ext cx="1725" cy="384"/>
              <a:chOff x="968" y="0"/>
              <a:chExt cx="1725" cy="384"/>
            </a:xfrm>
          </p:grpSpPr>
          <p:sp>
            <p:nvSpPr>
              <p:cNvPr id="56412" name="Rectangle 7"/>
              <p:cNvSpPr>
                <a:spLocks noChangeArrowheads="1"/>
              </p:cNvSpPr>
              <p:nvPr/>
            </p:nvSpPr>
            <p:spPr bwMode="auto">
              <a:xfrm>
                <a:off x="968" y="0"/>
                <a:ext cx="1725"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13" name="Rectangle 8"/>
              <p:cNvSpPr>
                <a:spLocks noChangeArrowheads="1"/>
              </p:cNvSpPr>
              <p:nvPr/>
            </p:nvSpPr>
            <p:spPr bwMode="auto">
              <a:xfrm>
                <a:off x="974" y="0"/>
                <a:ext cx="1713"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b="1">
                    <a:solidFill>
                      <a:srgbClr val="000000"/>
                    </a:solidFill>
                    <a:cs typeface="Arial" pitchFamily="34" charset="0"/>
                  </a:rPr>
                  <a:t>Seguros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25" name="Group 9"/>
            <p:cNvGrpSpPr>
              <a:grpSpLocks/>
            </p:cNvGrpSpPr>
            <p:nvPr/>
          </p:nvGrpSpPr>
          <p:grpSpPr bwMode="auto">
            <a:xfrm>
              <a:off x="2693" y="0"/>
              <a:ext cx="938" cy="384"/>
              <a:chOff x="2693" y="0"/>
              <a:chExt cx="938" cy="384"/>
            </a:xfrm>
          </p:grpSpPr>
          <p:sp>
            <p:nvSpPr>
              <p:cNvPr id="56410" name="Rectangle 10"/>
              <p:cNvSpPr>
                <a:spLocks noChangeArrowheads="1"/>
              </p:cNvSpPr>
              <p:nvPr/>
            </p:nvSpPr>
            <p:spPr bwMode="auto">
              <a:xfrm>
                <a:off x="2693" y="0"/>
                <a:ext cx="9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11" name="Rectangle 11"/>
              <p:cNvSpPr>
                <a:spLocks noChangeArrowheads="1"/>
              </p:cNvSpPr>
              <p:nvPr/>
            </p:nvSpPr>
            <p:spPr bwMode="auto">
              <a:xfrm>
                <a:off x="2699" y="0"/>
                <a:ext cx="92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26" name="Group 12"/>
            <p:cNvGrpSpPr>
              <a:grpSpLocks/>
            </p:cNvGrpSpPr>
            <p:nvPr/>
          </p:nvGrpSpPr>
          <p:grpSpPr bwMode="auto">
            <a:xfrm>
              <a:off x="0" y="384"/>
              <a:ext cx="968" cy="384"/>
              <a:chOff x="0" y="384"/>
              <a:chExt cx="968" cy="384"/>
            </a:xfrm>
          </p:grpSpPr>
          <p:sp>
            <p:nvSpPr>
              <p:cNvPr id="56408" name="Rectangle 13"/>
              <p:cNvSpPr>
                <a:spLocks noChangeArrowheads="1"/>
              </p:cNvSpPr>
              <p:nvPr/>
            </p:nvSpPr>
            <p:spPr bwMode="auto">
              <a:xfrm>
                <a:off x="0" y="384"/>
                <a:ext cx="96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09" name="Rectangle 14"/>
              <p:cNvSpPr>
                <a:spLocks noChangeArrowheads="1"/>
              </p:cNvSpPr>
              <p:nvPr/>
            </p:nvSpPr>
            <p:spPr bwMode="auto">
              <a:xfrm>
                <a:off x="6" y="384"/>
                <a:ext cx="95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27" name="Group 15"/>
            <p:cNvGrpSpPr>
              <a:grpSpLocks/>
            </p:cNvGrpSpPr>
            <p:nvPr/>
          </p:nvGrpSpPr>
          <p:grpSpPr bwMode="auto">
            <a:xfrm>
              <a:off x="968" y="384"/>
              <a:ext cx="850" cy="384"/>
              <a:chOff x="968" y="384"/>
              <a:chExt cx="850" cy="384"/>
            </a:xfrm>
          </p:grpSpPr>
          <p:sp>
            <p:nvSpPr>
              <p:cNvPr id="56406" name="Rectangle 16"/>
              <p:cNvSpPr>
                <a:spLocks noChangeArrowheads="1"/>
              </p:cNvSpPr>
              <p:nvPr/>
            </p:nvSpPr>
            <p:spPr bwMode="auto">
              <a:xfrm>
                <a:off x="968" y="384"/>
                <a:ext cx="850"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07" name="Rectangle 17"/>
              <p:cNvSpPr>
                <a:spLocks noChangeArrowheads="1"/>
              </p:cNvSpPr>
              <p:nvPr/>
            </p:nvSpPr>
            <p:spPr bwMode="auto">
              <a:xfrm>
                <a:off x="974" y="384"/>
                <a:ext cx="8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28" name="Group 18"/>
            <p:cNvGrpSpPr>
              <a:grpSpLocks/>
            </p:cNvGrpSpPr>
            <p:nvPr/>
          </p:nvGrpSpPr>
          <p:grpSpPr bwMode="auto">
            <a:xfrm>
              <a:off x="1818" y="384"/>
              <a:ext cx="875" cy="384"/>
              <a:chOff x="1818" y="384"/>
              <a:chExt cx="875" cy="384"/>
            </a:xfrm>
          </p:grpSpPr>
          <p:sp>
            <p:nvSpPr>
              <p:cNvPr id="56404" name="Rectangle 19"/>
              <p:cNvSpPr>
                <a:spLocks noChangeArrowheads="1"/>
              </p:cNvSpPr>
              <p:nvPr/>
            </p:nvSpPr>
            <p:spPr bwMode="auto">
              <a:xfrm>
                <a:off x="1818" y="384"/>
                <a:ext cx="875"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05" name="Rectangle 20"/>
              <p:cNvSpPr>
                <a:spLocks noChangeArrowheads="1"/>
              </p:cNvSpPr>
              <p:nvPr/>
            </p:nvSpPr>
            <p:spPr bwMode="auto">
              <a:xfrm>
                <a:off x="1824" y="384"/>
                <a:ext cx="863"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29" name="Group 21"/>
            <p:cNvGrpSpPr>
              <a:grpSpLocks/>
            </p:cNvGrpSpPr>
            <p:nvPr/>
          </p:nvGrpSpPr>
          <p:grpSpPr bwMode="auto">
            <a:xfrm>
              <a:off x="2693" y="384"/>
              <a:ext cx="938" cy="384"/>
              <a:chOff x="2693" y="384"/>
              <a:chExt cx="938" cy="384"/>
            </a:xfrm>
          </p:grpSpPr>
          <p:sp>
            <p:nvSpPr>
              <p:cNvPr id="56402" name="Rectangle 22"/>
              <p:cNvSpPr>
                <a:spLocks noChangeArrowheads="1"/>
              </p:cNvSpPr>
              <p:nvPr/>
            </p:nvSpPr>
            <p:spPr bwMode="auto">
              <a:xfrm>
                <a:off x="2693" y="384"/>
                <a:ext cx="9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03" name="Rectangle 23"/>
              <p:cNvSpPr>
                <a:spLocks noChangeArrowheads="1"/>
              </p:cNvSpPr>
              <p:nvPr/>
            </p:nvSpPr>
            <p:spPr bwMode="auto">
              <a:xfrm>
                <a:off x="2699" y="384"/>
                <a:ext cx="92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0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30" name="Group 24"/>
            <p:cNvGrpSpPr>
              <a:grpSpLocks/>
            </p:cNvGrpSpPr>
            <p:nvPr/>
          </p:nvGrpSpPr>
          <p:grpSpPr bwMode="auto">
            <a:xfrm>
              <a:off x="0" y="768"/>
              <a:ext cx="968" cy="384"/>
              <a:chOff x="0" y="768"/>
              <a:chExt cx="968" cy="384"/>
            </a:xfrm>
          </p:grpSpPr>
          <p:sp>
            <p:nvSpPr>
              <p:cNvPr id="56400" name="Rectangle 25"/>
              <p:cNvSpPr>
                <a:spLocks noChangeArrowheads="1"/>
              </p:cNvSpPr>
              <p:nvPr/>
            </p:nvSpPr>
            <p:spPr bwMode="auto">
              <a:xfrm>
                <a:off x="0" y="768"/>
                <a:ext cx="96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401" name="Rectangle 26"/>
              <p:cNvSpPr>
                <a:spLocks noChangeArrowheads="1"/>
              </p:cNvSpPr>
              <p:nvPr/>
            </p:nvSpPr>
            <p:spPr bwMode="auto">
              <a:xfrm>
                <a:off x="6" y="768"/>
                <a:ext cx="95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1400" b="1">
                    <a:solidFill>
                      <a:srgbClr val="000080"/>
                    </a:solidFill>
                    <a:cs typeface="Arial" pitchFamily="34" charset="0"/>
                  </a:rPr>
                  <a:t>Tipo</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56331" name="Group 27"/>
            <p:cNvGrpSpPr>
              <a:grpSpLocks/>
            </p:cNvGrpSpPr>
            <p:nvPr/>
          </p:nvGrpSpPr>
          <p:grpSpPr bwMode="auto">
            <a:xfrm>
              <a:off x="968" y="768"/>
              <a:ext cx="850" cy="384"/>
              <a:chOff x="968" y="768"/>
              <a:chExt cx="850" cy="384"/>
            </a:xfrm>
          </p:grpSpPr>
          <p:sp>
            <p:nvSpPr>
              <p:cNvPr id="56398" name="Rectangle 28"/>
              <p:cNvSpPr>
                <a:spLocks noChangeArrowheads="1"/>
              </p:cNvSpPr>
              <p:nvPr/>
            </p:nvSpPr>
            <p:spPr bwMode="auto">
              <a:xfrm>
                <a:off x="968" y="768"/>
                <a:ext cx="850"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99" name="Rectangle 29"/>
              <p:cNvSpPr>
                <a:spLocks noChangeArrowheads="1"/>
              </p:cNvSpPr>
              <p:nvPr/>
            </p:nvSpPr>
            <p:spPr bwMode="auto">
              <a:xfrm>
                <a:off x="974" y="768"/>
                <a:ext cx="8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1400" b="1">
                    <a:solidFill>
                      <a:srgbClr val="000080"/>
                    </a:solidFill>
                    <a:cs typeface="Arial" pitchFamily="34" charset="0"/>
                  </a:rPr>
                  <a:t>Para Qué</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56332" name="Group 30"/>
            <p:cNvGrpSpPr>
              <a:grpSpLocks/>
            </p:cNvGrpSpPr>
            <p:nvPr/>
          </p:nvGrpSpPr>
          <p:grpSpPr bwMode="auto">
            <a:xfrm>
              <a:off x="1818" y="768"/>
              <a:ext cx="875" cy="384"/>
              <a:chOff x="1818" y="768"/>
              <a:chExt cx="875" cy="384"/>
            </a:xfrm>
          </p:grpSpPr>
          <p:sp>
            <p:nvSpPr>
              <p:cNvPr id="56396" name="Rectangle 31"/>
              <p:cNvSpPr>
                <a:spLocks noChangeArrowheads="1"/>
              </p:cNvSpPr>
              <p:nvPr/>
            </p:nvSpPr>
            <p:spPr bwMode="auto">
              <a:xfrm>
                <a:off x="1818" y="768"/>
                <a:ext cx="875"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97" name="Rectangle 32"/>
              <p:cNvSpPr>
                <a:spLocks noChangeArrowheads="1"/>
              </p:cNvSpPr>
              <p:nvPr/>
            </p:nvSpPr>
            <p:spPr bwMode="auto">
              <a:xfrm>
                <a:off x="1824" y="768"/>
                <a:ext cx="863"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1400" b="1">
                    <a:solidFill>
                      <a:srgbClr val="000080"/>
                    </a:solidFill>
                    <a:cs typeface="Arial" pitchFamily="34" charset="0"/>
                  </a:rPr>
                  <a:t>Cuando Tomarlo</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56333" name="Group 33"/>
            <p:cNvGrpSpPr>
              <a:grpSpLocks/>
            </p:cNvGrpSpPr>
            <p:nvPr/>
          </p:nvGrpSpPr>
          <p:grpSpPr bwMode="auto">
            <a:xfrm>
              <a:off x="2693" y="768"/>
              <a:ext cx="938" cy="384"/>
              <a:chOff x="2693" y="768"/>
              <a:chExt cx="938" cy="384"/>
            </a:xfrm>
          </p:grpSpPr>
          <p:sp>
            <p:nvSpPr>
              <p:cNvPr id="56394" name="Rectangle 34"/>
              <p:cNvSpPr>
                <a:spLocks noChangeArrowheads="1"/>
              </p:cNvSpPr>
              <p:nvPr/>
            </p:nvSpPr>
            <p:spPr bwMode="auto">
              <a:xfrm>
                <a:off x="2693" y="768"/>
                <a:ext cx="9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95" name="Rectangle 35"/>
              <p:cNvSpPr>
                <a:spLocks noChangeArrowheads="1"/>
              </p:cNvSpPr>
              <p:nvPr/>
            </p:nvSpPr>
            <p:spPr bwMode="auto">
              <a:xfrm>
                <a:off x="2699" y="768"/>
                <a:ext cx="92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1400" b="1">
                    <a:solidFill>
                      <a:srgbClr val="000080"/>
                    </a:solidFill>
                    <a:cs typeface="Arial" pitchFamily="34" charset="0"/>
                  </a:rPr>
                  <a:t>Alternativas</a:t>
                </a:r>
                <a:endParaRPr lang="es-ES" sz="1400">
                  <a:solidFill>
                    <a:srgbClr val="000000"/>
                  </a:solidFill>
                  <a:latin typeface="Comic Sans MS" pitchFamily="66" charset="0"/>
                  <a:cs typeface="Times New Roman" pitchFamily="18" charset="0"/>
                </a:endParaRPr>
              </a:p>
              <a:p>
                <a:pPr algn="ctr" eaLnBrk="0" hangingPunct="0"/>
                <a:endParaRPr lang="es-ES" sz="1400">
                  <a:latin typeface="Times New Roman" pitchFamily="18" charset="0"/>
                </a:endParaRPr>
              </a:p>
            </p:txBody>
          </p:sp>
        </p:grpSp>
        <p:grpSp>
          <p:nvGrpSpPr>
            <p:cNvPr id="56334" name="Group 36"/>
            <p:cNvGrpSpPr>
              <a:grpSpLocks/>
            </p:cNvGrpSpPr>
            <p:nvPr/>
          </p:nvGrpSpPr>
          <p:grpSpPr bwMode="auto">
            <a:xfrm>
              <a:off x="0" y="1152"/>
              <a:ext cx="968" cy="384"/>
              <a:chOff x="0" y="1152"/>
              <a:chExt cx="968" cy="384"/>
            </a:xfrm>
          </p:grpSpPr>
          <p:sp>
            <p:nvSpPr>
              <p:cNvPr id="56392" name="Rectangle 37"/>
              <p:cNvSpPr>
                <a:spLocks noChangeArrowheads="1"/>
              </p:cNvSpPr>
              <p:nvPr/>
            </p:nvSpPr>
            <p:spPr bwMode="auto">
              <a:xfrm>
                <a:off x="0" y="1152"/>
                <a:ext cx="96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93" name="Rectangle 38"/>
              <p:cNvSpPr>
                <a:spLocks noChangeArrowheads="1"/>
              </p:cNvSpPr>
              <p:nvPr/>
            </p:nvSpPr>
            <p:spPr bwMode="auto">
              <a:xfrm>
                <a:off x="6" y="1152"/>
                <a:ext cx="95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35" name="Group 39"/>
            <p:cNvGrpSpPr>
              <a:grpSpLocks/>
            </p:cNvGrpSpPr>
            <p:nvPr/>
          </p:nvGrpSpPr>
          <p:grpSpPr bwMode="auto">
            <a:xfrm>
              <a:off x="968" y="1152"/>
              <a:ext cx="850" cy="384"/>
              <a:chOff x="968" y="1152"/>
              <a:chExt cx="850" cy="384"/>
            </a:xfrm>
          </p:grpSpPr>
          <p:sp>
            <p:nvSpPr>
              <p:cNvPr id="56390" name="Rectangle 40"/>
              <p:cNvSpPr>
                <a:spLocks noChangeArrowheads="1"/>
              </p:cNvSpPr>
              <p:nvPr/>
            </p:nvSpPr>
            <p:spPr bwMode="auto">
              <a:xfrm>
                <a:off x="968" y="1152"/>
                <a:ext cx="850"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91" name="Rectangle 41"/>
              <p:cNvSpPr>
                <a:spLocks noChangeArrowheads="1"/>
              </p:cNvSpPr>
              <p:nvPr/>
            </p:nvSpPr>
            <p:spPr bwMode="auto">
              <a:xfrm>
                <a:off x="974" y="1152"/>
                <a:ext cx="8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36" name="Group 42"/>
            <p:cNvGrpSpPr>
              <a:grpSpLocks/>
            </p:cNvGrpSpPr>
            <p:nvPr/>
          </p:nvGrpSpPr>
          <p:grpSpPr bwMode="auto">
            <a:xfrm>
              <a:off x="1818" y="1152"/>
              <a:ext cx="875" cy="384"/>
              <a:chOff x="1818" y="1152"/>
              <a:chExt cx="875" cy="384"/>
            </a:xfrm>
          </p:grpSpPr>
          <p:sp>
            <p:nvSpPr>
              <p:cNvPr id="56388" name="Rectangle 43"/>
              <p:cNvSpPr>
                <a:spLocks noChangeArrowheads="1"/>
              </p:cNvSpPr>
              <p:nvPr/>
            </p:nvSpPr>
            <p:spPr bwMode="auto">
              <a:xfrm>
                <a:off x="1818" y="1152"/>
                <a:ext cx="875"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89" name="Rectangle 44"/>
              <p:cNvSpPr>
                <a:spLocks noChangeArrowheads="1"/>
              </p:cNvSpPr>
              <p:nvPr/>
            </p:nvSpPr>
            <p:spPr bwMode="auto">
              <a:xfrm>
                <a:off x="1824" y="1152"/>
                <a:ext cx="863"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37" name="Group 45"/>
            <p:cNvGrpSpPr>
              <a:grpSpLocks/>
            </p:cNvGrpSpPr>
            <p:nvPr/>
          </p:nvGrpSpPr>
          <p:grpSpPr bwMode="auto">
            <a:xfrm>
              <a:off x="2693" y="1152"/>
              <a:ext cx="938" cy="384"/>
              <a:chOff x="2693" y="1152"/>
              <a:chExt cx="938" cy="384"/>
            </a:xfrm>
          </p:grpSpPr>
          <p:sp>
            <p:nvSpPr>
              <p:cNvPr id="56386" name="Rectangle 46"/>
              <p:cNvSpPr>
                <a:spLocks noChangeArrowheads="1"/>
              </p:cNvSpPr>
              <p:nvPr/>
            </p:nvSpPr>
            <p:spPr bwMode="auto">
              <a:xfrm>
                <a:off x="2693" y="1152"/>
                <a:ext cx="938"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87" name="Rectangle 47"/>
              <p:cNvSpPr>
                <a:spLocks noChangeArrowheads="1"/>
              </p:cNvSpPr>
              <p:nvPr/>
            </p:nvSpPr>
            <p:spPr bwMode="auto">
              <a:xfrm>
                <a:off x="2699" y="1152"/>
                <a:ext cx="92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es-ES" sz="1400">
                    <a:solidFill>
                      <a:srgbClr val="000080"/>
                    </a:solidFill>
                    <a:cs typeface="Arial" pitchFamily="34" charset="0"/>
                  </a:rPr>
                  <a:t> </a:t>
                </a:r>
                <a:endParaRPr lang="es-ES" sz="1400">
                  <a:solidFill>
                    <a:srgbClr val="000000"/>
                  </a:solidFill>
                  <a:latin typeface="Comic Sans MS" pitchFamily="66" charset="0"/>
                  <a:cs typeface="Times New Roman" pitchFamily="18" charset="0"/>
                </a:endParaRPr>
              </a:p>
              <a:p>
                <a:pPr algn="r" eaLnBrk="0" hangingPunct="0"/>
                <a:endParaRPr lang="es-ES" sz="1400">
                  <a:latin typeface="Times New Roman" pitchFamily="18" charset="0"/>
                </a:endParaRPr>
              </a:p>
            </p:txBody>
          </p:sp>
        </p:grpSp>
        <p:grpSp>
          <p:nvGrpSpPr>
            <p:cNvPr id="56338" name="Group 48"/>
            <p:cNvGrpSpPr>
              <a:grpSpLocks/>
            </p:cNvGrpSpPr>
            <p:nvPr/>
          </p:nvGrpSpPr>
          <p:grpSpPr bwMode="auto">
            <a:xfrm>
              <a:off x="0" y="1536"/>
              <a:ext cx="968" cy="672"/>
              <a:chOff x="0" y="1536"/>
              <a:chExt cx="968" cy="672"/>
            </a:xfrm>
          </p:grpSpPr>
          <p:sp>
            <p:nvSpPr>
              <p:cNvPr id="56384" name="Rectangle 49"/>
              <p:cNvSpPr>
                <a:spLocks noChangeArrowheads="1"/>
              </p:cNvSpPr>
              <p:nvPr/>
            </p:nvSpPr>
            <p:spPr bwMode="auto">
              <a:xfrm>
                <a:off x="0" y="1536"/>
                <a:ext cx="968"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85" name="Rectangle 50"/>
              <p:cNvSpPr>
                <a:spLocks noChangeArrowheads="1"/>
              </p:cNvSpPr>
              <p:nvPr/>
            </p:nvSpPr>
            <p:spPr bwMode="auto">
              <a:xfrm>
                <a:off x="6" y="1536"/>
                <a:ext cx="956"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b="1">
                    <a:solidFill>
                      <a:srgbClr val="000080"/>
                    </a:solidFill>
                    <a:cs typeface="Arial" pitchFamily="34" charset="0"/>
                  </a:rPr>
                  <a:t>Bienes Patrimoniales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39" name="Group 51"/>
            <p:cNvGrpSpPr>
              <a:grpSpLocks/>
            </p:cNvGrpSpPr>
            <p:nvPr/>
          </p:nvGrpSpPr>
          <p:grpSpPr bwMode="auto">
            <a:xfrm>
              <a:off x="968" y="1536"/>
              <a:ext cx="850" cy="672"/>
              <a:chOff x="968" y="1536"/>
              <a:chExt cx="850" cy="672"/>
            </a:xfrm>
          </p:grpSpPr>
          <p:sp>
            <p:nvSpPr>
              <p:cNvPr id="56382" name="Rectangle 52"/>
              <p:cNvSpPr>
                <a:spLocks noChangeArrowheads="1"/>
              </p:cNvSpPr>
              <p:nvPr/>
            </p:nvSpPr>
            <p:spPr bwMode="auto">
              <a:xfrm>
                <a:off x="968" y="1536"/>
                <a:ext cx="850"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83" name="Rectangle 53"/>
              <p:cNvSpPr>
                <a:spLocks noChangeArrowheads="1"/>
              </p:cNvSpPr>
              <p:nvPr/>
            </p:nvSpPr>
            <p:spPr bwMode="auto">
              <a:xfrm>
                <a:off x="974" y="1536"/>
                <a:ext cx="838"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dirty="0">
                    <a:solidFill>
                      <a:srgbClr val="000080"/>
                    </a:solidFill>
                    <a:cs typeface="Arial" pitchFamily="34" charset="0"/>
                  </a:rPr>
                  <a:t>Proteger que el valor de un bien</a:t>
                </a:r>
                <a:endParaRPr lang="es-ES" sz="1400" dirty="0">
                  <a:solidFill>
                    <a:srgbClr val="000000"/>
                  </a:solidFill>
                  <a:latin typeface="Comic Sans MS" pitchFamily="66" charset="0"/>
                  <a:cs typeface="Times New Roman" pitchFamily="18" charset="0"/>
                </a:endParaRPr>
              </a:p>
              <a:p>
                <a:pPr eaLnBrk="0" hangingPunct="0"/>
                <a:endParaRPr lang="es-ES" sz="1400" dirty="0">
                  <a:latin typeface="Times New Roman" pitchFamily="18" charset="0"/>
                </a:endParaRPr>
              </a:p>
            </p:txBody>
          </p:sp>
        </p:grpSp>
        <p:grpSp>
          <p:nvGrpSpPr>
            <p:cNvPr id="56340" name="Group 54"/>
            <p:cNvGrpSpPr>
              <a:grpSpLocks/>
            </p:cNvGrpSpPr>
            <p:nvPr/>
          </p:nvGrpSpPr>
          <p:grpSpPr bwMode="auto">
            <a:xfrm>
              <a:off x="1818" y="1536"/>
              <a:ext cx="875" cy="672"/>
              <a:chOff x="1818" y="1536"/>
              <a:chExt cx="875" cy="672"/>
            </a:xfrm>
          </p:grpSpPr>
          <p:sp>
            <p:nvSpPr>
              <p:cNvPr id="56380" name="Rectangle 55"/>
              <p:cNvSpPr>
                <a:spLocks noChangeArrowheads="1"/>
              </p:cNvSpPr>
              <p:nvPr/>
            </p:nvSpPr>
            <p:spPr bwMode="auto">
              <a:xfrm>
                <a:off x="1818" y="1536"/>
                <a:ext cx="875"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81" name="Rectangle 56"/>
              <p:cNvSpPr>
                <a:spLocks noChangeArrowheads="1"/>
              </p:cNvSpPr>
              <p:nvPr/>
            </p:nvSpPr>
            <p:spPr bwMode="auto">
              <a:xfrm>
                <a:off x="1824" y="1536"/>
                <a:ext cx="863"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Siempre en bienes productivos y selectivamente en bienes de uso</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1" name="Group 57"/>
            <p:cNvGrpSpPr>
              <a:grpSpLocks/>
            </p:cNvGrpSpPr>
            <p:nvPr/>
          </p:nvGrpSpPr>
          <p:grpSpPr bwMode="auto">
            <a:xfrm>
              <a:off x="2693" y="1536"/>
              <a:ext cx="938" cy="672"/>
              <a:chOff x="2693" y="1536"/>
              <a:chExt cx="938" cy="672"/>
            </a:xfrm>
          </p:grpSpPr>
          <p:sp>
            <p:nvSpPr>
              <p:cNvPr id="56378" name="Rectangle 58"/>
              <p:cNvSpPr>
                <a:spLocks noChangeArrowheads="1"/>
              </p:cNvSpPr>
              <p:nvPr/>
            </p:nvSpPr>
            <p:spPr bwMode="auto">
              <a:xfrm>
                <a:off x="2693" y="1536"/>
                <a:ext cx="938"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79" name="Rectangle 59"/>
              <p:cNvSpPr>
                <a:spLocks noChangeArrowheads="1"/>
              </p:cNvSpPr>
              <p:nvPr/>
            </p:nvSpPr>
            <p:spPr bwMode="auto">
              <a:xfrm>
                <a:off x="2699" y="1536"/>
                <a:ext cx="926"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Asegurar bienes que no hayan perdido parte importante de su valor</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2" name="Group 60"/>
            <p:cNvGrpSpPr>
              <a:grpSpLocks/>
            </p:cNvGrpSpPr>
            <p:nvPr/>
          </p:nvGrpSpPr>
          <p:grpSpPr bwMode="auto">
            <a:xfrm>
              <a:off x="0" y="2208"/>
              <a:ext cx="968" cy="960"/>
              <a:chOff x="0" y="2208"/>
              <a:chExt cx="968" cy="960"/>
            </a:xfrm>
          </p:grpSpPr>
          <p:sp>
            <p:nvSpPr>
              <p:cNvPr id="56376" name="Rectangle 61"/>
              <p:cNvSpPr>
                <a:spLocks noChangeArrowheads="1"/>
              </p:cNvSpPr>
              <p:nvPr/>
            </p:nvSpPr>
            <p:spPr bwMode="auto">
              <a:xfrm>
                <a:off x="0" y="2208"/>
                <a:ext cx="968"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77" name="Rectangle 62"/>
              <p:cNvSpPr>
                <a:spLocks noChangeArrowheads="1"/>
              </p:cNvSpPr>
              <p:nvPr/>
            </p:nvSpPr>
            <p:spPr bwMode="auto">
              <a:xfrm>
                <a:off x="6" y="2208"/>
                <a:ext cx="956"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b="1">
                    <a:solidFill>
                      <a:srgbClr val="000080"/>
                    </a:solidFill>
                    <a:cs typeface="Arial" pitchFamily="34" charset="0"/>
                  </a:rPr>
                  <a:t>Vivienda</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3" name="Group 63"/>
            <p:cNvGrpSpPr>
              <a:grpSpLocks/>
            </p:cNvGrpSpPr>
            <p:nvPr/>
          </p:nvGrpSpPr>
          <p:grpSpPr bwMode="auto">
            <a:xfrm>
              <a:off x="968" y="2208"/>
              <a:ext cx="850" cy="960"/>
              <a:chOff x="968" y="2208"/>
              <a:chExt cx="850" cy="960"/>
            </a:xfrm>
          </p:grpSpPr>
          <p:sp>
            <p:nvSpPr>
              <p:cNvPr id="56374" name="Rectangle 64"/>
              <p:cNvSpPr>
                <a:spLocks noChangeArrowheads="1"/>
              </p:cNvSpPr>
              <p:nvPr/>
            </p:nvSpPr>
            <p:spPr bwMode="auto">
              <a:xfrm>
                <a:off x="968" y="2208"/>
                <a:ext cx="850"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75" name="Rectangle 65"/>
              <p:cNvSpPr>
                <a:spLocks noChangeArrowheads="1"/>
              </p:cNvSpPr>
              <p:nvPr/>
            </p:nvSpPr>
            <p:spPr bwMode="auto">
              <a:xfrm>
                <a:off x="974" y="2208"/>
                <a:ext cx="838"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Proteger un activo vital</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4" name="Group 66"/>
            <p:cNvGrpSpPr>
              <a:grpSpLocks/>
            </p:cNvGrpSpPr>
            <p:nvPr/>
          </p:nvGrpSpPr>
          <p:grpSpPr bwMode="auto">
            <a:xfrm>
              <a:off x="1818" y="2208"/>
              <a:ext cx="875" cy="960"/>
              <a:chOff x="1818" y="2208"/>
              <a:chExt cx="875" cy="960"/>
            </a:xfrm>
          </p:grpSpPr>
          <p:sp>
            <p:nvSpPr>
              <p:cNvPr id="56372" name="Rectangle 67"/>
              <p:cNvSpPr>
                <a:spLocks noChangeArrowheads="1"/>
              </p:cNvSpPr>
              <p:nvPr/>
            </p:nvSpPr>
            <p:spPr bwMode="auto">
              <a:xfrm>
                <a:off x="1818" y="2208"/>
                <a:ext cx="875"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73" name="Rectangle 68"/>
              <p:cNvSpPr>
                <a:spLocks noChangeArrowheads="1"/>
              </p:cNvSpPr>
              <p:nvPr/>
            </p:nvSpPr>
            <p:spPr bwMode="auto">
              <a:xfrm>
                <a:off x="1824" y="2208"/>
                <a:ext cx="863"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Siempre en caso de incendios, terremotos, fenómenos naturales y motines, selectivamente en robos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5" name="Group 69"/>
            <p:cNvGrpSpPr>
              <a:grpSpLocks/>
            </p:cNvGrpSpPr>
            <p:nvPr/>
          </p:nvGrpSpPr>
          <p:grpSpPr bwMode="auto">
            <a:xfrm>
              <a:off x="2693" y="2208"/>
              <a:ext cx="938" cy="960"/>
              <a:chOff x="2693" y="2208"/>
              <a:chExt cx="938" cy="960"/>
            </a:xfrm>
          </p:grpSpPr>
          <p:sp>
            <p:nvSpPr>
              <p:cNvPr id="56370" name="Rectangle 70"/>
              <p:cNvSpPr>
                <a:spLocks noChangeArrowheads="1"/>
              </p:cNvSpPr>
              <p:nvPr/>
            </p:nvSpPr>
            <p:spPr bwMode="auto">
              <a:xfrm>
                <a:off x="2693" y="2208"/>
                <a:ext cx="938"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71" name="Rectangle 71"/>
              <p:cNvSpPr>
                <a:spLocks noChangeArrowheads="1"/>
              </p:cNvSpPr>
              <p:nvPr/>
            </p:nvSpPr>
            <p:spPr bwMode="auto">
              <a:xfrm>
                <a:off x="2699" y="2208"/>
                <a:ext cx="926" cy="9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Tener pocos bienes de valor para bajar el costo de asegurarlos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6" name="Group 72"/>
            <p:cNvGrpSpPr>
              <a:grpSpLocks/>
            </p:cNvGrpSpPr>
            <p:nvPr/>
          </p:nvGrpSpPr>
          <p:grpSpPr bwMode="auto">
            <a:xfrm>
              <a:off x="0" y="3168"/>
              <a:ext cx="968" cy="864"/>
              <a:chOff x="0" y="3168"/>
              <a:chExt cx="968" cy="864"/>
            </a:xfrm>
          </p:grpSpPr>
          <p:sp>
            <p:nvSpPr>
              <p:cNvPr id="56368" name="Rectangle 73"/>
              <p:cNvSpPr>
                <a:spLocks noChangeArrowheads="1"/>
              </p:cNvSpPr>
              <p:nvPr/>
            </p:nvSpPr>
            <p:spPr bwMode="auto">
              <a:xfrm>
                <a:off x="0" y="3168"/>
                <a:ext cx="968"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69" name="Rectangle 74"/>
              <p:cNvSpPr>
                <a:spLocks noChangeArrowheads="1"/>
              </p:cNvSpPr>
              <p:nvPr/>
            </p:nvSpPr>
            <p:spPr bwMode="auto">
              <a:xfrm>
                <a:off x="6" y="3168"/>
                <a:ext cx="95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b="1">
                    <a:solidFill>
                      <a:srgbClr val="000080"/>
                    </a:solidFill>
                    <a:cs typeface="Arial" pitchFamily="34" charset="0"/>
                  </a:rPr>
                  <a:t>Personales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7" name="Group 75"/>
            <p:cNvGrpSpPr>
              <a:grpSpLocks/>
            </p:cNvGrpSpPr>
            <p:nvPr/>
          </p:nvGrpSpPr>
          <p:grpSpPr bwMode="auto">
            <a:xfrm>
              <a:off x="968" y="3168"/>
              <a:ext cx="850" cy="864"/>
              <a:chOff x="968" y="3168"/>
              <a:chExt cx="850" cy="864"/>
            </a:xfrm>
          </p:grpSpPr>
          <p:sp>
            <p:nvSpPr>
              <p:cNvPr id="56366" name="Rectangle 76"/>
              <p:cNvSpPr>
                <a:spLocks noChangeArrowheads="1"/>
              </p:cNvSpPr>
              <p:nvPr/>
            </p:nvSpPr>
            <p:spPr bwMode="auto">
              <a:xfrm>
                <a:off x="968" y="3168"/>
                <a:ext cx="850"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67" name="Rectangle 77"/>
              <p:cNvSpPr>
                <a:spLocks noChangeArrowheads="1"/>
              </p:cNvSpPr>
              <p:nvPr/>
            </p:nvSpPr>
            <p:spPr bwMode="auto">
              <a:xfrm>
                <a:off x="974" y="3168"/>
                <a:ext cx="838"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Cubrir costos de hospitalización, accidentes y proteger a nuestros seres queridos en caso de muerte</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8" name="Group 78"/>
            <p:cNvGrpSpPr>
              <a:grpSpLocks/>
            </p:cNvGrpSpPr>
            <p:nvPr/>
          </p:nvGrpSpPr>
          <p:grpSpPr bwMode="auto">
            <a:xfrm>
              <a:off x="1818" y="3168"/>
              <a:ext cx="875" cy="864"/>
              <a:chOff x="1818" y="3168"/>
              <a:chExt cx="875" cy="864"/>
            </a:xfrm>
          </p:grpSpPr>
          <p:sp>
            <p:nvSpPr>
              <p:cNvPr id="56364" name="Rectangle 79"/>
              <p:cNvSpPr>
                <a:spLocks noChangeArrowheads="1"/>
              </p:cNvSpPr>
              <p:nvPr/>
            </p:nvSpPr>
            <p:spPr bwMode="auto">
              <a:xfrm>
                <a:off x="1818" y="3168"/>
                <a:ext cx="875"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65" name="Rectangle 80"/>
              <p:cNvSpPr>
                <a:spLocks noChangeArrowheads="1"/>
              </p:cNvSpPr>
              <p:nvPr/>
            </p:nvSpPr>
            <p:spPr bwMode="auto">
              <a:xfrm>
                <a:off x="1824" y="3168"/>
                <a:ext cx="863"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Siempre, pero analizando costos y calidad del asegurador</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49" name="Group 81"/>
            <p:cNvGrpSpPr>
              <a:grpSpLocks/>
            </p:cNvGrpSpPr>
            <p:nvPr/>
          </p:nvGrpSpPr>
          <p:grpSpPr bwMode="auto">
            <a:xfrm>
              <a:off x="2693" y="3168"/>
              <a:ext cx="938" cy="864"/>
              <a:chOff x="2693" y="3168"/>
              <a:chExt cx="938" cy="864"/>
            </a:xfrm>
          </p:grpSpPr>
          <p:sp>
            <p:nvSpPr>
              <p:cNvPr id="56362" name="Rectangle 82"/>
              <p:cNvSpPr>
                <a:spLocks noChangeArrowheads="1"/>
              </p:cNvSpPr>
              <p:nvPr/>
            </p:nvSpPr>
            <p:spPr bwMode="auto">
              <a:xfrm>
                <a:off x="2693" y="3168"/>
                <a:ext cx="938"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63" name="Rectangle 83"/>
              <p:cNvSpPr>
                <a:spLocks noChangeArrowheads="1"/>
              </p:cNvSpPr>
              <p:nvPr/>
            </p:nvSpPr>
            <p:spPr bwMode="auto">
              <a:xfrm>
                <a:off x="2699" y="3168"/>
                <a:ext cx="92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En seguros de vida, si hay montos destinados a inversión compararlos con alternativas de ahorro e inversión</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50" name="Group 84"/>
            <p:cNvGrpSpPr>
              <a:grpSpLocks/>
            </p:cNvGrpSpPr>
            <p:nvPr/>
          </p:nvGrpSpPr>
          <p:grpSpPr bwMode="auto">
            <a:xfrm>
              <a:off x="0" y="4032"/>
              <a:ext cx="968" cy="768"/>
              <a:chOff x="0" y="4032"/>
              <a:chExt cx="968" cy="768"/>
            </a:xfrm>
          </p:grpSpPr>
          <p:sp>
            <p:nvSpPr>
              <p:cNvPr id="56360" name="Rectangle 85"/>
              <p:cNvSpPr>
                <a:spLocks noChangeArrowheads="1"/>
              </p:cNvSpPr>
              <p:nvPr/>
            </p:nvSpPr>
            <p:spPr bwMode="auto">
              <a:xfrm>
                <a:off x="0" y="4032"/>
                <a:ext cx="968"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61" name="Rectangle 86"/>
              <p:cNvSpPr>
                <a:spLocks noChangeArrowheads="1"/>
              </p:cNvSpPr>
              <p:nvPr/>
            </p:nvSpPr>
            <p:spPr bwMode="auto">
              <a:xfrm>
                <a:off x="6" y="4032"/>
                <a:ext cx="956"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b="1">
                    <a:solidFill>
                      <a:srgbClr val="000080"/>
                    </a:solidFill>
                    <a:cs typeface="Arial" pitchFamily="34" charset="0"/>
                  </a:rPr>
                  <a:t>Sociales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51" name="Group 87"/>
            <p:cNvGrpSpPr>
              <a:grpSpLocks/>
            </p:cNvGrpSpPr>
            <p:nvPr/>
          </p:nvGrpSpPr>
          <p:grpSpPr bwMode="auto">
            <a:xfrm>
              <a:off x="968" y="4032"/>
              <a:ext cx="850" cy="768"/>
              <a:chOff x="968" y="4032"/>
              <a:chExt cx="850" cy="768"/>
            </a:xfrm>
          </p:grpSpPr>
          <p:sp>
            <p:nvSpPr>
              <p:cNvPr id="56358" name="Rectangle 88"/>
              <p:cNvSpPr>
                <a:spLocks noChangeArrowheads="1"/>
              </p:cNvSpPr>
              <p:nvPr/>
            </p:nvSpPr>
            <p:spPr bwMode="auto">
              <a:xfrm>
                <a:off x="968" y="4032"/>
                <a:ext cx="850"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59" name="Rectangle 89"/>
              <p:cNvSpPr>
                <a:spLocks noChangeArrowheads="1"/>
              </p:cNvSpPr>
              <p:nvPr/>
            </p:nvSpPr>
            <p:spPr bwMode="auto">
              <a:xfrm>
                <a:off x="974" y="4032"/>
                <a:ext cx="838"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Obligatorios para asalariados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52" name="Group 90"/>
            <p:cNvGrpSpPr>
              <a:grpSpLocks/>
            </p:cNvGrpSpPr>
            <p:nvPr/>
          </p:nvGrpSpPr>
          <p:grpSpPr bwMode="auto">
            <a:xfrm>
              <a:off x="1818" y="4032"/>
              <a:ext cx="875" cy="768"/>
              <a:chOff x="1818" y="4032"/>
              <a:chExt cx="875" cy="768"/>
            </a:xfrm>
          </p:grpSpPr>
          <p:sp>
            <p:nvSpPr>
              <p:cNvPr id="56356" name="Rectangle 91"/>
              <p:cNvSpPr>
                <a:spLocks noChangeArrowheads="1"/>
              </p:cNvSpPr>
              <p:nvPr/>
            </p:nvSpPr>
            <p:spPr bwMode="auto">
              <a:xfrm>
                <a:off x="1818" y="4032"/>
                <a:ext cx="875"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57" name="Rectangle 92"/>
              <p:cNvSpPr>
                <a:spLocks noChangeArrowheads="1"/>
              </p:cNvSpPr>
              <p:nvPr/>
            </p:nvSpPr>
            <p:spPr bwMode="auto">
              <a:xfrm>
                <a:off x="1824" y="4032"/>
                <a:ext cx="863"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Nunca (si se puede evitarlos) pues sus condiciones financieras son en general muy débiles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nvGrpSpPr>
            <p:cNvPr id="56353" name="Group 93"/>
            <p:cNvGrpSpPr>
              <a:grpSpLocks/>
            </p:cNvGrpSpPr>
            <p:nvPr/>
          </p:nvGrpSpPr>
          <p:grpSpPr bwMode="auto">
            <a:xfrm>
              <a:off x="2693" y="4032"/>
              <a:ext cx="938" cy="768"/>
              <a:chOff x="2693" y="4032"/>
              <a:chExt cx="938" cy="768"/>
            </a:xfrm>
          </p:grpSpPr>
          <p:sp>
            <p:nvSpPr>
              <p:cNvPr id="56354" name="Rectangle 94"/>
              <p:cNvSpPr>
                <a:spLocks noChangeArrowheads="1"/>
              </p:cNvSpPr>
              <p:nvPr/>
            </p:nvSpPr>
            <p:spPr bwMode="auto">
              <a:xfrm>
                <a:off x="2693" y="4032"/>
                <a:ext cx="938"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sp>
            <p:nvSpPr>
              <p:cNvPr id="56355" name="Rectangle 95"/>
              <p:cNvSpPr>
                <a:spLocks noChangeArrowheads="1"/>
              </p:cNvSpPr>
              <p:nvPr/>
            </p:nvSpPr>
            <p:spPr bwMode="auto">
              <a:xfrm>
                <a:off x="2699" y="4032"/>
                <a:ext cx="926" cy="7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1400">
                    <a:solidFill>
                      <a:srgbClr val="000080"/>
                    </a:solidFill>
                    <a:cs typeface="Arial" pitchFamily="34" charset="0"/>
                  </a:rPr>
                  <a:t>Seguros privados que cubran los mismos rubros, ahorros e inversiones personales</a:t>
                </a:r>
                <a:endParaRPr lang="es-ES" sz="1400">
                  <a:solidFill>
                    <a:srgbClr val="000000"/>
                  </a:solidFill>
                  <a:latin typeface="Comic Sans MS" pitchFamily="66" charset="0"/>
                  <a:cs typeface="Times New Roman" pitchFamily="18" charset="0"/>
                </a:endParaRPr>
              </a:p>
              <a:p>
                <a:pPr eaLnBrk="0" hangingPunct="0"/>
                <a:endParaRPr lang="es-ES" sz="1400">
                  <a:latin typeface="Times New Roman" pitchFamily="18" charset="0"/>
                </a:endParaRPr>
              </a:p>
            </p:txBody>
          </p:sp>
        </p:grpSp>
      </p:grpSp>
    </p:spTree>
    <p:extLst>
      <p:ext uri="{BB962C8B-B14F-4D97-AF65-F5344CB8AC3E}">
        <p14:creationId xmlns:p14="http://schemas.microsoft.com/office/powerpoint/2010/main" val="1604473162"/>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8.- Herramientas de finanzas personales</a:t>
            </a:r>
            <a:endParaRPr lang="es-VE" dirty="0"/>
          </a:p>
        </p:txBody>
      </p:sp>
      <p:sp>
        <p:nvSpPr>
          <p:cNvPr id="3" name="Text Placeholder 2"/>
          <p:cNvSpPr>
            <a:spLocks noGrp="1"/>
          </p:cNvSpPr>
          <p:nvPr>
            <p:ph type="body" idx="1"/>
          </p:nvPr>
        </p:nvSpPr>
        <p:spPr/>
        <p:txBody>
          <a:bodyPr/>
          <a:lstStyle/>
          <a:p>
            <a:endParaRPr lang="es-VE"/>
          </a:p>
        </p:txBody>
      </p:sp>
    </p:spTree>
    <p:extLst>
      <p:ext uri="{BB962C8B-B14F-4D97-AF65-F5344CB8AC3E}">
        <p14:creationId xmlns:p14="http://schemas.microsoft.com/office/powerpoint/2010/main" val="32184418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dirty="0" smtClean="0"/>
              <a:t>9.- Preguntas y respuestas</a:t>
            </a:r>
            <a:endParaRPr lang="es-VE" dirty="0"/>
          </a:p>
        </p:txBody>
      </p:sp>
      <p:sp>
        <p:nvSpPr>
          <p:cNvPr id="3" name="Text Placeholder 2"/>
          <p:cNvSpPr>
            <a:spLocks noGrp="1"/>
          </p:cNvSpPr>
          <p:nvPr>
            <p:ph type="body" idx="1"/>
          </p:nvPr>
        </p:nvSpPr>
        <p:spPr/>
        <p:txBody>
          <a:bodyPr/>
          <a:lstStyle/>
          <a:p>
            <a:endParaRPr lang="es-VE"/>
          </a:p>
        </p:txBody>
      </p:sp>
    </p:spTree>
    <p:extLst>
      <p:ext uri="{BB962C8B-B14F-4D97-AF65-F5344CB8AC3E}">
        <p14:creationId xmlns:p14="http://schemas.microsoft.com/office/powerpoint/2010/main" val="84264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VE" dirty="0" smtClean="0"/>
              <a:t>¡¡¡Muchas Gracias!!!</a:t>
            </a:r>
            <a:endParaRPr lang="es-VE" dirty="0"/>
          </a:p>
        </p:txBody>
      </p:sp>
      <p:sp>
        <p:nvSpPr>
          <p:cNvPr id="3" name="Subtitle 2"/>
          <p:cNvSpPr>
            <a:spLocks noGrp="1"/>
          </p:cNvSpPr>
          <p:nvPr>
            <p:ph type="subTitle" idx="1"/>
          </p:nvPr>
        </p:nvSpPr>
        <p:spPr/>
        <p:txBody>
          <a:bodyPr/>
          <a:lstStyle/>
          <a:p>
            <a:r>
              <a:rPr lang="es-VE" dirty="0" smtClean="0"/>
              <a:t>Boris Ackerman V</a:t>
            </a:r>
          </a:p>
          <a:p>
            <a:r>
              <a:rPr lang="es-VE" dirty="0" smtClean="0"/>
              <a:t>www.cochinodinero.com</a:t>
            </a:r>
            <a:endParaRPr lang="es-VE" dirty="0"/>
          </a:p>
        </p:txBody>
      </p:sp>
    </p:spTree>
    <p:extLst>
      <p:ext uri="{BB962C8B-B14F-4D97-AF65-F5344CB8AC3E}">
        <p14:creationId xmlns:p14="http://schemas.microsoft.com/office/powerpoint/2010/main" val="143543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s-VE" dirty="0" smtClean="0"/>
              <a:t>Principales problemas que afectan al consumidor venezolano</a:t>
            </a:r>
            <a:br>
              <a:rPr lang="es-VE" dirty="0" smtClean="0"/>
            </a:br>
            <a:r>
              <a:rPr lang="es-VE" dirty="0"/>
              <a:t/>
            </a:r>
            <a:br>
              <a:rPr lang="es-VE" dirty="0"/>
            </a:br>
            <a:r>
              <a:rPr lang="es-VE" dirty="0" smtClean="0"/>
              <a:t>Inflación y desabastecimiento:</a:t>
            </a:r>
            <a:endParaRPr lang="es-VE" dirty="0"/>
          </a:p>
        </p:txBody>
      </p:sp>
    </p:spTree>
    <p:extLst>
      <p:ext uri="{BB962C8B-B14F-4D97-AF65-F5344CB8AC3E}">
        <p14:creationId xmlns:p14="http://schemas.microsoft.com/office/powerpoint/2010/main" val="2359088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2877C"/>
          </a:solidFill>
        </p:spPr>
        <p:txBody>
          <a:bodyPr/>
          <a:lstStyle/>
          <a:p>
            <a:r>
              <a:rPr lang="en-US" dirty="0" err="1" smtClean="0"/>
              <a:t>Realidad</a:t>
            </a:r>
            <a:r>
              <a:rPr lang="en-US" dirty="0" smtClean="0"/>
              <a:t> en Venezuela</a:t>
            </a:r>
            <a:endParaRPr lang="es-VE" dirty="0"/>
          </a:p>
        </p:txBody>
      </p:sp>
      <p:sp>
        <p:nvSpPr>
          <p:cNvPr id="3" name="Content Placeholder 2"/>
          <p:cNvSpPr>
            <a:spLocks noGrp="1"/>
          </p:cNvSpPr>
          <p:nvPr>
            <p:ph idx="1"/>
          </p:nvPr>
        </p:nvSpPr>
        <p:spPr>
          <a:solidFill>
            <a:srgbClr val="F2877C"/>
          </a:solidFill>
        </p:spPr>
        <p:txBody>
          <a:bodyPr>
            <a:normAutofit fontScale="92500" lnSpcReduction="10000"/>
          </a:bodyPr>
          <a:lstStyle/>
          <a:p>
            <a:pPr algn="just"/>
            <a:r>
              <a:rPr lang="en-US" dirty="0" smtClean="0"/>
              <a:t>El “</a:t>
            </a:r>
            <a:r>
              <a:rPr lang="en-US" dirty="0" err="1" smtClean="0"/>
              <a:t>dinero</a:t>
            </a:r>
            <a:r>
              <a:rPr lang="en-US" dirty="0" smtClean="0"/>
              <a:t>” </a:t>
            </a:r>
            <a:r>
              <a:rPr lang="en-US" dirty="0" err="1" smtClean="0"/>
              <a:t>emitido</a:t>
            </a:r>
            <a:r>
              <a:rPr lang="en-US" dirty="0" smtClean="0"/>
              <a:t> </a:t>
            </a:r>
            <a:r>
              <a:rPr lang="en-US" dirty="0" err="1" smtClean="0"/>
              <a:t>por</a:t>
            </a:r>
            <a:r>
              <a:rPr lang="en-US" dirty="0" smtClean="0"/>
              <a:t> el </a:t>
            </a:r>
            <a:r>
              <a:rPr lang="en-US" dirty="0" err="1" smtClean="0"/>
              <a:t>estado</a:t>
            </a:r>
            <a:r>
              <a:rPr lang="en-US" dirty="0" smtClean="0"/>
              <a:t> ha </a:t>
            </a:r>
            <a:r>
              <a:rPr lang="en-US" dirty="0" err="1" smtClean="0"/>
              <a:t>perdido</a:t>
            </a:r>
            <a:r>
              <a:rPr lang="en-US" dirty="0" smtClean="0"/>
              <a:t> </a:t>
            </a:r>
            <a:r>
              <a:rPr lang="en-US" dirty="0" err="1" smtClean="0"/>
              <a:t>las</a:t>
            </a:r>
            <a:r>
              <a:rPr lang="en-US" dirty="0" smtClean="0"/>
              <a:t> </a:t>
            </a:r>
            <a:r>
              <a:rPr lang="en-US" dirty="0" err="1" smtClean="0"/>
              <a:t>características</a:t>
            </a:r>
            <a:r>
              <a:rPr lang="en-US" dirty="0" smtClean="0"/>
              <a:t> </a:t>
            </a:r>
            <a:r>
              <a:rPr lang="en-US" dirty="0" err="1" smtClean="0"/>
              <a:t>que</a:t>
            </a:r>
            <a:r>
              <a:rPr lang="en-US" dirty="0" smtClean="0"/>
              <a:t> lo </a:t>
            </a:r>
            <a:r>
              <a:rPr lang="en-US" dirty="0" err="1" smtClean="0"/>
              <a:t>pueden</a:t>
            </a:r>
            <a:r>
              <a:rPr lang="en-US" dirty="0" smtClean="0"/>
              <a:t> </a:t>
            </a:r>
            <a:r>
              <a:rPr lang="en-US" dirty="0" err="1" smtClean="0"/>
              <a:t>definir</a:t>
            </a:r>
            <a:r>
              <a:rPr lang="en-US" dirty="0" smtClean="0"/>
              <a:t> </a:t>
            </a:r>
            <a:r>
              <a:rPr lang="en-US" dirty="0" err="1" smtClean="0"/>
              <a:t>como</a:t>
            </a:r>
            <a:r>
              <a:rPr lang="en-US" dirty="0" smtClean="0"/>
              <a:t> </a:t>
            </a:r>
            <a:r>
              <a:rPr lang="en-US" dirty="0" err="1" smtClean="0"/>
              <a:t>dinero</a:t>
            </a:r>
            <a:r>
              <a:rPr lang="en-US" dirty="0" smtClean="0"/>
              <a:t>.</a:t>
            </a:r>
          </a:p>
          <a:p>
            <a:pPr algn="just"/>
            <a:r>
              <a:rPr lang="en-US" dirty="0" smtClean="0"/>
              <a:t>Los </a:t>
            </a:r>
            <a:r>
              <a:rPr lang="en-US" dirty="0" err="1" smtClean="0"/>
              <a:t>habitantes</a:t>
            </a:r>
            <a:r>
              <a:rPr lang="en-US" dirty="0" smtClean="0"/>
              <a:t> del </a:t>
            </a:r>
            <a:r>
              <a:rPr lang="en-US" dirty="0" err="1" smtClean="0"/>
              <a:t>país</a:t>
            </a:r>
            <a:r>
              <a:rPr lang="en-US" dirty="0" smtClean="0"/>
              <a:t> </a:t>
            </a:r>
            <a:r>
              <a:rPr lang="en-US" dirty="0" err="1" smtClean="0"/>
              <a:t>ya</a:t>
            </a:r>
            <a:r>
              <a:rPr lang="en-US" dirty="0" smtClean="0"/>
              <a:t> no lo </a:t>
            </a:r>
            <a:r>
              <a:rPr lang="en-US" dirty="0" err="1" smtClean="0"/>
              <a:t>reconocen</a:t>
            </a:r>
            <a:r>
              <a:rPr lang="en-US" dirty="0" smtClean="0"/>
              <a:t> </a:t>
            </a:r>
            <a:r>
              <a:rPr lang="en-US" dirty="0" err="1" smtClean="0"/>
              <a:t>como</a:t>
            </a:r>
            <a:r>
              <a:rPr lang="en-US" dirty="0" smtClean="0"/>
              <a:t> </a:t>
            </a:r>
            <a:r>
              <a:rPr lang="en-US" dirty="0" err="1" smtClean="0"/>
              <a:t>bien</a:t>
            </a:r>
            <a:r>
              <a:rPr lang="en-US" dirty="0"/>
              <a:t> </a:t>
            </a:r>
            <a:r>
              <a:rPr lang="en-US" dirty="0" err="1" smtClean="0"/>
              <a:t>que</a:t>
            </a:r>
            <a:r>
              <a:rPr lang="en-US" dirty="0" smtClean="0"/>
              <a:t> </a:t>
            </a:r>
            <a:r>
              <a:rPr lang="en-US" dirty="0" err="1" smtClean="0"/>
              <a:t>sirve</a:t>
            </a:r>
            <a:r>
              <a:rPr lang="en-US" dirty="0" smtClean="0"/>
              <a:t> </a:t>
            </a:r>
            <a:r>
              <a:rPr lang="en-US" dirty="0" err="1" smtClean="0"/>
              <a:t>para</a:t>
            </a:r>
            <a:r>
              <a:rPr lang="en-US" dirty="0" smtClean="0"/>
              <a:t> </a:t>
            </a:r>
            <a:r>
              <a:rPr lang="en-US" dirty="0" err="1" smtClean="0"/>
              <a:t>intercambiar</a:t>
            </a:r>
            <a:r>
              <a:rPr lang="en-US" dirty="0" smtClean="0"/>
              <a:t> y </a:t>
            </a:r>
            <a:r>
              <a:rPr lang="en-US" dirty="0" err="1" smtClean="0"/>
              <a:t>eso</a:t>
            </a:r>
            <a:r>
              <a:rPr lang="en-US" dirty="0" smtClean="0"/>
              <a:t> reduce o </a:t>
            </a:r>
            <a:r>
              <a:rPr lang="en-US" dirty="0" err="1" smtClean="0"/>
              <a:t>elimina</a:t>
            </a:r>
            <a:r>
              <a:rPr lang="en-US" dirty="0" smtClean="0"/>
              <a:t> </a:t>
            </a:r>
            <a:r>
              <a:rPr lang="en-US" dirty="0" err="1" smtClean="0"/>
              <a:t>cualquier</a:t>
            </a:r>
            <a:r>
              <a:rPr lang="en-US" dirty="0" smtClean="0"/>
              <a:t> </a:t>
            </a:r>
            <a:r>
              <a:rPr lang="en-US" dirty="0" err="1" smtClean="0"/>
              <a:t>demanda</a:t>
            </a:r>
            <a:r>
              <a:rPr lang="en-US" dirty="0" smtClean="0"/>
              <a:t> de </a:t>
            </a:r>
            <a:r>
              <a:rPr lang="en-US" dirty="0" err="1" smtClean="0"/>
              <a:t>dinero</a:t>
            </a:r>
            <a:r>
              <a:rPr lang="en-US" dirty="0" smtClean="0"/>
              <a:t> el </a:t>
            </a:r>
            <a:r>
              <a:rPr lang="en-US" dirty="0" err="1" smtClean="0"/>
              <a:t>ahorro</a:t>
            </a:r>
            <a:r>
              <a:rPr lang="en-US" dirty="0" smtClean="0"/>
              <a:t> </a:t>
            </a:r>
            <a:r>
              <a:rPr lang="en-US" dirty="0" err="1" smtClean="0"/>
              <a:t>pues</a:t>
            </a:r>
            <a:r>
              <a:rPr lang="en-US" dirty="0" smtClean="0"/>
              <a:t> </a:t>
            </a:r>
            <a:r>
              <a:rPr lang="en-US" dirty="0" err="1" smtClean="0"/>
              <a:t>ya</a:t>
            </a:r>
            <a:r>
              <a:rPr lang="en-US" dirty="0" smtClean="0"/>
              <a:t> no se </a:t>
            </a:r>
            <a:r>
              <a:rPr lang="en-US" dirty="0" err="1" smtClean="0"/>
              <a:t>percibe</a:t>
            </a:r>
            <a:r>
              <a:rPr lang="en-US" dirty="0" smtClean="0"/>
              <a:t> </a:t>
            </a:r>
            <a:r>
              <a:rPr lang="en-US" dirty="0" err="1" smtClean="0"/>
              <a:t>que</a:t>
            </a:r>
            <a:r>
              <a:rPr lang="en-US" dirty="0" smtClean="0"/>
              <a:t> </a:t>
            </a:r>
            <a:r>
              <a:rPr lang="en-US" dirty="0" err="1" smtClean="0"/>
              <a:t>mantenga</a:t>
            </a:r>
            <a:r>
              <a:rPr lang="en-US" dirty="0" smtClean="0"/>
              <a:t> valor</a:t>
            </a:r>
          </a:p>
          <a:p>
            <a:pPr algn="just"/>
            <a:r>
              <a:rPr lang="en-US" b="1" dirty="0" smtClean="0"/>
              <a:t>SIN EMBARGO</a:t>
            </a:r>
            <a:r>
              <a:rPr lang="en-US" dirty="0" smtClean="0"/>
              <a:t>, el </a:t>
            </a:r>
            <a:r>
              <a:rPr lang="en-US" dirty="0" err="1" smtClean="0"/>
              <a:t>estado</a:t>
            </a:r>
            <a:r>
              <a:rPr lang="en-US" dirty="0" smtClean="0"/>
              <a:t> </a:t>
            </a:r>
            <a:r>
              <a:rPr lang="en-US" dirty="0" err="1" smtClean="0"/>
              <a:t>sigue</a:t>
            </a:r>
            <a:r>
              <a:rPr lang="en-US" dirty="0" smtClean="0"/>
              <a:t> “</a:t>
            </a:r>
            <a:r>
              <a:rPr lang="en-US" dirty="0" err="1" smtClean="0"/>
              <a:t>honrando</a:t>
            </a:r>
            <a:r>
              <a:rPr lang="en-US" dirty="0" smtClean="0"/>
              <a:t>” </a:t>
            </a:r>
            <a:r>
              <a:rPr lang="en-US" dirty="0" err="1" smtClean="0"/>
              <a:t>sus</a:t>
            </a:r>
            <a:r>
              <a:rPr lang="en-US" dirty="0" smtClean="0"/>
              <a:t> </a:t>
            </a:r>
            <a:r>
              <a:rPr lang="en-US" dirty="0" err="1" smtClean="0"/>
              <a:t>obligaciones</a:t>
            </a:r>
            <a:r>
              <a:rPr lang="en-US" dirty="0" smtClean="0"/>
              <a:t> </a:t>
            </a:r>
            <a:r>
              <a:rPr lang="en-US" dirty="0" err="1" smtClean="0"/>
              <a:t>internas</a:t>
            </a:r>
            <a:r>
              <a:rPr lang="en-US" dirty="0" smtClean="0"/>
              <a:t> en </a:t>
            </a:r>
            <a:r>
              <a:rPr lang="en-US" dirty="0" err="1" smtClean="0"/>
              <a:t>dinero</a:t>
            </a:r>
            <a:r>
              <a:rPr lang="en-US" dirty="0" smtClean="0"/>
              <a:t> de </a:t>
            </a:r>
            <a:r>
              <a:rPr lang="en-US" dirty="0" err="1" smtClean="0"/>
              <a:t>bajísima</a:t>
            </a:r>
            <a:r>
              <a:rPr lang="en-US" dirty="0" smtClean="0"/>
              <a:t> </a:t>
            </a:r>
            <a:r>
              <a:rPr lang="en-US" dirty="0" err="1" smtClean="0"/>
              <a:t>calidad</a:t>
            </a:r>
            <a:r>
              <a:rPr lang="en-US" dirty="0" smtClean="0"/>
              <a:t>.</a:t>
            </a:r>
            <a:endParaRPr lang="es-VE" dirty="0"/>
          </a:p>
        </p:txBody>
      </p:sp>
    </p:spTree>
    <p:extLst>
      <p:ext uri="{BB962C8B-B14F-4D97-AF65-F5344CB8AC3E}">
        <p14:creationId xmlns:p14="http://schemas.microsoft.com/office/powerpoint/2010/main" val="1505998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2794</Words>
  <Application>Microsoft Office PowerPoint</Application>
  <PresentationFormat>On-screen Show (4:3)</PresentationFormat>
  <Paragraphs>567</Paragraphs>
  <Slides>75</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Arial</vt:lpstr>
      <vt:lpstr>Calibri</vt:lpstr>
      <vt:lpstr>Comic Sans MS</vt:lpstr>
      <vt:lpstr>Futura Bk BT</vt:lpstr>
      <vt:lpstr>ＭＳ Ｐゴシック</vt:lpstr>
      <vt:lpstr>Times New Roman</vt:lpstr>
      <vt:lpstr>Office Theme</vt:lpstr>
      <vt:lpstr>Dibujo</vt:lpstr>
      <vt:lpstr>Finanzas personales en hiperinflación</vt:lpstr>
      <vt:lpstr>1.- ¿Qué es el dinero?</vt:lpstr>
      <vt:lpstr>Dinero</vt:lpstr>
      <vt:lpstr>Dinero</vt:lpstr>
      <vt:lpstr>¿Qué y cómo debe ser el dinero?</vt:lpstr>
      <vt:lpstr>Calidad del dinero</vt:lpstr>
      <vt:lpstr>2.- entorno económico</vt:lpstr>
      <vt:lpstr>Principales problemas que afectan al consumidor venezolano  Inflación y desabastecimiento:</vt:lpstr>
      <vt:lpstr>Realidad en Venezuela</vt:lpstr>
      <vt:lpstr>Feudalización o dualización del modelo económico</vt:lpstr>
      <vt:lpstr>Venezuela en bolívares</vt:lpstr>
      <vt:lpstr>Venezuela en dólares</vt:lpstr>
      <vt:lpstr>PowerPoint Presentation</vt:lpstr>
      <vt:lpstr>Finanzas personales</vt:lpstr>
      <vt:lpstr>¿Cómo termina esto y qué pasa después?</vt:lpstr>
      <vt:lpstr>¿Qué haría un gobierno responsable?</vt:lpstr>
      <vt:lpstr>Sin embargo… (Perspectivas 2016)</vt:lpstr>
      <vt:lpstr>PowerPoint Presentation</vt:lpstr>
      <vt:lpstr>Divisas</vt:lpstr>
      <vt:lpstr>Inflación, circulante y precio del dólar de mercado argentina dic 1969 Septiembre 1975 Venezuela Diciembre 2009-septiembre 2015</vt:lpstr>
      <vt:lpstr>Inflación y circulante argentina dic 1969 Septiembre 1975 Venezuela Diciembre 2009-septiembre 2015</vt:lpstr>
      <vt:lpstr>Qué pasó después en Argentina: inflación 1976  348 %  Si bien las inflaciones se han comportado en forma similar, hasta ahora, el mayor aumento del circulante en Venezuela apunta a que la inflación aquí será mayor</vt:lpstr>
      <vt:lpstr>Nivel de actividad económica</vt:lpstr>
      <vt:lpstr>Ejercicio 1</vt:lpstr>
      <vt:lpstr>3.- Planificación financiera y presupuesto</vt:lpstr>
      <vt:lpstr>Cambie su relación con el dinero, la Planificación financiera o Supervivencia financiera </vt:lpstr>
      <vt:lpstr>¿Por qué hablar de supervivencia?</vt:lpstr>
      <vt:lpstr>Pensar cómo financista o los seis postulados de las finanzas</vt:lpstr>
      <vt:lpstr>Los diez mandamientos  del día a día:</vt:lpstr>
      <vt:lpstr>Sea organizado:</vt:lpstr>
      <vt:lpstr>Establezca sus  prioridades:</vt:lpstr>
      <vt:lpstr>Minimice sus gastos  recurrentes:</vt:lpstr>
      <vt:lpstr>No confunda necesidades con lujos</vt:lpstr>
      <vt:lpstr>Sugerencia</vt:lpstr>
      <vt:lpstr>Recomendaciones</vt:lpstr>
      <vt:lpstr>¿Qué es la supervivencia financiera?</vt:lpstr>
      <vt:lpstr>Fases de la planificación financiera</vt:lpstr>
      <vt:lpstr>Fases de la planificación financiera</vt:lpstr>
      <vt:lpstr>Fases de la planificación financiera</vt:lpstr>
      <vt:lpstr>4.- Ejercicio de planificación financiera</vt:lpstr>
      <vt:lpstr>Ejercicio 2</vt:lpstr>
      <vt:lpstr>Evalúe su condición financiera</vt:lpstr>
      <vt:lpstr>Evalúe su condición financiera</vt:lpstr>
      <vt:lpstr>Evalúe su condición financiera</vt:lpstr>
      <vt:lpstr>Evalúe su condición financiera</vt:lpstr>
      <vt:lpstr>Evalúe su condición financiera</vt:lpstr>
      <vt:lpstr>5.- Mecanismos alternativos para obtener ingresos (El ahorro y la inversión)</vt:lpstr>
      <vt:lpstr>Alternativas de ahorro</vt:lpstr>
      <vt:lpstr>Alternativas de ahorro</vt:lpstr>
      <vt:lpstr>El rendimiento puede hacerlo rico o acabar con sus ahorros</vt:lpstr>
      <vt:lpstr>El rendimiento puede hacerlo rico o acabar con sus ahorros</vt:lpstr>
      <vt:lpstr>Alternativas de inversión</vt:lpstr>
      <vt:lpstr>PowerPoint Presentation</vt:lpstr>
      <vt:lpstr>PowerPoint Presentation</vt:lpstr>
      <vt:lpstr>PowerPoint Presentation</vt:lpstr>
      <vt:lpstr>6.- Uso del crédito como fuente de financiamiento</vt:lpstr>
      <vt:lpstr>Deuda</vt:lpstr>
      <vt:lpstr>Deuda</vt:lpstr>
      <vt:lpstr>Deuda</vt:lpstr>
      <vt:lpstr>Deuda</vt:lpstr>
      <vt:lpstr>PowerPoint Presentation</vt:lpstr>
      <vt:lpstr>PowerPoint Presentation</vt:lpstr>
      <vt:lpstr>PowerPoint Presentation</vt:lpstr>
      <vt:lpstr>Los límites del endeudamiento</vt:lpstr>
      <vt:lpstr>Ejercicio 3</vt:lpstr>
      <vt:lpstr>7.-Cobertura del riesgo, manejo de crisis económicas y seguros</vt:lpstr>
      <vt:lpstr>Manejo en crisis económicas</vt:lpstr>
      <vt:lpstr>Manejo en crisis económicas</vt:lpstr>
      <vt:lpstr>Gráficas de Comportamiento  de valor de activos</vt:lpstr>
      <vt:lpstr>Gráficas de Comportamiento  de valor de activos</vt:lpstr>
      <vt:lpstr>Manejo en crisis económicas</vt:lpstr>
      <vt:lpstr>PowerPoint Presentation</vt:lpstr>
      <vt:lpstr>8.- Herramientas de finanzas personales</vt:lpstr>
      <vt:lpstr>9.- Preguntas y respuestas</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¿Dolarización o Feudalización?</dc:title>
  <dc:creator>boris_ackerman@yahoo.com</dc:creator>
  <cp:lastModifiedBy>Boris Ackerman</cp:lastModifiedBy>
  <cp:revision>34</cp:revision>
  <dcterms:created xsi:type="dcterms:W3CDTF">2015-05-16T16:41:11Z</dcterms:created>
  <dcterms:modified xsi:type="dcterms:W3CDTF">2016-01-26T00:03:47Z</dcterms:modified>
</cp:coreProperties>
</file>