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302" r:id="rId2"/>
    <p:sldId id="260" r:id="rId3"/>
    <p:sldId id="258" r:id="rId4"/>
    <p:sldId id="320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4" r:id="rId16"/>
    <p:sldId id="272" r:id="rId17"/>
    <p:sldId id="308" r:id="rId18"/>
    <p:sldId id="310" r:id="rId19"/>
    <p:sldId id="317" r:id="rId20"/>
    <p:sldId id="275" r:id="rId21"/>
    <p:sldId id="276" r:id="rId22"/>
    <p:sldId id="311" r:id="rId23"/>
    <p:sldId id="303" r:id="rId24"/>
    <p:sldId id="313" r:id="rId25"/>
    <p:sldId id="314" r:id="rId26"/>
    <p:sldId id="315" r:id="rId27"/>
    <p:sldId id="312" r:id="rId28"/>
    <p:sldId id="318" r:id="rId29"/>
    <p:sldId id="316" r:id="rId30"/>
    <p:sldId id="319" r:id="rId31"/>
    <p:sldId id="321" r:id="rId32"/>
    <p:sldId id="322" r:id="rId33"/>
    <p:sldId id="323" r:id="rId34"/>
    <p:sldId id="324" r:id="rId35"/>
    <p:sldId id="325" r:id="rId36"/>
    <p:sldId id="326" r:id="rId37"/>
    <p:sldId id="327" r:id="rId38"/>
    <p:sldId id="328" r:id="rId39"/>
    <p:sldId id="329" r:id="rId40"/>
    <p:sldId id="330" r:id="rId41"/>
    <p:sldId id="331" r:id="rId42"/>
    <p:sldId id="332" r:id="rId43"/>
  </p:sldIdLst>
  <p:sldSz cx="12192000" cy="6858000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2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8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/>
              <a:t>Distribución de las divisas 2011-2015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4E57-4349-83CF-0EDC2B5D59A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4E57-4349-83CF-0EDC2B5D59A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4E57-4349-83CF-0EDC2B5D59A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4E57-4349-83CF-0EDC2B5D59A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4E57-4349-83CF-0EDC2B5D59AF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4E57-4349-83CF-0EDC2B5D59A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4E57-4349-83CF-0EDC2B5D59AF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4E57-4349-83CF-0EDC2B5D59AF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4E57-4349-83CF-0EDC2B5D59AF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4E57-4349-83CF-0EDC2B5D59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Deuda externa</c:v>
                </c:pt>
                <c:pt idx="1">
                  <c:v>Convenios, PDVSA y altos enchufados</c:v>
                </c:pt>
                <c:pt idx="2">
                  <c:v>Sobrefacturación</c:v>
                </c:pt>
                <c:pt idx="3">
                  <c:v>Bachaqueros, GN, etc.</c:v>
                </c:pt>
                <c:pt idx="4">
                  <c:v>31 millones de venezolanos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</c:v>
                </c:pt>
                <c:pt idx="1">
                  <c:v>0.57999999999999996</c:v>
                </c:pt>
                <c:pt idx="2">
                  <c:v>0.11199999999999999</c:v>
                </c:pt>
                <c:pt idx="3">
                  <c:v>0.12480000000000004</c:v>
                </c:pt>
                <c:pt idx="4">
                  <c:v>8.3200000000000038E-2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E57-4349-83CF-0EDC2B5D59AF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28499A-5B9B-414B-B937-20A5C56ADA77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10FA4BBA-976C-4D3D-8526-2DEE6C016303}">
      <dgm:prSet phldrT="[Text]"/>
      <dgm:spPr/>
      <dgm:t>
        <a:bodyPr/>
        <a:lstStyle/>
        <a:p>
          <a:r>
            <a:rPr lang="es-ES" dirty="0"/>
            <a:t>Reservas/circulante</a:t>
          </a:r>
        </a:p>
      </dgm:t>
    </dgm:pt>
    <dgm:pt modelId="{DD56E265-7EF7-4C4E-BF08-3D24CE11F4DE}" type="parTrans" cxnId="{98854245-1EC2-484B-84E1-244A0F465329}">
      <dgm:prSet/>
      <dgm:spPr/>
      <dgm:t>
        <a:bodyPr/>
        <a:lstStyle/>
        <a:p>
          <a:endParaRPr lang="es-ES"/>
        </a:p>
      </dgm:t>
    </dgm:pt>
    <dgm:pt modelId="{D5E066B9-4F2F-4EB2-B6BC-EA8B1FC441AA}" type="sibTrans" cxnId="{98854245-1EC2-484B-84E1-244A0F465329}">
      <dgm:prSet/>
      <dgm:spPr/>
      <dgm:t>
        <a:bodyPr/>
        <a:lstStyle/>
        <a:p>
          <a:endParaRPr lang="es-ES"/>
        </a:p>
      </dgm:t>
    </dgm:pt>
    <dgm:pt modelId="{7CE19168-32A3-41F9-955A-D6DB9DB50713}">
      <dgm:prSet phldrT="[Text]"/>
      <dgm:spPr>
        <a:solidFill>
          <a:srgbClr val="92D050"/>
        </a:solidFill>
      </dgm:spPr>
      <dgm:t>
        <a:bodyPr/>
        <a:lstStyle/>
        <a:p>
          <a:r>
            <a:rPr lang="es-ES" dirty="0"/>
            <a:t>Reservas internacionales</a:t>
          </a:r>
        </a:p>
      </dgm:t>
    </dgm:pt>
    <dgm:pt modelId="{D44F3439-F589-43FF-85BD-F5753369E20F}" type="parTrans" cxnId="{40587199-6123-4B0B-B173-18704DEB5B0D}">
      <dgm:prSet/>
      <dgm:spPr/>
      <dgm:t>
        <a:bodyPr/>
        <a:lstStyle/>
        <a:p>
          <a:endParaRPr lang="es-ES"/>
        </a:p>
      </dgm:t>
    </dgm:pt>
    <dgm:pt modelId="{C7AACA11-693E-44A8-821A-1FFA06D3F39D}" type="sibTrans" cxnId="{40587199-6123-4B0B-B173-18704DEB5B0D}">
      <dgm:prSet/>
      <dgm:spPr/>
      <dgm:t>
        <a:bodyPr/>
        <a:lstStyle/>
        <a:p>
          <a:endParaRPr lang="es-ES"/>
        </a:p>
      </dgm:t>
    </dgm:pt>
    <dgm:pt modelId="{8192F0A5-A722-4226-8476-263BFF7BB0D1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s-ES" dirty="0"/>
            <a:t>Balanza de pagos</a:t>
          </a:r>
        </a:p>
      </dgm:t>
    </dgm:pt>
    <dgm:pt modelId="{8F46F4CE-CBEB-4B61-A99A-299863548E41}" type="parTrans" cxnId="{F8E2BBFF-1D94-4F02-8AF6-8D5A36B847C4}">
      <dgm:prSet/>
      <dgm:spPr/>
      <dgm:t>
        <a:bodyPr/>
        <a:lstStyle/>
        <a:p>
          <a:endParaRPr lang="es-ES"/>
        </a:p>
      </dgm:t>
    </dgm:pt>
    <dgm:pt modelId="{E476C31E-EDFA-4636-922C-82CEC45B0E1A}" type="sibTrans" cxnId="{F8E2BBFF-1D94-4F02-8AF6-8D5A36B847C4}">
      <dgm:prSet/>
      <dgm:spPr/>
      <dgm:t>
        <a:bodyPr/>
        <a:lstStyle/>
        <a:p>
          <a:endParaRPr lang="es-ES"/>
        </a:p>
      </dgm:t>
    </dgm:pt>
    <dgm:pt modelId="{A96D3BF1-5E1F-4EA1-9A5E-DBB50EA49EE3}">
      <dgm:prSet phldrT="[Text]"/>
      <dgm:spPr/>
      <dgm:t>
        <a:bodyPr/>
        <a:lstStyle/>
        <a:p>
          <a:r>
            <a:rPr lang="es-ES" dirty="0"/>
            <a:t>Política cambiaria</a:t>
          </a:r>
        </a:p>
      </dgm:t>
    </dgm:pt>
    <dgm:pt modelId="{64FDE783-F8D9-4381-AB37-CF15DAB85893}" type="parTrans" cxnId="{CF58F60F-261F-4761-9A45-B056A74E5AD7}">
      <dgm:prSet/>
      <dgm:spPr/>
      <dgm:t>
        <a:bodyPr/>
        <a:lstStyle/>
        <a:p>
          <a:endParaRPr lang="es-ES"/>
        </a:p>
      </dgm:t>
    </dgm:pt>
    <dgm:pt modelId="{67231BF4-E830-4C8C-A5B1-A0F93517D498}" type="sibTrans" cxnId="{CF58F60F-261F-4761-9A45-B056A74E5AD7}">
      <dgm:prSet/>
      <dgm:spPr/>
      <dgm:t>
        <a:bodyPr/>
        <a:lstStyle/>
        <a:p>
          <a:endParaRPr lang="es-ES"/>
        </a:p>
      </dgm:t>
    </dgm:pt>
    <dgm:pt modelId="{7196C330-1EC2-4635-93D3-EC7A1457DDF8}">
      <dgm:prSet phldrT="[Text]"/>
      <dgm:spPr>
        <a:solidFill>
          <a:srgbClr val="92D050"/>
        </a:solidFill>
      </dgm:spPr>
      <dgm:t>
        <a:bodyPr/>
        <a:lstStyle/>
        <a:p>
          <a:r>
            <a:rPr lang="es-ES" dirty="0"/>
            <a:t>Circulante monetario(m2)</a:t>
          </a:r>
        </a:p>
      </dgm:t>
    </dgm:pt>
    <dgm:pt modelId="{D73EC323-A178-4DD7-9E37-DB45F7C6A37D}" type="parTrans" cxnId="{57E1FCA2-D4C7-486C-86AC-863345D895D6}">
      <dgm:prSet/>
      <dgm:spPr/>
      <dgm:t>
        <a:bodyPr/>
        <a:lstStyle/>
        <a:p>
          <a:endParaRPr lang="es-ES"/>
        </a:p>
      </dgm:t>
    </dgm:pt>
    <dgm:pt modelId="{A0D4E007-46E8-43BF-94C2-5147C05BC083}" type="sibTrans" cxnId="{57E1FCA2-D4C7-486C-86AC-863345D895D6}">
      <dgm:prSet/>
      <dgm:spPr/>
      <dgm:t>
        <a:bodyPr/>
        <a:lstStyle/>
        <a:p>
          <a:endParaRPr lang="es-ES"/>
        </a:p>
      </dgm:t>
    </dgm:pt>
    <dgm:pt modelId="{4D124B48-7B2E-4217-BBE3-E95903B6E85B}">
      <dgm:prSet phldrT="[Text]"/>
      <dgm:spPr/>
      <dgm:t>
        <a:bodyPr/>
        <a:lstStyle/>
        <a:p>
          <a:r>
            <a:rPr lang="es-ES" dirty="0"/>
            <a:t>Política fiscal</a:t>
          </a:r>
        </a:p>
      </dgm:t>
    </dgm:pt>
    <dgm:pt modelId="{40AADE42-079F-4EB1-A844-0B4DD670F177}" type="parTrans" cxnId="{53753EBE-CF34-41F4-A3C9-FFCD33443A60}">
      <dgm:prSet/>
      <dgm:spPr/>
      <dgm:t>
        <a:bodyPr/>
        <a:lstStyle/>
        <a:p>
          <a:endParaRPr lang="es-ES"/>
        </a:p>
      </dgm:t>
    </dgm:pt>
    <dgm:pt modelId="{73665C5E-3BD4-4C4A-9250-E44ED2C0FA8A}" type="sibTrans" cxnId="{53753EBE-CF34-41F4-A3C9-FFCD33443A60}">
      <dgm:prSet/>
      <dgm:spPr/>
      <dgm:t>
        <a:bodyPr/>
        <a:lstStyle/>
        <a:p>
          <a:endParaRPr lang="es-ES"/>
        </a:p>
      </dgm:t>
    </dgm:pt>
    <dgm:pt modelId="{23CCD158-A524-4F85-8269-6397F132F816}">
      <dgm:prSet phldrT="[Text]"/>
      <dgm:spPr/>
      <dgm:t>
        <a:bodyPr/>
        <a:lstStyle/>
        <a:p>
          <a:r>
            <a:rPr lang="es-ES" dirty="0"/>
            <a:t>Política monetaria</a:t>
          </a:r>
        </a:p>
      </dgm:t>
    </dgm:pt>
    <dgm:pt modelId="{AFC8145E-20F9-4B9E-86CE-314F5A26B4AD}" type="parTrans" cxnId="{00F71F8E-7211-4429-8C41-ACD1B0107446}">
      <dgm:prSet/>
      <dgm:spPr/>
      <dgm:t>
        <a:bodyPr/>
        <a:lstStyle/>
        <a:p>
          <a:endParaRPr lang="es-ES"/>
        </a:p>
      </dgm:t>
    </dgm:pt>
    <dgm:pt modelId="{0445AC82-F9B6-4814-82FC-7ABECB13FC97}" type="sibTrans" cxnId="{00F71F8E-7211-4429-8C41-ACD1B0107446}">
      <dgm:prSet/>
      <dgm:spPr/>
      <dgm:t>
        <a:bodyPr/>
        <a:lstStyle/>
        <a:p>
          <a:endParaRPr lang="es-ES"/>
        </a:p>
      </dgm:t>
    </dgm:pt>
    <dgm:pt modelId="{5BACED91-9328-4791-B70C-285A9058EFCA}" type="pres">
      <dgm:prSet presAssocID="{B628499A-5B9B-414B-B937-20A5C56ADA7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4AF91E-FA11-46D0-A4A6-56643CED5119}" type="pres">
      <dgm:prSet presAssocID="{10FA4BBA-976C-4D3D-8526-2DEE6C016303}" presName="root1" presStyleCnt="0"/>
      <dgm:spPr/>
    </dgm:pt>
    <dgm:pt modelId="{2049C478-6EEA-4915-A5AB-66123C951A89}" type="pres">
      <dgm:prSet presAssocID="{10FA4BBA-976C-4D3D-8526-2DEE6C01630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5FFBA0-B99A-4C95-9A92-0A9E4922BF33}" type="pres">
      <dgm:prSet presAssocID="{10FA4BBA-976C-4D3D-8526-2DEE6C016303}" presName="level2hierChild" presStyleCnt="0"/>
      <dgm:spPr/>
    </dgm:pt>
    <dgm:pt modelId="{B95CE8A4-1B52-41B6-BE3F-A770A24470C3}" type="pres">
      <dgm:prSet presAssocID="{D44F3439-F589-43FF-85BD-F5753369E20F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D411649A-152C-4D56-94A2-F5081D3433B1}" type="pres">
      <dgm:prSet presAssocID="{D44F3439-F589-43FF-85BD-F5753369E20F}" presName="connTx" presStyleLbl="parChTrans1D2" presStyleIdx="0" presStyleCnt="2"/>
      <dgm:spPr/>
      <dgm:t>
        <a:bodyPr/>
        <a:lstStyle/>
        <a:p>
          <a:endParaRPr lang="en-US"/>
        </a:p>
      </dgm:t>
    </dgm:pt>
    <dgm:pt modelId="{90B7044D-43EA-4111-90AA-519694636147}" type="pres">
      <dgm:prSet presAssocID="{7CE19168-32A3-41F9-955A-D6DB9DB50713}" presName="root2" presStyleCnt="0"/>
      <dgm:spPr/>
    </dgm:pt>
    <dgm:pt modelId="{6D3E2E85-1FA1-45E8-BF7B-7196F0F8EFFE}" type="pres">
      <dgm:prSet presAssocID="{7CE19168-32A3-41F9-955A-D6DB9DB50713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07EA22-3F27-4428-A1A7-76B98C59D457}" type="pres">
      <dgm:prSet presAssocID="{7CE19168-32A3-41F9-955A-D6DB9DB50713}" presName="level3hierChild" presStyleCnt="0"/>
      <dgm:spPr/>
    </dgm:pt>
    <dgm:pt modelId="{DDFC4CFF-538F-4FA4-9C58-ADF225FF2FA8}" type="pres">
      <dgm:prSet presAssocID="{8F46F4CE-CBEB-4B61-A99A-299863548E41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63FDDC5E-4E00-4A14-B513-ABADDB84B73E}" type="pres">
      <dgm:prSet presAssocID="{8F46F4CE-CBEB-4B61-A99A-299863548E41}" presName="connTx" presStyleLbl="parChTrans1D3" presStyleIdx="0" presStyleCnt="4"/>
      <dgm:spPr/>
      <dgm:t>
        <a:bodyPr/>
        <a:lstStyle/>
        <a:p>
          <a:endParaRPr lang="en-US"/>
        </a:p>
      </dgm:t>
    </dgm:pt>
    <dgm:pt modelId="{190E0272-9791-47A9-8044-7780CAF4654F}" type="pres">
      <dgm:prSet presAssocID="{8192F0A5-A722-4226-8476-263BFF7BB0D1}" presName="root2" presStyleCnt="0"/>
      <dgm:spPr/>
    </dgm:pt>
    <dgm:pt modelId="{5ECCC7FC-AF5D-4247-BEC6-FE9604A3F8D7}" type="pres">
      <dgm:prSet presAssocID="{8192F0A5-A722-4226-8476-263BFF7BB0D1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59BE6A-9D40-4126-A743-59C471847459}" type="pres">
      <dgm:prSet presAssocID="{8192F0A5-A722-4226-8476-263BFF7BB0D1}" presName="level3hierChild" presStyleCnt="0"/>
      <dgm:spPr/>
    </dgm:pt>
    <dgm:pt modelId="{CD376E2F-B25D-4CBE-8182-8C64090C1E25}" type="pres">
      <dgm:prSet presAssocID="{64FDE783-F8D9-4381-AB37-CF15DAB85893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ED64DA89-788D-4CCF-97FE-5D7296AC68FA}" type="pres">
      <dgm:prSet presAssocID="{64FDE783-F8D9-4381-AB37-CF15DAB85893}" presName="connTx" presStyleLbl="parChTrans1D3" presStyleIdx="1" presStyleCnt="4"/>
      <dgm:spPr/>
      <dgm:t>
        <a:bodyPr/>
        <a:lstStyle/>
        <a:p>
          <a:endParaRPr lang="en-US"/>
        </a:p>
      </dgm:t>
    </dgm:pt>
    <dgm:pt modelId="{A9C6E096-A63E-4FAF-A670-8D0BE09148B9}" type="pres">
      <dgm:prSet presAssocID="{A96D3BF1-5E1F-4EA1-9A5E-DBB50EA49EE3}" presName="root2" presStyleCnt="0"/>
      <dgm:spPr/>
    </dgm:pt>
    <dgm:pt modelId="{FDAA5CE4-5A32-47B1-AF8C-1D73B357480B}" type="pres">
      <dgm:prSet presAssocID="{A96D3BF1-5E1F-4EA1-9A5E-DBB50EA49EE3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121235-C735-4A32-BBF7-1677F6475FA8}" type="pres">
      <dgm:prSet presAssocID="{A96D3BF1-5E1F-4EA1-9A5E-DBB50EA49EE3}" presName="level3hierChild" presStyleCnt="0"/>
      <dgm:spPr/>
    </dgm:pt>
    <dgm:pt modelId="{5871CB68-7BD3-4534-8D49-AAF177401630}" type="pres">
      <dgm:prSet presAssocID="{D73EC323-A178-4DD7-9E37-DB45F7C6A37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DAF5FC36-7D0D-4626-9FB4-406AD6C11FFC}" type="pres">
      <dgm:prSet presAssocID="{D73EC323-A178-4DD7-9E37-DB45F7C6A37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6269DDDC-3053-48DF-B682-8B6B88079A4A}" type="pres">
      <dgm:prSet presAssocID="{7196C330-1EC2-4635-93D3-EC7A1457DDF8}" presName="root2" presStyleCnt="0"/>
      <dgm:spPr/>
    </dgm:pt>
    <dgm:pt modelId="{EB0DC224-6BE2-45E6-B3B0-E81E7F792AF7}" type="pres">
      <dgm:prSet presAssocID="{7196C330-1EC2-4635-93D3-EC7A1457DDF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424040-DF95-436A-8B6C-B7AFA8847F1F}" type="pres">
      <dgm:prSet presAssocID="{7196C330-1EC2-4635-93D3-EC7A1457DDF8}" presName="level3hierChild" presStyleCnt="0"/>
      <dgm:spPr/>
    </dgm:pt>
    <dgm:pt modelId="{7D736B22-E536-412C-A645-90809303EDCC}" type="pres">
      <dgm:prSet presAssocID="{40AADE42-079F-4EB1-A844-0B4DD670F177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2D7D90F9-6469-40F6-B60A-EEFDFAA75B70}" type="pres">
      <dgm:prSet presAssocID="{40AADE42-079F-4EB1-A844-0B4DD670F177}" presName="connTx" presStyleLbl="parChTrans1D3" presStyleIdx="2" presStyleCnt="4"/>
      <dgm:spPr/>
      <dgm:t>
        <a:bodyPr/>
        <a:lstStyle/>
        <a:p>
          <a:endParaRPr lang="en-US"/>
        </a:p>
      </dgm:t>
    </dgm:pt>
    <dgm:pt modelId="{5E712296-B65E-4667-8196-010C8143185A}" type="pres">
      <dgm:prSet presAssocID="{4D124B48-7B2E-4217-BBE3-E95903B6E85B}" presName="root2" presStyleCnt="0"/>
      <dgm:spPr/>
    </dgm:pt>
    <dgm:pt modelId="{2C8ADDBE-3CD6-4C67-8147-A2228C440C05}" type="pres">
      <dgm:prSet presAssocID="{4D124B48-7B2E-4217-BBE3-E95903B6E85B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DB8ED4-1AA4-4B5F-8418-A794842C2BFD}" type="pres">
      <dgm:prSet presAssocID="{4D124B48-7B2E-4217-BBE3-E95903B6E85B}" presName="level3hierChild" presStyleCnt="0"/>
      <dgm:spPr/>
    </dgm:pt>
    <dgm:pt modelId="{8A666044-5732-4A65-858D-786DFB3A00F8}" type="pres">
      <dgm:prSet presAssocID="{AFC8145E-20F9-4B9E-86CE-314F5A26B4AD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AE65CE8E-DD94-4F05-9D2D-598A7C844562}" type="pres">
      <dgm:prSet presAssocID="{AFC8145E-20F9-4B9E-86CE-314F5A26B4AD}" presName="connTx" presStyleLbl="parChTrans1D3" presStyleIdx="3" presStyleCnt="4"/>
      <dgm:spPr/>
      <dgm:t>
        <a:bodyPr/>
        <a:lstStyle/>
        <a:p>
          <a:endParaRPr lang="en-US"/>
        </a:p>
      </dgm:t>
    </dgm:pt>
    <dgm:pt modelId="{C892B675-8C67-4B3B-9300-7CE325211492}" type="pres">
      <dgm:prSet presAssocID="{23CCD158-A524-4F85-8269-6397F132F816}" presName="root2" presStyleCnt="0"/>
      <dgm:spPr/>
    </dgm:pt>
    <dgm:pt modelId="{4E9C3ADD-D7A2-4D51-AD64-02BD208C94B8}" type="pres">
      <dgm:prSet presAssocID="{23CCD158-A524-4F85-8269-6397F132F81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928189-D686-485C-9DC7-A710766AEBD3}" type="pres">
      <dgm:prSet presAssocID="{23CCD158-A524-4F85-8269-6397F132F816}" presName="level3hierChild" presStyleCnt="0"/>
      <dgm:spPr/>
    </dgm:pt>
  </dgm:ptLst>
  <dgm:cxnLst>
    <dgm:cxn modelId="{1A00CEF2-D5EA-42EF-8CE2-7A5743125865}" type="presOf" srcId="{AFC8145E-20F9-4B9E-86CE-314F5A26B4AD}" destId="{8A666044-5732-4A65-858D-786DFB3A00F8}" srcOrd="0" destOrd="0" presId="urn:microsoft.com/office/officeart/2005/8/layout/hierarchy2"/>
    <dgm:cxn modelId="{2BC7E8C4-5A0E-479D-94B7-D81ED3676EF5}" type="presOf" srcId="{A96D3BF1-5E1F-4EA1-9A5E-DBB50EA49EE3}" destId="{FDAA5CE4-5A32-47B1-AF8C-1D73B357480B}" srcOrd="0" destOrd="0" presId="urn:microsoft.com/office/officeart/2005/8/layout/hierarchy2"/>
    <dgm:cxn modelId="{90B45DD1-97EA-4D59-A16B-6BE8D4FDED5A}" type="presOf" srcId="{10FA4BBA-976C-4D3D-8526-2DEE6C016303}" destId="{2049C478-6EEA-4915-A5AB-66123C951A89}" srcOrd="0" destOrd="0" presId="urn:microsoft.com/office/officeart/2005/8/layout/hierarchy2"/>
    <dgm:cxn modelId="{0B7D972E-F838-454E-81A6-9A1A9F9BED86}" type="presOf" srcId="{23CCD158-A524-4F85-8269-6397F132F816}" destId="{4E9C3ADD-D7A2-4D51-AD64-02BD208C94B8}" srcOrd="0" destOrd="0" presId="urn:microsoft.com/office/officeart/2005/8/layout/hierarchy2"/>
    <dgm:cxn modelId="{2D7AAE43-C1BA-4EF3-9D71-D77A3612EF41}" type="presOf" srcId="{D44F3439-F589-43FF-85BD-F5753369E20F}" destId="{D411649A-152C-4D56-94A2-F5081D3433B1}" srcOrd="1" destOrd="0" presId="urn:microsoft.com/office/officeart/2005/8/layout/hierarchy2"/>
    <dgm:cxn modelId="{53753EBE-CF34-41F4-A3C9-FFCD33443A60}" srcId="{7196C330-1EC2-4635-93D3-EC7A1457DDF8}" destId="{4D124B48-7B2E-4217-BBE3-E95903B6E85B}" srcOrd="0" destOrd="0" parTransId="{40AADE42-079F-4EB1-A844-0B4DD670F177}" sibTransId="{73665C5E-3BD4-4C4A-9250-E44ED2C0FA8A}"/>
    <dgm:cxn modelId="{F7098F2A-A045-42D6-A9A4-954258F3E64E}" type="presOf" srcId="{D73EC323-A178-4DD7-9E37-DB45F7C6A37D}" destId="{DAF5FC36-7D0D-4626-9FB4-406AD6C11FFC}" srcOrd="1" destOrd="0" presId="urn:microsoft.com/office/officeart/2005/8/layout/hierarchy2"/>
    <dgm:cxn modelId="{57E1FCA2-D4C7-486C-86AC-863345D895D6}" srcId="{10FA4BBA-976C-4D3D-8526-2DEE6C016303}" destId="{7196C330-1EC2-4635-93D3-EC7A1457DDF8}" srcOrd="1" destOrd="0" parTransId="{D73EC323-A178-4DD7-9E37-DB45F7C6A37D}" sibTransId="{A0D4E007-46E8-43BF-94C2-5147C05BC083}"/>
    <dgm:cxn modelId="{1A57217C-7CA7-4D67-ACD7-08185879B759}" type="presOf" srcId="{8F46F4CE-CBEB-4B61-A99A-299863548E41}" destId="{63FDDC5E-4E00-4A14-B513-ABADDB84B73E}" srcOrd="1" destOrd="0" presId="urn:microsoft.com/office/officeart/2005/8/layout/hierarchy2"/>
    <dgm:cxn modelId="{4365F4A9-32E3-4CAC-9C0A-93DA7FB33E95}" type="presOf" srcId="{7CE19168-32A3-41F9-955A-D6DB9DB50713}" destId="{6D3E2E85-1FA1-45E8-BF7B-7196F0F8EFFE}" srcOrd="0" destOrd="0" presId="urn:microsoft.com/office/officeart/2005/8/layout/hierarchy2"/>
    <dgm:cxn modelId="{98854245-1EC2-484B-84E1-244A0F465329}" srcId="{B628499A-5B9B-414B-B937-20A5C56ADA77}" destId="{10FA4BBA-976C-4D3D-8526-2DEE6C016303}" srcOrd="0" destOrd="0" parTransId="{DD56E265-7EF7-4C4E-BF08-3D24CE11F4DE}" sibTransId="{D5E066B9-4F2F-4EB2-B6BC-EA8B1FC441AA}"/>
    <dgm:cxn modelId="{73AF4E77-3C06-4830-BD08-BE0B84987E66}" type="presOf" srcId="{B628499A-5B9B-414B-B937-20A5C56ADA77}" destId="{5BACED91-9328-4791-B70C-285A9058EFCA}" srcOrd="0" destOrd="0" presId="urn:microsoft.com/office/officeart/2005/8/layout/hierarchy2"/>
    <dgm:cxn modelId="{AB5BA924-1099-41A5-BC12-6DB2EA71E192}" type="presOf" srcId="{AFC8145E-20F9-4B9E-86CE-314F5A26B4AD}" destId="{AE65CE8E-DD94-4F05-9D2D-598A7C844562}" srcOrd="1" destOrd="0" presId="urn:microsoft.com/office/officeart/2005/8/layout/hierarchy2"/>
    <dgm:cxn modelId="{56D10AC2-B48F-454C-A3A0-5BBA01BC4D52}" type="presOf" srcId="{7196C330-1EC2-4635-93D3-EC7A1457DDF8}" destId="{EB0DC224-6BE2-45E6-B3B0-E81E7F792AF7}" srcOrd="0" destOrd="0" presId="urn:microsoft.com/office/officeart/2005/8/layout/hierarchy2"/>
    <dgm:cxn modelId="{18CE85D1-90A8-47B3-A5B0-99278D84A7BF}" type="presOf" srcId="{40AADE42-079F-4EB1-A844-0B4DD670F177}" destId="{2D7D90F9-6469-40F6-B60A-EEFDFAA75B70}" srcOrd="1" destOrd="0" presId="urn:microsoft.com/office/officeart/2005/8/layout/hierarchy2"/>
    <dgm:cxn modelId="{5E421763-BC54-4C81-A2BE-93F5D4EF5588}" type="presOf" srcId="{64FDE783-F8D9-4381-AB37-CF15DAB85893}" destId="{ED64DA89-788D-4CCF-97FE-5D7296AC68FA}" srcOrd="1" destOrd="0" presId="urn:microsoft.com/office/officeart/2005/8/layout/hierarchy2"/>
    <dgm:cxn modelId="{CF58F60F-261F-4761-9A45-B056A74E5AD7}" srcId="{7CE19168-32A3-41F9-955A-D6DB9DB50713}" destId="{A96D3BF1-5E1F-4EA1-9A5E-DBB50EA49EE3}" srcOrd="1" destOrd="0" parTransId="{64FDE783-F8D9-4381-AB37-CF15DAB85893}" sibTransId="{67231BF4-E830-4C8C-A5B1-A0F93517D498}"/>
    <dgm:cxn modelId="{3E238AD7-0105-4523-9118-584B2268C51D}" type="presOf" srcId="{4D124B48-7B2E-4217-BBE3-E95903B6E85B}" destId="{2C8ADDBE-3CD6-4C67-8147-A2228C440C05}" srcOrd="0" destOrd="0" presId="urn:microsoft.com/office/officeart/2005/8/layout/hierarchy2"/>
    <dgm:cxn modelId="{F56E739D-0FEE-4154-8E07-1F70746C5E4C}" type="presOf" srcId="{40AADE42-079F-4EB1-A844-0B4DD670F177}" destId="{7D736B22-E536-412C-A645-90809303EDCC}" srcOrd="0" destOrd="0" presId="urn:microsoft.com/office/officeart/2005/8/layout/hierarchy2"/>
    <dgm:cxn modelId="{40587199-6123-4B0B-B173-18704DEB5B0D}" srcId="{10FA4BBA-976C-4D3D-8526-2DEE6C016303}" destId="{7CE19168-32A3-41F9-955A-D6DB9DB50713}" srcOrd="0" destOrd="0" parTransId="{D44F3439-F589-43FF-85BD-F5753369E20F}" sibTransId="{C7AACA11-693E-44A8-821A-1FFA06D3F39D}"/>
    <dgm:cxn modelId="{7F7F396C-7136-46A0-BBF4-8A42470A8501}" type="presOf" srcId="{64FDE783-F8D9-4381-AB37-CF15DAB85893}" destId="{CD376E2F-B25D-4CBE-8182-8C64090C1E25}" srcOrd="0" destOrd="0" presId="urn:microsoft.com/office/officeart/2005/8/layout/hierarchy2"/>
    <dgm:cxn modelId="{78585445-E944-4228-91D3-F440F7892978}" type="presOf" srcId="{8192F0A5-A722-4226-8476-263BFF7BB0D1}" destId="{5ECCC7FC-AF5D-4247-BEC6-FE9604A3F8D7}" srcOrd="0" destOrd="0" presId="urn:microsoft.com/office/officeart/2005/8/layout/hierarchy2"/>
    <dgm:cxn modelId="{D2DAE684-BEC9-4328-A6CE-6DA275F91BCF}" type="presOf" srcId="{8F46F4CE-CBEB-4B61-A99A-299863548E41}" destId="{DDFC4CFF-538F-4FA4-9C58-ADF225FF2FA8}" srcOrd="0" destOrd="0" presId="urn:microsoft.com/office/officeart/2005/8/layout/hierarchy2"/>
    <dgm:cxn modelId="{00F71F8E-7211-4429-8C41-ACD1B0107446}" srcId="{7196C330-1EC2-4635-93D3-EC7A1457DDF8}" destId="{23CCD158-A524-4F85-8269-6397F132F816}" srcOrd="1" destOrd="0" parTransId="{AFC8145E-20F9-4B9E-86CE-314F5A26B4AD}" sibTransId="{0445AC82-F9B6-4814-82FC-7ABECB13FC97}"/>
    <dgm:cxn modelId="{16312F34-7B3D-4B6F-B534-CCF7C7FC7626}" type="presOf" srcId="{D44F3439-F589-43FF-85BD-F5753369E20F}" destId="{B95CE8A4-1B52-41B6-BE3F-A770A24470C3}" srcOrd="0" destOrd="0" presId="urn:microsoft.com/office/officeart/2005/8/layout/hierarchy2"/>
    <dgm:cxn modelId="{F8E2BBFF-1D94-4F02-8AF6-8D5A36B847C4}" srcId="{7CE19168-32A3-41F9-955A-D6DB9DB50713}" destId="{8192F0A5-A722-4226-8476-263BFF7BB0D1}" srcOrd="0" destOrd="0" parTransId="{8F46F4CE-CBEB-4B61-A99A-299863548E41}" sibTransId="{E476C31E-EDFA-4636-922C-82CEC45B0E1A}"/>
    <dgm:cxn modelId="{D0B46954-4FA0-44F4-9CBE-5573DF36786B}" type="presOf" srcId="{D73EC323-A178-4DD7-9E37-DB45F7C6A37D}" destId="{5871CB68-7BD3-4534-8D49-AAF177401630}" srcOrd="0" destOrd="0" presId="urn:microsoft.com/office/officeart/2005/8/layout/hierarchy2"/>
    <dgm:cxn modelId="{D4CFBFC5-EB3F-409F-9D5E-29DA757B140D}" type="presParOf" srcId="{5BACED91-9328-4791-B70C-285A9058EFCA}" destId="{2B4AF91E-FA11-46D0-A4A6-56643CED5119}" srcOrd="0" destOrd="0" presId="urn:microsoft.com/office/officeart/2005/8/layout/hierarchy2"/>
    <dgm:cxn modelId="{B5CA7F37-489D-4F51-A34C-E42F7E69A317}" type="presParOf" srcId="{2B4AF91E-FA11-46D0-A4A6-56643CED5119}" destId="{2049C478-6EEA-4915-A5AB-66123C951A89}" srcOrd="0" destOrd="0" presId="urn:microsoft.com/office/officeart/2005/8/layout/hierarchy2"/>
    <dgm:cxn modelId="{F1112DE4-24A7-4C7A-A702-43810CBC1D9E}" type="presParOf" srcId="{2B4AF91E-FA11-46D0-A4A6-56643CED5119}" destId="{C75FFBA0-B99A-4C95-9A92-0A9E4922BF33}" srcOrd="1" destOrd="0" presId="urn:microsoft.com/office/officeart/2005/8/layout/hierarchy2"/>
    <dgm:cxn modelId="{0745A66E-DB88-4DB7-A9F3-B3E3857AFD11}" type="presParOf" srcId="{C75FFBA0-B99A-4C95-9A92-0A9E4922BF33}" destId="{B95CE8A4-1B52-41B6-BE3F-A770A24470C3}" srcOrd="0" destOrd="0" presId="urn:microsoft.com/office/officeart/2005/8/layout/hierarchy2"/>
    <dgm:cxn modelId="{FB30673D-57D1-4395-A394-28BB27B40DE3}" type="presParOf" srcId="{B95CE8A4-1B52-41B6-BE3F-A770A24470C3}" destId="{D411649A-152C-4D56-94A2-F5081D3433B1}" srcOrd="0" destOrd="0" presId="urn:microsoft.com/office/officeart/2005/8/layout/hierarchy2"/>
    <dgm:cxn modelId="{4FB2C6AC-FF3B-4048-A6DD-37E27E695652}" type="presParOf" srcId="{C75FFBA0-B99A-4C95-9A92-0A9E4922BF33}" destId="{90B7044D-43EA-4111-90AA-519694636147}" srcOrd="1" destOrd="0" presId="urn:microsoft.com/office/officeart/2005/8/layout/hierarchy2"/>
    <dgm:cxn modelId="{E67904A2-B892-404A-BB3E-9A792B9819EA}" type="presParOf" srcId="{90B7044D-43EA-4111-90AA-519694636147}" destId="{6D3E2E85-1FA1-45E8-BF7B-7196F0F8EFFE}" srcOrd="0" destOrd="0" presId="urn:microsoft.com/office/officeart/2005/8/layout/hierarchy2"/>
    <dgm:cxn modelId="{FBB162D1-97E9-454D-8B1B-5805ADC88EEE}" type="presParOf" srcId="{90B7044D-43EA-4111-90AA-519694636147}" destId="{AA07EA22-3F27-4428-A1A7-76B98C59D457}" srcOrd="1" destOrd="0" presId="urn:microsoft.com/office/officeart/2005/8/layout/hierarchy2"/>
    <dgm:cxn modelId="{2CA1CCBE-756D-40E1-93A0-E75A776896B0}" type="presParOf" srcId="{AA07EA22-3F27-4428-A1A7-76B98C59D457}" destId="{DDFC4CFF-538F-4FA4-9C58-ADF225FF2FA8}" srcOrd="0" destOrd="0" presId="urn:microsoft.com/office/officeart/2005/8/layout/hierarchy2"/>
    <dgm:cxn modelId="{E99FCDA9-1E87-46FA-A842-ED23722584CF}" type="presParOf" srcId="{DDFC4CFF-538F-4FA4-9C58-ADF225FF2FA8}" destId="{63FDDC5E-4E00-4A14-B513-ABADDB84B73E}" srcOrd="0" destOrd="0" presId="urn:microsoft.com/office/officeart/2005/8/layout/hierarchy2"/>
    <dgm:cxn modelId="{8D087FA2-4A07-4B72-9EC5-888B1CD8DE83}" type="presParOf" srcId="{AA07EA22-3F27-4428-A1A7-76B98C59D457}" destId="{190E0272-9791-47A9-8044-7780CAF4654F}" srcOrd="1" destOrd="0" presId="urn:microsoft.com/office/officeart/2005/8/layout/hierarchy2"/>
    <dgm:cxn modelId="{0C996185-B53B-45FF-B01A-2D30234CC3C0}" type="presParOf" srcId="{190E0272-9791-47A9-8044-7780CAF4654F}" destId="{5ECCC7FC-AF5D-4247-BEC6-FE9604A3F8D7}" srcOrd="0" destOrd="0" presId="urn:microsoft.com/office/officeart/2005/8/layout/hierarchy2"/>
    <dgm:cxn modelId="{EFD2DE5F-03CE-45B7-9BC3-3DA4CA02C7D4}" type="presParOf" srcId="{190E0272-9791-47A9-8044-7780CAF4654F}" destId="{CB59BE6A-9D40-4126-A743-59C471847459}" srcOrd="1" destOrd="0" presId="urn:microsoft.com/office/officeart/2005/8/layout/hierarchy2"/>
    <dgm:cxn modelId="{02F53F4A-BFD9-4193-8F2E-9F29FAC4B5B3}" type="presParOf" srcId="{AA07EA22-3F27-4428-A1A7-76B98C59D457}" destId="{CD376E2F-B25D-4CBE-8182-8C64090C1E25}" srcOrd="2" destOrd="0" presId="urn:microsoft.com/office/officeart/2005/8/layout/hierarchy2"/>
    <dgm:cxn modelId="{181EB70D-9E08-4927-8554-07A0A694482D}" type="presParOf" srcId="{CD376E2F-B25D-4CBE-8182-8C64090C1E25}" destId="{ED64DA89-788D-4CCF-97FE-5D7296AC68FA}" srcOrd="0" destOrd="0" presId="urn:microsoft.com/office/officeart/2005/8/layout/hierarchy2"/>
    <dgm:cxn modelId="{7869219F-C36C-4E7F-B264-390E58D0A38B}" type="presParOf" srcId="{AA07EA22-3F27-4428-A1A7-76B98C59D457}" destId="{A9C6E096-A63E-4FAF-A670-8D0BE09148B9}" srcOrd="3" destOrd="0" presId="urn:microsoft.com/office/officeart/2005/8/layout/hierarchy2"/>
    <dgm:cxn modelId="{1DEFBAE8-085C-49A8-8C56-7EFDC3F63DAB}" type="presParOf" srcId="{A9C6E096-A63E-4FAF-A670-8D0BE09148B9}" destId="{FDAA5CE4-5A32-47B1-AF8C-1D73B357480B}" srcOrd="0" destOrd="0" presId="urn:microsoft.com/office/officeart/2005/8/layout/hierarchy2"/>
    <dgm:cxn modelId="{C4A590EC-3E60-461C-A238-1AD5B674AD03}" type="presParOf" srcId="{A9C6E096-A63E-4FAF-A670-8D0BE09148B9}" destId="{91121235-C735-4A32-BBF7-1677F6475FA8}" srcOrd="1" destOrd="0" presId="urn:microsoft.com/office/officeart/2005/8/layout/hierarchy2"/>
    <dgm:cxn modelId="{6946B309-095A-4C10-AA51-3FC90A0A7297}" type="presParOf" srcId="{C75FFBA0-B99A-4C95-9A92-0A9E4922BF33}" destId="{5871CB68-7BD3-4534-8D49-AAF177401630}" srcOrd="2" destOrd="0" presId="urn:microsoft.com/office/officeart/2005/8/layout/hierarchy2"/>
    <dgm:cxn modelId="{7253D764-BF88-42D7-B23A-EE7AC9D708AA}" type="presParOf" srcId="{5871CB68-7BD3-4534-8D49-AAF177401630}" destId="{DAF5FC36-7D0D-4626-9FB4-406AD6C11FFC}" srcOrd="0" destOrd="0" presId="urn:microsoft.com/office/officeart/2005/8/layout/hierarchy2"/>
    <dgm:cxn modelId="{225C7572-1DC5-4917-9C6E-BF7E86A416EF}" type="presParOf" srcId="{C75FFBA0-B99A-4C95-9A92-0A9E4922BF33}" destId="{6269DDDC-3053-48DF-B682-8B6B88079A4A}" srcOrd="3" destOrd="0" presId="urn:microsoft.com/office/officeart/2005/8/layout/hierarchy2"/>
    <dgm:cxn modelId="{BC678BBB-DED2-4348-9A20-24667FD64D0E}" type="presParOf" srcId="{6269DDDC-3053-48DF-B682-8B6B88079A4A}" destId="{EB0DC224-6BE2-45E6-B3B0-E81E7F792AF7}" srcOrd="0" destOrd="0" presId="urn:microsoft.com/office/officeart/2005/8/layout/hierarchy2"/>
    <dgm:cxn modelId="{DE034430-2D67-431E-92E9-4E4ADAA51769}" type="presParOf" srcId="{6269DDDC-3053-48DF-B682-8B6B88079A4A}" destId="{FD424040-DF95-436A-8B6C-B7AFA8847F1F}" srcOrd="1" destOrd="0" presId="urn:microsoft.com/office/officeart/2005/8/layout/hierarchy2"/>
    <dgm:cxn modelId="{2C3E4AD2-5FEC-4B0D-A79E-3832CE41C015}" type="presParOf" srcId="{FD424040-DF95-436A-8B6C-B7AFA8847F1F}" destId="{7D736B22-E536-412C-A645-90809303EDCC}" srcOrd="0" destOrd="0" presId="urn:microsoft.com/office/officeart/2005/8/layout/hierarchy2"/>
    <dgm:cxn modelId="{3C9B59FC-7224-46C6-96A0-BD4B4CD160F3}" type="presParOf" srcId="{7D736B22-E536-412C-A645-90809303EDCC}" destId="{2D7D90F9-6469-40F6-B60A-EEFDFAA75B70}" srcOrd="0" destOrd="0" presId="urn:microsoft.com/office/officeart/2005/8/layout/hierarchy2"/>
    <dgm:cxn modelId="{00BA3718-A6CE-48AE-9644-09486EE205B6}" type="presParOf" srcId="{FD424040-DF95-436A-8B6C-B7AFA8847F1F}" destId="{5E712296-B65E-4667-8196-010C8143185A}" srcOrd="1" destOrd="0" presId="urn:microsoft.com/office/officeart/2005/8/layout/hierarchy2"/>
    <dgm:cxn modelId="{B63DA1DB-2002-4247-92CB-55BA2E84F992}" type="presParOf" srcId="{5E712296-B65E-4667-8196-010C8143185A}" destId="{2C8ADDBE-3CD6-4C67-8147-A2228C440C05}" srcOrd="0" destOrd="0" presId="urn:microsoft.com/office/officeart/2005/8/layout/hierarchy2"/>
    <dgm:cxn modelId="{B69B95EA-D68E-4D13-894B-11FBBEA6B78B}" type="presParOf" srcId="{5E712296-B65E-4667-8196-010C8143185A}" destId="{F8DB8ED4-1AA4-4B5F-8418-A794842C2BFD}" srcOrd="1" destOrd="0" presId="urn:microsoft.com/office/officeart/2005/8/layout/hierarchy2"/>
    <dgm:cxn modelId="{222F97D3-3198-423C-8E8A-6D99115D5E43}" type="presParOf" srcId="{FD424040-DF95-436A-8B6C-B7AFA8847F1F}" destId="{8A666044-5732-4A65-858D-786DFB3A00F8}" srcOrd="2" destOrd="0" presId="urn:microsoft.com/office/officeart/2005/8/layout/hierarchy2"/>
    <dgm:cxn modelId="{72B21E22-28C2-4078-B306-88897862D7B0}" type="presParOf" srcId="{8A666044-5732-4A65-858D-786DFB3A00F8}" destId="{AE65CE8E-DD94-4F05-9D2D-598A7C844562}" srcOrd="0" destOrd="0" presId="urn:microsoft.com/office/officeart/2005/8/layout/hierarchy2"/>
    <dgm:cxn modelId="{5D1F9502-9A0B-41DC-BA98-DFD422FB64A2}" type="presParOf" srcId="{FD424040-DF95-436A-8B6C-B7AFA8847F1F}" destId="{C892B675-8C67-4B3B-9300-7CE325211492}" srcOrd="3" destOrd="0" presId="urn:microsoft.com/office/officeart/2005/8/layout/hierarchy2"/>
    <dgm:cxn modelId="{4FAC5154-BDE4-4E55-AEEC-B4A40E8718CB}" type="presParOf" srcId="{C892B675-8C67-4B3B-9300-7CE325211492}" destId="{4E9C3ADD-D7A2-4D51-AD64-02BD208C94B8}" srcOrd="0" destOrd="0" presId="urn:microsoft.com/office/officeart/2005/8/layout/hierarchy2"/>
    <dgm:cxn modelId="{EC0D327E-098B-480C-9C86-6E98CBF920DD}" type="presParOf" srcId="{C892B675-8C67-4B3B-9300-7CE325211492}" destId="{D8928189-D686-485C-9DC7-A710766AEBD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9C478-6EEA-4915-A5AB-66123C951A89}">
      <dsp:nvSpPr>
        <dsp:cNvPr id="0" name=""/>
        <dsp:cNvSpPr/>
      </dsp:nvSpPr>
      <dsp:spPr>
        <a:xfrm>
          <a:off x="251819" y="175469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/>
            <a:t>Reservas/circulante</a:t>
          </a:r>
        </a:p>
      </dsp:txBody>
      <dsp:txXfrm>
        <a:off x="281593" y="1784468"/>
        <a:ext cx="1973599" cy="957025"/>
      </dsp:txXfrm>
    </dsp:sp>
    <dsp:sp modelId="{B95CE8A4-1B52-41B6-BE3F-A770A24470C3}">
      <dsp:nvSpPr>
        <dsp:cNvPr id="0" name=""/>
        <dsp:cNvSpPr/>
      </dsp:nvSpPr>
      <dsp:spPr>
        <a:xfrm rot="18289469">
          <a:off x="1979541" y="1658236"/>
          <a:ext cx="142411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24110" y="2021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655994" y="1642848"/>
        <a:ext cx="71205" cy="71205"/>
      </dsp:txXfrm>
    </dsp:sp>
    <dsp:sp modelId="{6D3E2E85-1FA1-45E8-BF7B-7196F0F8EFFE}">
      <dsp:nvSpPr>
        <dsp:cNvPr id="0" name=""/>
        <dsp:cNvSpPr/>
      </dsp:nvSpPr>
      <dsp:spPr>
        <a:xfrm>
          <a:off x="3098226" y="585634"/>
          <a:ext cx="2033147" cy="101657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/>
            <a:t>Reservas internacionales</a:t>
          </a:r>
        </a:p>
      </dsp:txBody>
      <dsp:txXfrm>
        <a:off x="3128000" y="615408"/>
        <a:ext cx="1973599" cy="957025"/>
      </dsp:txXfrm>
    </dsp:sp>
    <dsp:sp modelId="{DDFC4CFF-538F-4FA4-9C58-ADF225FF2FA8}">
      <dsp:nvSpPr>
        <dsp:cNvPr id="0" name=""/>
        <dsp:cNvSpPr/>
      </dsp:nvSpPr>
      <dsp:spPr>
        <a:xfrm rot="19457599">
          <a:off x="5037237" y="78144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512964" y="776618"/>
        <a:ext cx="50076" cy="50076"/>
      </dsp:txXfrm>
    </dsp:sp>
    <dsp:sp modelId="{5ECCC7FC-AF5D-4247-BEC6-FE9604A3F8D7}">
      <dsp:nvSpPr>
        <dsp:cNvPr id="0" name=""/>
        <dsp:cNvSpPr/>
      </dsp:nvSpPr>
      <dsp:spPr>
        <a:xfrm>
          <a:off x="5944632" y="1104"/>
          <a:ext cx="2033147" cy="1016573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/>
            <a:t>Balanza de pagos</a:t>
          </a:r>
        </a:p>
      </dsp:txBody>
      <dsp:txXfrm>
        <a:off x="5974406" y="30878"/>
        <a:ext cx="1973599" cy="957025"/>
      </dsp:txXfrm>
    </dsp:sp>
    <dsp:sp modelId="{CD376E2F-B25D-4CBE-8182-8C64090C1E25}">
      <dsp:nvSpPr>
        <dsp:cNvPr id="0" name=""/>
        <dsp:cNvSpPr/>
      </dsp:nvSpPr>
      <dsp:spPr>
        <a:xfrm rot="2142401">
          <a:off x="5037237" y="136597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512964" y="1361148"/>
        <a:ext cx="50076" cy="50076"/>
      </dsp:txXfrm>
    </dsp:sp>
    <dsp:sp modelId="{FDAA5CE4-5A32-47B1-AF8C-1D73B357480B}">
      <dsp:nvSpPr>
        <dsp:cNvPr id="0" name=""/>
        <dsp:cNvSpPr/>
      </dsp:nvSpPr>
      <dsp:spPr>
        <a:xfrm>
          <a:off x="5944632" y="1170164"/>
          <a:ext cx="2033147" cy="10165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/>
            <a:t>Política cambiaria</a:t>
          </a:r>
        </a:p>
      </dsp:txBody>
      <dsp:txXfrm>
        <a:off x="5974406" y="1199938"/>
        <a:ext cx="1973599" cy="957025"/>
      </dsp:txXfrm>
    </dsp:sp>
    <dsp:sp modelId="{5871CB68-7BD3-4534-8D49-AAF177401630}">
      <dsp:nvSpPr>
        <dsp:cNvPr id="0" name=""/>
        <dsp:cNvSpPr/>
      </dsp:nvSpPr>
      <dsp:spPr>
        <a:xfrm rot="3310531">
          <a:off x="1979541" y="2827296"/>
          <a:ext cx="142411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24110" y="2021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655994" y="2811908"/>
        <a:ext cx="71205" cy="71205"/>
      </dsp:txXfrm>
    </dsp:sp>
    <dsp:sp modelId="{EB0DC224-6BE2-45E6-B3B0-E81E7F792AF7}">
      <dsp:nvSpPr>
        <dsp:cNvPr id="0" name=""/>
        <dsp:cNvSpPr/>
      </dsp:nvSpPr>
      <dsp:spPr>
        <a:xfrm>
          <a:off x="3098226" y="2923754"/>
          <a:ext cx="2033147" cy="101657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/>
            <a:t>Circulante monetario(m2)</a:t>
          </a:r>
        </a:p>
      </dsp:txBody>
      <dsp:txXfrm>
        <a:off x="3128000" y="2953528"/>
        <a:ext cx="1973599" cy="957025"/>
      </dsp:txXfrm>
    </dsp:sp>
    <dsp:sp modelId="{7D736B22-E536-412C-A645-90809303EDCC}">
      <dsp:nvSpPr>
        <dsp:cNvPr id="0" name=""/>
        <dsp:cNvSpPr/>
      </dsp:nvSpPr>
      <dsp:spPr>
        <a:xfrm rot="19457599">
          <a:off x="5037237" y="311956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512964" y="3114738"/>
        <a:ext cx="50076" cy="50076"/>
      </dsp:txXfrm>
    </dsp:sp>
    <dsp:sp modelId="{2C8ADDBE-3CD6-4C67-8147-A2228C440C05}">
      <dsp:nvSpPr>
        <dsp:cNvPr id="0" name=""/>
        <dsp:cNvSpPr/>
      </dsp:nvSpPr>
      <dsp:spPr>
        <a:xfrm>
          <a:off x="5944632" y="2339224"/>
          <a:ext cx="2033147" cy="10165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/>
            <a:t>Política fiscal</a:t>
          </a:r>
        </a:p>
      </dsp:txBody>
      <dsp:txXfrm>
        <a:off x="5974406" y="2368998"/>
        <a:ext cx="1973599" cy="957025"/>
      </dsp:txXfrm>
    </dsp:sp>
    <dsp:sp modelId="{8A666044-5732-4A65-858D-786DFB3A00F8}">
      <dsp:nvSpPr>
        <dsp:cNvPr id="0" name=""/>
        <dsp:cNvSpPr/>
      </dsp:nvSpPr>
      <dsp:spPr>
        <a:xfrm rot="2142401">
          <a:off x="5037237" y="370409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512964" y="3699267"/>
        <a:ext cx="50076" cy="50076"/>
      </dsp:txXfrm>
    </dsp:sp>
    <dsp:sp modelId="{4E9C3ADD-D7A2-4D51-AD64-02BD208C94B8}">
      <dsp:nvSpPr>
        <dsp:cNvPr id="0" name=""/>
        <dsp:cNvSpPr/>
      </dsp:nvSpPr>
      <dsp:spPr>
        <a:xfrm>
          <a:off x="5944632" y="3508284"/>
          <a:ext cx="2033147" cy="10165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/>
            <a:t>Política monetaria</a:t>
          </a:r>
        </a:p>
      </dsp:txBody>
      <dsp:txXfrm>
        <a:off x="5974406" y="3538058"/>
        <a:ext cx="1973599" cy="957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8BC9D-89E3-48E7-BA23-F579F3C1E39F}" type="datetimeFigureOut">
              <a:rPr lang="es-ES" smtClean="0"/>
              <a:t>29/10/2016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6393D-5FFE-4EF3-8C3C-DDA1A408A02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8910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AF74E-F058-4E00-93DF-6119D552121F}" type="slidenum">
              <a:rPr lang="es-ES" smtClean="0"/>
              <a:t>39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8588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V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8085-93FB-4AE8-8436-9796C003815A}" type="datetimeFigureOut">
              <a:rPr lang="es-VE" smtClean="0"/>
              <a:t>29/10/2016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A7D3-D0D0-462B-9B63-09F138037095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31269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8085-93FB-4AE8-8436-9796C003815A}" type="datetimeFigureOut">
              <a:rPr lang="es-VE" smtClean="0"/>
              <a:t>29/10/2016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A7D3-D0D0-462B-9B63-09F138037095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46624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8085-93FB-4AE8-8436-9796C003815A}" type="datetimeFigureOut">
              <a:rPr lang="es-VE" smtClean="0"/>
              <a:t>29/10/2016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A7D3-D0D0-462B-9B63-09F138037095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17927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8085-93FB-4AE8-8436-9796C003815A}" type="datetimeFigureOut">
              <a:rPr lang="es-VE" smtClean="0"/>
              <a:t>29/10/2016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A7D3-D0D0-462B-9B63-09F138037095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327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8085-93FB-4AE8-8436-9796C003815A}" type="datetimeFigureOut">
              <a:rPr lang="es-VE" smtClean="0"/>
              <a:t>29/10/2016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A7D3-D0D0-462B-9B63-09F138037095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61142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8085-93FB-4AE8-8436-9796C003815A}" type="datetimeFigureOut">
              <a:rPr lang="es-VE" smtClean="0"/>
              <a:t>29/10/2016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A7D3-D0D0-462B-9B63-09F138037095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7061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8085-93FB-4AE8-8436-9796C003815A}" type="datetimeFigureOut">
              <a:rPr lang="es-VE" smtClean="0"/>
              <a:t>29/10/2016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A7D3-D0D0-462B-9B63-09F138037095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1830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8085-93FB-4AE8-8436-9796C003815A}" type="datetimeFigureOut">
              <a:rPr lang="es-VE" smtClean="0"/>
              <a:t>29/10/2016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A7D3-D0D0-462B-9B63-09F138037095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03026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8085-93FB-4AE8-8436-9796C003815A}" type="datetimeFigureOut">
              <a:rPr lang="es-VE" smtClean="0"/>
              <a:t>29/10/2016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A7D3-D0D0-462B-9B63-09F138037095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83521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8085-93FB-4AE8-8436-9796C003815A}" type="datetimeFigureOut">
              <a:rPr lang="es-VE" smtClean="0"/>
              <a:t>29/10/2016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A7D3-D0D0-462B-9B63-09F138037095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7497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8085-93FB-4AE8-8436-9796C003815A}" type="datetimeFigureOut">
              <a:rPr lang="es-VE" smtClean="0"/>
              <a:t>29/10/2016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A7D3-D0D0-462B-9B63-09F138037095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56552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08085-93FB-4AE8-8436-9796C003815A}" type="datetimeFigureOut">
              <a:rPr lang="es-VE" smtClean="0"/>
              <a:t>29/10/2016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CA7D3-D0D0-462B-9B63-09F138037095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8371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mailto:Boris_ackerman@yahoo.com" TargetMode="External"/><Relationship Id="rId2" Type="http://schemas.openxmlformats.org/officeDocument/2006/relationships/hyperlink" Target="http://www.cochinodinero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VE" dirty="0"/>
              <a:t>Economía venezolana en medio del </a:t>
            </a:r>
            <a:r>
              <a:rPr lang="es-VE" dirty="0" smtClean="0"/>
              <a:t>caos – Perspectivas 2017</a:t>
            </a:r>
            <a:endParaRPr lang="es-V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VE" dirty="0"/>
              <a:t>Facilitador: Boris Ackerman</a:t>
            </a:r>
          </a:p>
        </p:txBody>
      </p:sp>
    </p:spTree>
    <p:extLst>
      <p:ext uri="{BB962C8B-B14F-4D97-AF65-F5344CB8AC3E}">
        <p14:creationId xmlns:p14="http://schemas.microsoft.com/office/powerpoint/2010/main" val="1792731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Política</a:t>
            </a:r>
            <a:r>
              <a:rPr lang="en-US" dirty="0"/>
              <a:t> </a:t>
            </a:r>
            <a:r>
              <a:rPr lang="en-US" dirty="0" err="1"/>
              <a:t>cambiaria</a:t>
            </a:r>
            <a:endParaRPr lang="es-V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91264" cy="4925144"/>
          </a:xfrm>
        </p:spPr>
        <p:txBody>
          <a:bodyPr>
            <a:normAutofit/>
          </a:bodyPr>
          <a:lstStyle/>
          <a:p>
            <a:pPr algn="just"/>
            <a:r>
              <a:rPr lang="es-VE" dirty="0"/>
              <a:t>Muchos analistas comparten la consideración de que la política cambiaria es el centro de los problemas que el país posee. </a:t>
            </a:r>
          </a:p>
          <a:p>
            <a:pPr algn="just"/>
            <a:r>
              <a:rPr lang="es-VE" dirty="0"/>
              <a:t>La mayor parte de las divisas ni siquiera entran al país, se va posiblemente a los convenios.</a:t>
            </a:r>
          </a:p>
          <a:p>
            <a:pPr algn="just"/>
            <a:r>
              <a:rPr lang="es-VE" dirty="0"/>
              <a:t>Muchos precios se han ajustado al dólar libre o simplemente los bienes no se consiguen.</a:t>
            </a:r>
          </a:p>
          <a:p>
            <a:pPr algn="just"/>
            <a:r>
              <a:rPr lang="es-VE" dirty="0"/>
              <a:t>Los tipos de cambio oficiales solamente operan para un conjunto muy limitado de bienes que luego entran en un modelo de distribución absolutamente irregular. (</a:t>
            </a:r>
            <a:r>
              <a:rPr lang="es-VE" dirty="0" err="1"/>
              <a:t>bachaqueo</a:t>
            </a:r>
            <a:r>
              <a:rPr lang="es-VE" dirty="0"/>
              <a:t>/estraperlo)</a:t>
            </a:r>
          </a:p>
        </p:txBody>
      </p:sp>
    </p:spTree>
    <p:extLst>
      <p:ext uri="{BB962C8B-B14F-4D97-AF65-F5344CB8AC3E}">
        <p14:creationId xmlns:p14="http://schemas.microsoft.com/office/powerpoint/2010/main" val="1595800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b="1" dirty="0"/>
              <a:t>Déficit del sector público = Aumento del circulante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120" y="1470782"/>
            <a:ext cx="10938680" cy="48344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VE" dirty="0"/>
              <a:t>2015  el circulante aumentó en un 100%  y nada indica que eso se detenga</a:t>
            </a:r>
          </a:p>
          <a:p>
            <a:pPr algn="just"/>
            <a:r>
              <a:rPr lang="en-US" dirty="0"/>
              <a:t>PIB al </a:t>
            </a:r>
            <a:r>
              <a:rPr lang="en-US" dirty="0" err="1"/>
              <a:t>cierre</a:t>
            </a:r>
            <a:r>
              <a:rPr lang="en-US" dirty="0"/>
              <a:t> de 2015 </a:t>
            </a:r>
            <a:r>
              <a:rPr lang="en-US" dirty="0" err="1"/>
              <a:t>Bs</a:t>
            </a:r>
            <a:r>
              <a:rPr lang="en-US" dirty="0"/>
              <a:t>. 7,0 </a:t>
            </a:r>
            <a:r>
              <a:rPr lang="en-US" dirty="0" err="1"/>
              <a:t>billones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Gasto</a:t>
            </a:r>
            <a:r>
              <a:rPr lang="en-US" dirty="0"/>
              <a:t> </a:t>
            </a:r>
            <a:r>
              <a:rPr lang="en-US" dirty="0" err="1"/>
              <a:t>público</a:t>
            </a:r>
            <a:r>
              <a:rPr lang="en-US" dirty="0"/>
              <a:t>  </a:t>
            </a:r>
            <a:r>
              <a:rPr lang="en-US" dirty="0" err="1"/>
              <a:t>aproximado</a:t>
            </a:r>
            <a:r>
              <a:rPr lang="en-US" dirty="0"/>
              <a:t> 54 % del PIB 3,8 </a:t>
            </a:r>
            <a:r>
              <a:rPr lang="en-US" dirty="0" err="1"/>
              <a:t>billones</a:t>
            </a:r>
            <a:endParaRPr lang="en-US" dirty="0"/>
          </a:p>
          <a:p>
            <a:pPr algn="just"/>
            <a:r>
              <a:rPr lang="en-US" dirty="0" err="1"/>
              <a:t>Déficit</a:t>
            </a:r>
            <a:r>
              <a:rPr lang="en-US" dirty="0"/>
              <a:t> del sector </a:t>
            </a:r>
            <a:r>
              <a:rPr lang="en-US" dirty="0" err="1"/>
              <a:t>público</a:t>
            </a:r>
            <a:r>
              <a:rPr lang="en-US" dirty="0"/>
              <a:t> entre el 29% del PIB </a:t>
            </a:r>
            <a:r>
              <a:rPr lang="en-US" dirty="0" err="1"/>
              <a:t>equivalentes</a:t>
            </a:r>
            <a:r>
              <a:rPr lang="en-US" dirty="0"/>
              <a:t> al </a:t>
            </a:r>
            <a:r>
              <a:rPr lang="en-US" dirty="0" err="1"/>
              <a:t>incremento</a:t>
            </a:r>
            <a:r>
              <a:rPr lang="en-US" dirty="0"/>
              <a:t> del </a:t>
            </a:r>
            <a:r>
              <a:rPr lang="en-US" dirty="0" err="1"/>
              <a:t>circulante</a:t>
            </a:r>
            <a:r>
              <a:rPr lang="en-US" dirty="0"/>
              <a:t>, </a:t>
            </a:r>
            <a:r>
              <a:rPr lang="en-US" dirty="0" err="1"/>
              <a:t>casi</a:t>
            </a:r>
            <a:r>
              <a:rPr lang="en-US" dirty="0"/>
              <a:t> </a:t>
            </a:r>
            <a:r>
              <a:rPr lang="en-US" dirty="0" err="1"/>
              <a:t>Bs</a:t>
            </a:r>
            <a:r>
              <a:rPr lang="en-US" dirty="0"/>
              <a:t>. 2.000 </a:t>
            </a:r>
            <a:r>
              <a:rPr lang="en-US" dirty="0" err="1"/>
              <a:t>millardos</a:t>
            </a:r>
            <a:r>
              <a:rPr lang="en-US" dirty="0"/>
              <a:t> (OJO, UNA PARTE MUY IMPORTANTE DEL DÉFICIT LO PRODUCEN LAS EMPRESAS EN MANOS DEL ESTADO, ENTRE OTRAS PDVSA)</a:t>
            </a:r>
          </a:p>
          <a:p>
            <a:pPr algn="just"/>
            <a:r>
              <a:rPr lang="en-US" dirty="0" err="1"/>
              <a:t>Ingresos</a:t>
            </a:r>
            <a:r>
              <a:rPr lang="en-US" dirty="0"/>
              <a:t> del </a:t>
            </a:r>
            <a:r>
              <a:rPr lang="en-US" dirty="0" err="1"/>
              <a:t>estado</a:t>
            </a:r>
            <a:r>
              <a:rPr lang="en-US" dirty="0"/>
              <a:t> 1.900 </a:t>
            </a:r>
            <a:r>
              <a:rPr lang="en-US" dirty="0" err="1"/>
              <a:t>millardos</a:t>
            </a:r>
            <a:r>
              <a:rPr lang="en-US" dirty="0"/>
              <a:t> 25 % del PIB</a:t>
            </a:r>
          </a:p>
          <a:p>
            <a:pPr algn="just"/>
            <a:r>
              <a:rPr lang="en-US" dirty="0"/>
              <a:t>El </a:t>
            </a:r>
            <a:r>
              <a:rPr lang="en-US" dirty="0" err="1"/>
              <a:t>gobierno</a:t>
            </a:r>
            <a:r>
              <a:rPr lang="en-US" dirty="0"/>
              <a:t> </a:t>
            </a:r>
            <a:r>
              <a:rPr lang="en-US" dirty="0" err="1"/>
              <a:t>gasta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del </a:t>
            </a:r>
            <a:r>
              <a:rPr lang="en-US" dirty="0" err="1"/>
              <a:t>doble</a:t>
            </a:r>
            <a:r>
              <a:rPr lang="en-US" dirty="0"/>
              <a:t> de lo que le </a:t>
            </a:r>
            <a:r>
              <a:rPr lang="en-US" dirty="0" err="1"/>
              <a:t>ingresa</a:t>
            </a:r>
            <a:r>
              <a:rPr lang="en-US" dirty="0"/>
              <a:t> y </a:t>
            </a:r>
            <a:r>
              <a:rPr lang="en-US" dirty="0" err="1"/>
              <a:t>eso</a:t>
            </a:r>
            <a:r>
              <a:rPr lang="en-US" dirty="0"/>
              <a:t> </a:t>
            </a:r>
            <a:r>
              <a:rPr lang="en-US" dirty="0" err="1"/>
              <a:t>desde</a:t>
            </a:r>
            <a:r>
              <a:rPr lang="en-US" dirty="0"/>
              <a:t> antes de la </a:t>
            </a:r>
            <a:r>
              <a:rPr lang="en-US" dirty="0" err="1"/>
              <a:t>baja</a:t>
            </a:r>
            <a:r>
              <a:rPr lang="en-US" dirty="0"/>
              <a:t> del </a:t>
            </a:r>
            <a:r>
              <a:rPr lang="en-US" dirty="0" err="1"/>
              <a:t>petróleo</a:t>
            </a:r>
            <a:endParaRPr lang="en-US" dirty="0"/>
          </a:p>
          <a:p>
            <a:pPr algn="just"/>
            <a:r>
              <a:rPr lang="en-US" dirty="0"/>
              <a:t>La </a:t>
            </a:r>
            <a:r>
              <a:rPr lang="en-US" dirty="0" err="1"/>
              <a:t>política</a:t>
            </a:r>
            <a:r>
              <a:rPr lang="en-US" dirty="0"/>
              <a:t> fiscal se </a:t>
            </a:r>
            <a:r>
              <a:rPr lang="en-US" dirty="0" err="1"/>
              <a:t>hace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represiva</a:t>
            </a:r>
            <a:r>
              <a:rPr lang="en-US" dirty="0"/>
              <a:t>, </a:t>
            </a:r>
            <a:r>
              <a:rPr lang="en-US" dirty="0" err="1"/>
              <a:t>pero</a:t>
            </a:r>
            <a:r>
              <a:rPr lang="en-US" dirty="0"/>
              <a:t> </a:t>
            </a:r>
            <a:r>
              <a:rPr lang="en-US" dirty="0" err="1"/>
              <a:t>aún</a:t>
            </a:r>
            <a:r>
              <a:rPr lang="en-US" dirty="0"/>
              <a:t> </a:t>
            </a:r>
            <a:r>
              <a:rPr lang="en-US" dirty="0" err="1"/>
              <a:t>así</a:t>
            </a:r>
            <a:r>
              <a:rPr lang="en-US" dirty="0"/>
              <a:t>, las </a:t>
            </a:r>
            <a:r>
              <a:rPr lang="en-US" dirty="0" err="1"/>
              <a:t>medidas</a:t>
            </a:r>
            <a:r>
              <a:rPr lang="en-US" dirty="0"/>
              <a:t> son </a:t>
            </a:r>
            <a:r>
              <a:rPr lang="en-US" dirty="0" err="1"/>
              <a:t>insuficientes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79733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Política monetaria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Tasas bancarias por debajo de los niveles de inflación</a:t>
            </a:r>
            <a:endParaRPr lang="es-ES" dirty="0">
              <a:sym typeface="Wingdings" pitchFamily="2" charset="2"/>
            </a:endParaRPr>
          </a:p>
          <a:p>
            <a:pPr algn="just"/>
            <a:r>
              <a:rPr lang="es-ES" dirty="0">
                <a:sym typeface="Wingdings" pitchFamily="2" charset="2"/>
              </a:rPr>
              <a:t>Las tasas al público permanecen reguladas, a niveles percibidos como muy inferiores al incremento en precios.</a:t>
            </a:r>
          </a:p>
          <a:p>
            <a:pPr algn="just"/>
            <a:r>
              <a:rPr lang="es-ES" dirty="0">
                <a:sym typeface="Wingdings" pitchFamily="2" charset="2"/>
              </a:rPr>
              <a:t>Aunque se ha aumentado el encaje legal, esto no ha tenido efecto alguno debido a la constante inyección de dinero</a:t>
            </a:r>
          </a:p>
          <a:p>
            <a:pPr algn="just"/>
            <a:r>
              <a:rPr lang="es-ES" dirty="0">
                <a:sym typeface="Wingdings" pitchFamily="2" charset="2"/>
              </a:rPr>
              <a:t>No se observan operaciones de mercado abierto</a:t>
            </a:r>
          </a:p>
          <a:p>
            <a:pPr algn="just"/>
            <a:r>
              <a:rPr lang="es-ES" dirty="0">
                <a:sym typeface="Wingdings" pitchFamily="2" charset="2"/>
              </a:rPr>
              <a:t>Lo poco que queda de la clase media pende de un hilo, y ese hilo es la política monetaria</a:t>
            </a:r>
          </a:p>
          <a:p>
            <a:endParaRPr lang="es-ES" dirty="0">
              <a:sym typeface="Wingdings" pitchFamily="2" charset="2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168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 global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Circulante se incrementa de Bs.218 millardos en Enero de 2009 a </a:t>
            </a:r>
            <a:r>
              <a:rPr lang="es-ES" dirty="0" smtClean="0"/>
              <a:t>7.177 </a:t>
            </a:r>
            <a:r>
              <a:rPr lang="es-ES" dirty="0"/>
              <a:t>millardos hoy x </a:t>
            </a:r>
            <a:r>
              <a:rPr lang="es-ES" dirty="0" smtClean="0"/>
              <a:t>33</a:t>
            </a:r>
            <a:endParaRPr lang="es-ES" dirty="0"/>
          </a:p>
          <a:p>
            <a:pPr algn="just"/>
            <a:r>
              <a:rPr lang="es-ES" dirty="0"/>
              <a:t>Reservas bajan en la misma temporada de 43 millardos a poco menos de </a:t>
            </a:r>
            <a:r>
              <a:rPr lang="es-ES" dirty="0" smtClean="0"/>
              <a:t>10,9 </a:t>
            </a:r>
            <a:r>
              <a:rPr lang="es-ES" dirty="0"/>
              <a:t>mil millones, bajan casi un </a:t>
            </a:r>
            <a:r>
              <a:rPr lang="es-ES" dirty="0" smtClean="0"/>
              <a:t>75 </a:t>
            </a:r>
            <a:r>
              <a:rPr lang="es-ES" dirty="0"/>
              <a:t>%</a:t>
            </a:r>
          </a:p>
          <a:p>
            <a:pPr algn="just"/>
            <a:r>
              <a:rPr lang="es-ES" dirty="0"/>
              <a:t>Un bolívar ahora tiene más o menos </a:t>
            </a:r>
            <a:r>
              <a:rPr lang="es-ES" dirty="0" smtClean="0"/>
              <a:t>1/132  </a:t>
            </a:r>
            <a:r>
              <a:rPr lang="es-ES" dirty="0"/>
              <a:t>del respaldo que tenía hace siete años</a:t>
            </a:r>
          </a:p>
          <a:p>
            <a:pPr algn="just"/>
            <a:r>
              <a:rPr lang="es-ES" dirty="0"/>
              <a:t>Todo en medio y luego de la mayor bonanza petrolera en más de tres décadas.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776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Deuda Externa y </a:t>
            </a:r>
            <a:r>
              <a:rPr lang="es-VE" dirty="0" err="1"/>
              <a:t>Cencoex</a:t>
            </a:r>
            <a:endParaRPr lang="es-V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VE" dirty="0"/>
              <a:t>Bonos Globales y PDVSA 47 Millardos de dólares a valor facial, saldo que se duplica si se incluye el servicio. Se trata de los bonos que más rinden en el mundo. </a:t>
            </a:r>
          </a:p>
          <a:p>
            <a:pPr algn="just"/>
            <a:r>
              <a:rPr lang="es-VE" dirty="0"/>
              <a:t>Servicio de deuda 2016 8 millardos, PDVSA + Gobierno </a:t>
            </a:r>
          </a:p>
          <a:p>
            <a:pPr algn="just"/>
            <a:r>
              <a:rPr lang="es-VE" dirty="0"/>
              <a:t>Fondo Chino según fuentes oficiales supera los 50 millardos (no se sabe el monto amortizado, intereses o condiciones)</a:t>
            </a:r>
          </a:p>
          <a:p>
            <a:pPr algn="just"/>
            <a:r>
              <a:rPr lang="es-VE" dirty="0"/>
              <a:t>Según la información brindada por FEDECAMARAS, las liquidaciones no efectuadas por CADIVI/CENCOEX superan los 15 millardos de dólares. Líneas bloqueadas por proveedores.</a:t>
            </a:r>
          </a:p>
          <a:p>
            <a:pPr algn="just"/>
            <a:r>
              <a:rPr lang="es-VE" dirty="0" smtClean="0"/>
              <a:t>Operación de canje de PDVSA solamente libera 2 Millardos de dólares en el flujo de 2017 – Igual hay que pagar otros 9 Millardos</a:t>
            </a:r>
            <a:endParaRPr lang="es-VE" dirty="0"/>
          </a:p>
          <a:p>
            <a:pPr marL="0" indent="0">
              <a:buNone/>
            </a:pP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64043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Reservas</a:t>
            </a:r>
            <a:r>
              <a:rPr lang="en-US" sz="3600" dirty="0"/>
              <a:t>/</a:t>
            </a:r>
            <a:r>
              <a:rPr lang="en-US" sz="3600" dirty="0" err="1"/>
              <a:t>Circulante</a:t>
            </a:r>
            <a:r>
              <a:rPr lang="en-US" sz="3600" dirty="0"/>
              <a:t> a </a:t>
            </a:r>
            <a:r>
              <a:rPr lang="en-US" sz="3600" dirty="0" err="1"/>
              <a:t>tasa</a:t>
            </a:r>
            <a:r>
              <a:rPr lang="en-US" sz="3600" dirty="0"/>
              <a:t> </a:t>
            </a:r>
            <a:r>
              <a:rPr lang="en-US" sz="3600" dirty="0" err="1"/>
              <a:t>oficial</a:t>
            </a:r>
            <a:r>
              <a:rPr lang="en-US" sz="3600" dirty="0"/>
              <a:t> 1982-2016</a:t>
            </a:r>
            <a:endParaRPr lang="es-VE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968" y="1441406"/>
            <a:ext cx="10678064" cy="505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812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sz="3600" b="1" dirty="0"/>
              <a:t>Incremento exponencial del </a:t>
            </a:r>
            <a:r>
              <a:rPr lang="es-VE" sz="3600" b="1" dirty="0" smtClean="0"/>
              <a:t>circulante y de los precios</a:t>
            </a:r>
            <a:endParaRPr lang="es-VE" sz="36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084" y="1415239"/>
            <a:ext cx="9152567" cy="525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85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¿Hasta </a:t>
            </a:r>
            <a:r>
              <a:rPr lang="en-US" dirty="0" err="1"/>
              <a:t>dónde</a:t>
            </a:r>
            <a:r>
              <a:rPr lang="en-US" dirty="0"/>
              <a:t> </a:t>
            </a:r>
            <a:r>
              <a:rPr lang="en-US" dirty="0" err="1"/>
              <a:t>subirá</a:t>
            </a:r>
            <a:r>
              <a:rPr lang="en-US" dirty="0"/>
              <a:t> la </a:t>
            </a:r>
            <a:r>
              <a:rPr lang="en-US" dirty="0" err="1"/>
              <a:t>inflación</a:t>
            </a:r>
            <a:r>
              <a:rPr lang="en-US" dirty="0"/>
              <a:t>?</a:t>
            </a:r>
            <a:endParaRPr lang="es-V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08948"/>
            <a:ext cx="9344604" cy="520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372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¿</a:t>
            </a:r>
            <a:r>
              <a:rPr lang="en-US" sz="3600" dirty="0" err="1"/>
              <a:t>Cuánto</a:t>
            </a:r>
            <a:r>
              <a:rPr lang="en-US" sz="3600" dirty="0"/>
              <a:t> ha </a:t>
            </a:r>
            <a:r>
              <a:rPr lang="en-US" sz="3600" dirty="0" err="1"/>
              <a:t>subido</a:t>
            </a:r>
            <a:r>
              <a:rPr lang="en-US" sz="3600" dirty="0"/>
              <a:t> </a:t>
            </a:r>
            <a:r>
              <a:rPr lang="en-US" sz="3600" dirty="0" err="1"/>
              <a:t>todo</a:t>
            </a:r>
            <a:r>
              <a:rPr lang="en-US" sz="3600" dirty="0"/>
              <a:t> </a:t>
            </a:r>
            <a:r>
              <a:rPr lang="en-US" sz="3600" dirty="0" err="1"/>
              <a:t>desde</a:t>
            </a:r>
            <a:r>
              <a:rPr lang="en-US" sz="3600" dirty="0"/>
              <a:t> que se </a:t>
            </a:r>
            <a:r>
              <a:rPr lang="en-US" sz="3600" dirty="0" err="1"/>
              <a:t>decretó</a:t>
            </a:r>
            <a:r>
              <a:rPr lang="en-US" sz="3600" dirty="0"/>
              <a:t> el control de </a:t>
            </a:r>
            <a:r>
              <a:rPr lang="en-US" sz="3600" dirty="0" err="1"/>
              <a:t>cambios</a:t>
            </a:r>
            <a:r>
              <a:rPr lang="en-US" sz="3600" dirty="0"/>
              <a:t> </a:t>
            </a:r>
            <a:r>
              <a:rPr lang="en-US" sz="3600" dirty="0" err="1"/>
              <a:t>en</a:t>
            </a:r>
            <a:r>
              <a:rPr lang="en-US" sz="3600" dirty="0"/>
              <a:t> </a:t>
            </a:r>
            <a:r>
              <a:rPr lang="en-US" sz="3600" dirty="0" err="1"/>
              <a:t>Febrero</a:t>
            </a:r>
            <a:r>
              <a:rPr lang="en-US" sz="3600" dirty="0"/>
              <a:t> de 2003 hasta </a:t>
            </a:r>
            <a:r>
              <a:rPr lang="en-US" sz="3600" dirty="0" err="1" smtClean="0"/>
              <a:t>Octubre</a:t>
            </a:r>
            <a:r>
              <a:rPr lang="en-US" sz="3600" dirty="0" smtClean="0"/>
              <a:t> </a:t>
            </a:r>
            <a:r>
              <a:rPr lang="en-US" sz="3600" dirty="0"/>
              <a:t>de 2016?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M2 o </a:t>
            </a:r>
            <a:r>
              <a:rPr lang="en-US" dirty="0" err="1"/>
              <a:t>circulante</a:t>
            </a:r>
            <a:r>
              <a:rPr lang="en-US" dirty="0"/>
              <a:t> </a:t>
            </a:r>
            <a:r>
              <a:rPr lang="en-US" dirty="0" err="1"/>
              <a:t>monetario</a:t>
            </a:r>
            <a:r>
              <a:rPr lang="en-US" dirty="0"/>
              <a:t> se ha </a:t>
            </a:r>
            <a:r>
              <a:rPr lang="en-US" dirty="0" err="1"/>
              <a:t>multiplicado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smtClean="0"/>
              <a:t>382</a:t>
            </a:r>
            <a:endParaRPr lang="en-US" dirty="0"/>
          </a:p>
          <a:p>
            <a:r>
              <a:rPr lang="en-US" dirty="0" err="1"/>
              <a:t>Precios</a:t>
            </a:r>
            <a:r>
              <a:rPr lang="en-US" dirty="0"/>
              <a:t> se </a:t>
            </a:r>
            <a:r>
              <a:rPr lang="en-US" dirty="0" err="1"/>
              <a:t>han</a:t>
            </a:r>
            <a:r>
              <a:rPr lang="en-US" dirty="0"/>
              <a:t> </a:t>
            </a:r>
            <a:r>
              <a:rPr lang="en-US" dirty="0" err="1"/>
              <a:t>multiplicado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smtClean="0"/>
              <a:t>624</a:t>
            </a:r>
            <a:endParaRPr lang="en-US" dirty="0"/>
          </a:p>
          <a:p>
            <a:r>
              <a:rPr lang="en-US" dirty="0" err="1"/>
              <a:t>Dólar</a:t>
            </a:r>
            <a:r>
              <a:rPr lang="en-US" dirty="0"/>
              <a:t> se ha </a:t>
            </a:r>
            <a:r>
              <a:rPr lang="en-US" dirty="0" err="1"/>
              <a:t>multiplicado</a:t>
            </a:r>
            <a:r>
              <a:rPr lang="en-US" dirty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900</a:t>
            </a:r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A la </a:t>
            </a:r>
            <a:r>
              <a:rPr lang="en-US" dirty="0" err="1"/>
              <a:t>larga</a:t>
            </a:r>
            <a:r>
              <a:rPr lang="en-US" dirty="0"/>
              <a:t>, la </a:t>
            </a:r>
            <a:r>
              <a:rPr lang="en-US" dirty="0" err="1"/>
              <a:t>inflación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a </a:t>
            </a:r>
            <a:r>
              <a:rPr lang="en-US" dirty="0" err="1"/>
              <a:t>perseguir</a:t>
            </a:r>
            <a:r>
              <a:rPr lang="en-US" dirty="0"/>
              <a:t> al </a:t>
            </a:r>
            <a:r>
              <a:rPr lang="en-US" dirty="0" err="1"/>
              <a:t>dólar</a:t>
            </a:r>
            <a:r>
              <a:rPr lang="en-US" dirty="0"/>
              <a:t>  </a:t>
            </a:r>
            <a:r>
              <a:rPr lang="en-US" dirty="0" err="1"/>
              <a:t>paralelo</a:t>
            </a:r>
            <a:r>
              <a:rPr lang="en-US" dirty="0"/>
              <a:t> (Y </a:t>
            </a:r>
            <a:r>
              <a:rPr lang="en-US" dirty="0" err="1"/>
              <a:t>quizás</a:t>
            </a:r>
            <a:r>
              <a:rPr lang="en-US" dirty="0"/>
              <a:t> </a:t>
            </a:r>
            <a:r>
              <a:rPr lang="en-US" dirty="0" err="1"/>
              <a:t>superarlo</a:t>
            </a:r>
            <a:r>
              <a:rPr lang="en-US" dirty="0"/>
              <a:t>), </a:t>
            </a:r>
            <a:r>
              <a:rPr lang="en-US" dirty="0" err="1"/>
              <a:t>razones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FALTA DE PRODUCTIVIDAD, </a:t>
            </a:r>
          </a:p>
          <a:p>
            <a:pPr lvl="2"/>
            <a:r>
              <a:rPr lang="en-US" dirty="0"/>
              <a:t>EMPRESAS CERRADAS O ESTATIZADAS, </a:t>
            </a:r>
          </a:p>
          <a:p>
            <a:pPr lvl="2"/>
            <a:r>
              <a:rPr lang="en-US" dirty="0"/>
              <a:t>DESARTICULACIÓN CAUSADA POR LOS CONTROLES</a:t>
            </a:r>
          </a:p>
          <a:p>
            <a:pPr lvl="2"/>
            <a:r>
              <a:rPr lang="en-US" dirty="0"/>
              <a:t>OTORGAMIENTOS PARCIALES Y DISCRECIONALES DE DIVISAS</a:t>
            </a:r>
          </a:p>
        </p:txBody>
      </p:sp>
    </p:spTree>
    <p:extLst>
      <p:ext uri="{BB962C8B-B14F-4D97-AF65-F5344CB8AC3E}">
        <p14:creationId xmlns:p14="http://schemas.microsoft.com/office/powerpoint/2010/main" val="3650596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996" y="534411"/>
            <a:ext cx="9870057" cy="5905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53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Entendiendo la economía Venezolana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846166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80123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Escenario corto plazo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42389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dirty="0"/>
              <a:t>Se mantiene restricción de divisas</a:t>
            </a:r>
          </a:p>
          <a:p>
            <a:pPr algn="just"/>
            <a:r>
              <a:rPr lang="es-ES" dirty="0"/>
              <a:t>Sanciones y represión a empresas</a:t>
            </a:r>
          </a:p>
          <a:p>
            <a:pPr algn="just"/>
            <a:r>
              <a:rPr lang="es-ES" dirty="0"/>
              <a:t>Ajuste en precios de servicios públicos</a:t>
            </a:r>
          </a:p>
          <a:p>
            <a:pPr algn="just"/>
            <a:r>
              <a:rPr lang="es-ES" dirty="0"/>
              <a:t>Más aumentos de impuestos</a:t>
            </a:r>
          </a:p>
          <a:p>
            <a:pPr algn="just"/>
            <a:r>
              <a:rPr lang="es-ES" dirty="0"/>
              <a:t>Más aumentos en la gasolina</a:t>
            </a:r>
          </a:p>
          <a:p>
            <a:pPr algn="just"/>
            <a:r>
              <a:rPr lang="es-ES" dirty="0"/>
              <a:t>Desabastecimiento, muchas empresas no tienen ni tendrán qué vender, el nuevo </a:t>
            </a:r>
            <a:r>
              <a:rPr lang="es-ES" dirty="0" smtClean="0"/>
              <a:t>abastecimiento viene y  </a:t>
            </a:r>
            <a:r>
              <a:rPr lang="es-ES" dirty="0"/>
              <a:t>vendrá al dólar </a:t>
            </a:r>
            <a:r>
              <a:rPr lang="es-ES" dirty="0" smtClean="0"/>
              <a:t>libre – a precios muy superiores a los internacionales</a:t>
            </a:r>
            <a:endParaRPr lang="es-ES" dirty="0"/>
          </a:p>
          <a:p>
            <a:pPr algn="just"/>
            <a:r>
              <a:rPr lang="es-ES" dirty="0"/>
              <a:t>Ajustes heterodoxos, aumentos de precios hasta el dólar de equilibrio</a:t>
            </a:r>
          </a:p>
          <a:p>
            <a:pPr algn="just"/>
            <a:r>
              <a:rPr lang="es-ES" dirty="0"/>
              <a:t>¿Posibles medidas monetarias - intereses?</a:t>
            </a:r>
          </a:p>
          <a:p>
            <a:pPr algn="just"/>
            <a:endParaRPr lang="es-ES" dirty="0"/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0373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654" y="0"/>
            <a:ext cx="10515600" cy="1325563"/>
          </a:xfrm>
        </p:spPr>
        <p:txBody>
          <a:bodyPr>
            <a:normAutofit/>
          </a:bodyPr>
          <a:lstStyle/>
          <a:p>
            <a:r>
              <a:rPr lang="es-ES" sz="4000" b="1" dirty="0"/>
              <a:t>Futuro devenir </a:t>
            </a:r>
            <a:r>
              <a:rPr lang="es-ES" sz="4000" b="1" dirty="0" smtClean="0"/>
              <a:t>económico – Si esto se mantiene:</a:t>
            </a:r>
            <a:endParaRPr lang="es-E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1194" y="956256"/>
            <a:ext cx="8695385" cy="5264240"/>
          </a:xfrm>
        </p:spPr>
        <p:txBody>
          <a:bodyPr>
            <a:noAutofit/>
          </a:bodyPr>
          <a:lstStyle/>
          <a:p>
            <a:pPr algn="just"/>
            <a:r>
              <a:rPr lang="es-ES" sz="2400" dirty="0" smtClean="0"/>
              <a:t>¿</a:t>
            </a:r>
            <a:r>
              <a:rPr lang="es-ES" sz="2400" dirty="0"/>
              <a:t>Default o default selectivo?</a:t>
            </a:r>
          </a:p>
          <a:p>
            <a:pPr algn="just"/>
            <a:r>
              <a:rPr lang="es-ES" sz="2400" dirty="0"/>
              <a:t>Un intento de conseguir el equilibrio significa medidas económicas muy fuertes, y no es seguro que el gobierno quiera asumir el costo político, al menos antes de </a:t>
            </a:r>
            <a:r>
              <a:rPr lang="es-ES" sz="2400" dirty="0" smtClean="0"/>
              <a:t>una </a:t>
            </a:r>
            <a:r>
              <a:rPr lang="es-ES" sz="2400" dirty="0"/>
              <a:t>posible </a:t>
            </a:r>
            <a:r>
              <a:rPr lang="es-ES" sz="2400" dirty="0" smtClean="0"/>
              <a:t>salida</a:t>
            </a:r>
            <a:endParaRPr lang="es-ES" sz="2400" dirty="0"/>
          </a:p>
          <a:p>
            <a:pPr algn="just"/>
            <a:r>
              <a:rPr lang="es-ES" sz="2400" b="1" dirty="0"/>
              <a:t>Todas las señales apuntan a una política esquizofrénica con  controles, nuevas leyes, acciones de la SUNDEE, SADA, SENIAT, etc. Pero con cierta flotación en algunos precios</a:t>
            </a:r>
          </a:p>
          <a:p>
            <a:pPr algn="just"/>
            <a:r>
              <a:rPr lang="en-US" sz="2400" dirty="0"/>
              <a:t>El </a:t>
            </a:r>
            <a:r>
              <a:rPr lang="en-US" sz="2400" dirty="0" err="1"/>
              <a:t>modelo</a:t>
            </a:r>
            <a:r>
              <a:rPr lang="en-US" sz="2400" dirty="0"/>
              <a:t> 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err="1"/>
              <a:t>insostenible</a:t>
            </a:r>
            <a:r>
              <a:rPr lang="en-US" sz="2400" dirty="0"/>
              <a:t> y </a:t>
            </a:r>
            <a:r>
              <a:rPr lang="en-US" sz="2400" dirty="0" err="1"/>
              <a:t>está</a:t>
            </a:r>
            <a:r>
              <a:rPr lang="en-US" sz="2400" dirty="0"/>
              <a:t> </a:t>
            </a:r>
            <a:r>
              <a:rPr lang="en-US" sz="2400" dirty="0" err="1"/>
              <a:t>colapsando</a:t>
            </a:r>
            <a:r>
              <a:rPr lang="en-US" sz="2400" dirty="0"/>
              <a:t>, con la </a:t>
            </a:r>
            <a:r>
              <a:rPr lang="en-US" sz="2400" dirty="0" err="1"/>
              <a:t>consecuente</a:t>
            </a:r>
            <a:r>
              <a:rPr lang="en-US" sz="2400" dirty="0"/>
              <a:t> </a:t>
            </a:r>
            <a:r>
              <a:rPr lang="en-US" sz="2400" dirty="0" err="1"/>
              <a:t>nivelación</a:t>
            </a:r>
            <a:r>
              <a:rPr lang="en-US" sz="2400" dirty="0"/>
              <a:t> en los </a:t>
            </a:r>
            <a:r>
              <a:rPr lang="en-US" sz="2400" dirty="0" err="1"/>
              <a:t>precios</a:t>
            </a:r>
            <a:r>
              <a:rPr lang="en-US" sz="2400" dirty="0"/>
              <a:t> </a:t>
            </a:r>
            <a:r>
              <a:rPr lang="en-US" sz="2400" dirty="0" err="1"/>
              <a:t>debido</a:t>
            </a:r>
            <a:r>
              <a:rPr lang="en-US" sz="2400" dirty="0"/>
              <a:t> a la </a:t>
            </a:r>
            <a:r>
              <a:rPr lang="en-US" sz="2400" dirty="0" err="1"/>
              <a:t>eliminación</a:t>
            </a:r>
            <a:r>
              <a:rPr lang="en-US" sz="2400" dirty="0"/>
              <a:t> de los </a:t>
            </a:r>
            <a:r>
              <a:rPr lang="en-US" sz="2400" dirty="0" err="1"/>
              <a:t>subsidios</a:t>
            </a:r>
            <a:r>
              <a:rPr lang="en-US" sz="2400" dirty="0"/>
              <a:t> (No hay </a:t>
            </a:r>
            <a:r>
              <a:rPr lang="en-US" sz="2400" dirty="0" err="1"/>
              <a:t>más</a:t>
            </a:r>
            <a:r>
              <a:rPr lang="en-US" sz="2400" dirty="0"/>
              <a:t> </a:t>
            </a:r>
            <a:r>
              <a:rPr lang="en-US" sz="2400" dirty="0" err="1"/>
              <a:t>dólares</a:t>
            </a:r>
            <a:r>
              <a:rPr lang="en-US" sz="2400" dirty="0"/>
              <a:t>)</a:t>
            </a:r>
          </a:p>
          <a:p>
            <a:pPr algn="just"/>
            <a:r>
              <a:rPr lang="en-US" sz="2400" dirty="0"/>
              <a:t>En palabras </a:t>
            </a:r>
            <a:r>
              <a:rPr lang="en-US" sz="2400" dirty="0" err="1"/>
              <a:t>sencillas</a:t>
            </a:r>
            <a:r>
              <a:rPr lang="en-US" sz="2400" dirty="0"/>
              <a:t>, los </a:t>
            </a:r>
            <a:r>
              <a:rPr lang="en-US" sz="2400" dirty="0" err="1"/>
              <a:t>precios</a:t>
            </a:r>
            <a:r>
              <a:rPr lang="en-US" sz="2400" dirty="0"/>
              <a:t> en </a:t>
            </a:r>
            <a:r>
              <a:rPr lang="en-US" sz="2400" dirty="0" err="1"/>
              <a:t>bolívares</a:t>
            </a:r>
            <a:r>
              <a:rPr lang="en-US" sz="2400" dirty="0"/>
              <a:t> </a:t>
            </a:r>
            <a:r>
              <a:rPr lang="en-US" sz="2400" dirty="0" err="1" smtClean="0"/>
              <a:t>subirán</a:t>
            </a:r>
            <a:r>
              <a:rPr lang="en-US" sz="2400" dirty="0"/>
              <a:t> </a:t>
            </a:r>
            <a:r>
              <a:rPr lang="en-US" sz="2400" dirty="0" err="1" smtClean="0"/>
              <a:t>cada</a:t>
            </a:r>
            <a:r>
              <a:rPr lang="en-US" sz="2400" dirty="0" smtClean="0"/>
              <a:t> </a:t>
            </a:r>
            <a:r>
              <a:rPr lang="en-US" sz="2400" dirty="0" err="1" smtClean="0"/>
              <a:t>vez</a:t>
            </a:r>
            <a:r>
              <a:rPr lang="en-US" sz="2400" dirty="0" smtClean="0"/>
              <a:t> </a:t>
            </a:r>
            <a:r>
              <a:rPr lang="en-US" sz="2400" dirty="0" err="1" smtClean="0"/>
              <a:t>más</a:t>
            </a:r>
            <a:endParaRPr lang="es-ES" sz="1600" b="1" dirty="0"/>
          </a:p>
          <a:p>
            <a:pPr algn="just"/>
            <a:r>
              <a:rPr lang="en-US" sz="2400" dirty="0" err="1" smtClean="0"/>
              <a:t>Aún</a:t>
            </a:r>
            <a:r>
              <a:rPr lang="en-US" sz="2400" dirty="0" smtClean="0"/>
              <a:t> con un </a:t>
            </a:r>
            <a:r>
              <a:rPr lang="en-US" sz="2400" dirty="0" err="1" smtClean="0"/>
              <a:t>cambio</a:t>
            </a:r>
            <a:r>
              <a:rPr lang="en-US" sz="2400" dirty="0" smtClean="0"/>
              <a:t> de </a:t>
            </a:r>
            <a:r>
              <a:rPr lang="en-US" sz="2400" dirty="0" err="1" smtClean="0"/>
              <a:t>gobierno</a:t>
            </a:r>
            <a:r>
              <a:rPr lang="en-US" sz="2400" dirty="0" smtClean="0"/>
              <a:t> </a:t>
            </a:r>
            <a:r>
              <a:rPr lang="en-US" sz="2400" dirty="0" err="1" smtClean="0"/>
              <a:t>será</a:t>
            </a:r>
            <a:r>
              <a:rPr lang="en-US" sz="2400" dirty="0" smtClean="0"/>
              <a:t> </a:t>
            </a:r>
            <a:r>
              <a:rPr lang="en-US" sz="2400" dirty="0" err="1" smtClean="0"/>
              <a:t>muy</a:t>
            </a:r>
            <a:r>
              <a:rPr lang="en-US" sz="2400" dirty="0" smtClean="0"/>
              <a:t> </a:t>
            </a:r>
            <a:r>
              <a:rPr lang="en-US" sz="2400" dirty="0" err="1" smtClean="0"/>
              <a:t>difícil</a:t>
            </a:r>
            <a:r>
              <a:rPr lang="en-US" sz="2400" dirty="0" smtClean="0"/>
              <a:t> </a:t>
            </a:r>
            <a:r>
              <a:rPr lang="en-US" sz="2400" dirty="0" err="1" smtClean="0"/>
              <a:t>cambiar</a:t>
            </a:r>
            <a:r>
              <a:rPr lang="en-US" sz="2400" dirty="0" smtClean="0"/>
              <a:t> las </a:t>
            </a:r>
            <a:r>
              <a:rPr lang="en-US" sz="2400" dirty="0" err="1" smtClean="0"/>
              <a:t>cosas</a:t>
            </a:r>
            <a:r>
              <a:rPr lang="en-US" sz="2400" dirty="0" smtClean="0"/>
              <a:t>, </a:t>
            </a:r>
            <a:r>
              <a:rPr lang="en-US" sz="2400" dirty="0" err="1" smtClean="0"/>
              <a:t>los</a:t>
            </a:r>
            <a:r>
              <a:rPr lang="en-US" sz="2400" dirty="0" smtClean="0"/>
              <a:t> </a:t>
            </a:r>
            <a:r>
              <a:rPr lang="en-US" sz="2400" dirty="0" err="1" smtClean="0"/>
              <a:t>ajustes</a:t>
            </a:r>
            <a:r>
              <a:rPr lang="en-US" sz="2400" dirty="0" smtClean="0"/>
              <a:t> </a:t>
            </a:r>
            <a:r>
              <a:rPr lang="en-US" sz="2400" dirty="0" err="1" smtClean="0"/>
              <a:t>serán</a:t>
            </a:r>
            <a:r>
              <a:rPr lang="en-US" sz="2400" dirty="0" smtClean="0"/>
              <a:t> </a:t>
            </a:r>
            <a:r>
              <a:rPr lang="en-US" sz="2400" dirty="0" err="1" smtClean="0"/>
              <a:t>heterodoxos</a:t>
            </a:r>
            <a:r>
              <a:rPr lang="en-US" sz="2400" dirty="0" smtClean="0"/>
              <a:t> y </a:t>
            </a:r>
            <a:r>
              <a:rPr lang="en-US" sz="2400" dirty="0" err="1" smtClean="0"/>
              <a:t>seguirá</a:t>
            </a:r>
            <a:r>
              <a:rPr lang="en-US" sz="2400" dirty="0" smtClean="0"/>
              <a:t> el </a:t>
            </a:r>
            <a:r>
              <a:rPr lang="en-US" sz="2400" dirty="0" err="1" smtClean="0"/>
              <a:t>populismo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3943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posible</a:t>
            </a:r>
            <a:r>
              <a:rPr lang="en-US" dirty="0" smtClean="0"/>
              <a:t> </a:t>
            </a:r>
            <a:r>
              <a:rPr lang="en-US" dirty="0" err="1" smtClean="0"/>
              <a:t>transición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8328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Reglas generales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VE" b="1" dirty="0"/>
              <a:t>Realidad</a:t>
            </a:r>
            <a:r>
              <a:rPr lang="es-VE" dirty="0"/>
              <a:t>: Uno no puede cambiar la realidad simplemente deseando que sea diferente. El ser humano debe interactuar con la realidad comprendiéndola, asumiendo las limitaciones propias e interactuando con ella de acuerdo con la propia capacidad para realizar cambios materiales consistentes con los deseos racionales propios. (</a:t>
            </a:r>
            <a:r>
              <a:rPr lang="es-VE" dirty="0" err="1"/>
              <a:t>Ayn</a:t>
            </a:r>
            <a:r>
              <a:rPr lang="es-VE" dirty="0"/>
              <a:t> Rand)</a:t>
            </a:r>
          </a:p>
          <a:p>
            <a:pPr algn="just"/>
            <a:r>
              <a:rPr lang="es-VE" b="1" dirty="0"/>
              <a:t>Pasado y futuro: </a:t>
            </a:r>
            <a:r>
              <a:rPr lang="es-VE" dirty="0"/>
              <a:t>“Al volver la vista atrás, se ve la senda que nunca se ha de volver a pisar” (Antonio Machado) </a:t>
            </a:r>
          </a:p>
          <a:p>
            <a:pPr algn="just"/>
            <a:r>
              <a:rPr lang="es-VE" dirty="0"/>
              <a:t>Lo que haya pasado en el pasado, al pasado pertenece, lo que cuenta ahora es ver hacia el futuro y en una forma objetiva, no negando la realidad.</a:t>
            </a:r>
          </a:p>
          <a:p>
            <a:pPr algn="just"/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4988098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MEDIDAS NO ECONÓMICAS</a:t>
            </a:r>
          </a:p>
        </p:txBody>
      </p:sp>
    </p:spTree>
    <p:extLst>
      <p:ext uri="{BB962C8B-B14F-4D97-AF65-F5344CB8AC3E}">
        <p14:creationId xmlns:p14="http://schemas.microsoft.com/office/powerpoint/2010/main" val="866542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Medidas</a:t>
            </a:r>
            <a:r>
              <a:rPr lang="en-US" dirty="0"/>
              <a:t> no </a:t>
            </a:r>
            <a:r>
              <a:rPr lang="en-US" dirty="0" err="1"/>
              <a:t>económicas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7697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Trabajar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locus de control, y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cultura</a:t>
            </a:r>
            <a:r>
              <a:rPr lang="en-US" dirty="0"/>
              <a:t> </a:t>
            </a:r>
            <a:r>
              <a:rPr lang="en-US" dirty="0" err="1"/>
              <a:t>política</a:t>
            </a:r>
            <a:endParaRPr lang="en-US" dirty="0"/>
          </a:p>
          <a:p>
            <a:pPr lvl="1"/>
            <a:r>
              <a:rPr lang="en-US" dirty="0"/>
              <a:t>El </a:t>
            </a:r>
            <a:r>
              <a:rPr lang="en-US" dirty="0" err="1"/>
              <a:t>futuro</a:t>
            </a:r>
            <a:r>
              <a:rPr lang="en-US" dirty="0"/>
              <a:t> no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seguir</a:t>
            </a:r>
            <a:r>
              <a:rPr lang="en-US" dirty="0"/>
              <a:t> </a:t>
            </a:r>
            <a:r>
              <a:rPr lang="en-US" dirty="0" err="1"/>
              <a:t>dependiendo</a:t>
            </a:r>
            <a:r>
              <a:rPr lang="en-US" dirty="0"/>
              <a:t> de un </a:t>
            </a:r>
            <a:r>
              <a:rPr lang="en-US" dirty="0" err="1"/>
              <a:t>mesías</a:t>
            </a:r>
            <a:r>
              <a:rPr lang="en-US" dirty="0"/>
              <a:t> o Salvador</a:t>
            </a:r>
          </a:p>
          <a:p>
            <a:pPr lvl="1"/>
            <a:r>
              <a:rPr lang="en-US" dirty="0"/>
              <a:t>La </a:t>
            </a:r>
            <a:r>
              <a:rPr lang="en-US" dirty="0" err="1"/>
              <a:t>gente</a:t>
            </a:r>
            <a:r>
              <a:rPr lang="en-US" dirty="0"/>
              <a:t>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sentirse</a:t>
            </a:r>
            <a:r>
              <a:rPr lang="en-US" dirty="0"/>
              <a:t> </a:t>
            </a:r>
            <a:r>
              <a:rPr lang="en-US" dirty="0" err="1"/>
              <a:t>empoderada</a:t>
            </a:r>
            <a:r>
              <a:rPr lang="en-US" dirty="0"/>
              <a:t> (</a:t>
            </a:r>
            <a:r>
              <a:rPr lang="en-US" dirty="0" err="1"/>
              <a:t>autoestima</a:t>
            </a:r>
            <a:r>
              <a:rPr lang="en-US" dirty="0"/>
              <a:t>  “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puedes</a:t>
            </a:r>
            <a:r>
              <a:rPr lang="en-US" dirty="0"/>
              <a:t>”), con </a:t>
            </a:r>
            <a:r>
              <a:rPr lang="en-US" dirty="0" err="1"/>
              <a:t>potencial</a:t>
            </a:r>
            <a:endParaRPr lang="en-US" dirty="0"/>
          </a:p>
          <a:p>
            <a:r>
              <a:rPr lang="en-US" dirty="0" err="1"/>
              <a:t>Trabajar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opinion </a:t>
            </a:r>
            <a:r>
              <a:rPr lang="en-US" dirty="0" err="1"/>
              <a:t>pública</a:t>
            </a:r>
            <a:r>
              <a:rPr lang="en-US" dirty="0"/>
              <a:t> - </a:t>
            </a:r>
            <a:r>
              <a:rPr lang="en-US" dirty="0" err="1"/>
              <a:t>Esclarecimiento</a:t>
            </a:r>
            <a:endParaRPr lang="en-US" dirty="0"/>
          </a:p>
          <a:p>
            <a:pPr lvl="1"/>
            <a:r>
              <a:rPr lang="en-US" dirty="0" err="1"/>
              <a:t>Demostrar</a:t>
            </a:r>
            <a:r>
              <a:rPr lang="en-US" dirty="0"/>
              <a:t> y </a:t>
            </a:r>
            <a:r>
              <a:rPr lang="en-US" dirty="0" err="1"/>
              <a:t>explicar</a:t>
            </a:r>
            <a:r>
              <a:rPr lang="en-US" dirty="0"/>
              <a:t> lo </a:t>
            </a:r>
            <a:r>
              <a:rPr lang="en-US" dirty="0" err="1"/>
              <a:t>vil</a:t>
            </a:r>
            <a:r>
              <a:rPr lang="en-US" dirty="0"/>
              <a:t> de un </a:t>
            </a:r>
            <a:r>
              <a:rPr lang="en-US" dirty="0" err="1"/>
              <a:t>sistema</a:t>
            </a:r>
            <a:r>
              <a:rPr lang="en-US" dirty="0"/>
              <a:t> (</a:t>
            </a:r>
            <a:r>
              <a:rPr lang="en-US" dirty="0" err="1"/>
              <a:t>razón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a </a:t>
            </a:r>
            <a:r>
              <a:rPr lang="en-US" dirty="0" err="1"/>
              <a:t>cual</a:t>
            </a:r>
            <a:r>
              <a:rPr lang="en-US" dirty="0"/>
              <a:t> la </a:t>
            </a:r>
            <a:r>
              <a:rPr lang="en-US" dirty="0" err="1"/>
              <a:t>gente</a:t>
            </a:r>
            <a:r>
              <a:rPr lang="en-US" dirty="0"/>
              <a:t> </a:t>
            </a:r>
            <a:r>
              <a:rPr lang="en-US" dirty="0" err="1"/>
              <a:t>ahora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tan </a:t>
            </a:r>
            <a:r>
              <a:rPr lang="en-US" dirty="0" err="1"/>
              <a:t>pobre</a:t>
            </a:r>
            <a:r>
              <a:rPr lang="en-US" dirty="0"/>
              <a:t>) que </a:t>
            </a:r>
          </a:p>
          <a:p>
            <a:pPr lvl="2"/>
            <a:r>
              <a:rPr lang="en-US" dirty="0" err="1"/>
              <a:t>Desvía</a:t>
            </a:r>
            <a:r>
              <a:rPr lang="en-US" dirty="0"/>
              <a:t> las </a:t>
            </a:r>
            <a:r>
              <a:rPr lang="en-US" dirty="0" err="1"/>
              <a:t>divisas</a:t>
            </a:r>
            <a:r>
              <a:rPr lang="en-US" dirty="0"/>
              <a:t> 68 %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tocan</a:t>
            </a:r>
            <a:r>
              <a:rPr lang="en-US" dirty="0"/>
              <a:t> el </a:t>
            </a:r>
            <a:r>
              <a:rPr lang="en-US" dirty="0" err="1"/>
              <a:t>país</a:t>
            </a:r>
            <a:r>
              <a:rPr lang="en-US" dirty="0"/>
              <a:t>, </a:t>
            </a:r>
            <a:r>
              <a:rPr lang="en-US" dirty="0" err="1"/>
              <a:t>va</a:t>
            </a:r>
            <a:r>
              <a:rPr lang="en-US" dirty="0"/>
              <a:t> a </a:t>
            </a:r>
            <a:r>
              <a:rPr lang="en-US" dirty="0" err="1"/>
              <a:t>los</a:t>
            </a:r>
            <a:r>
              <a:rPr lang="en-US" dirty="0"/>
              <a:t> chinos, </a:t>
            </a:r>
            <a:r>
              <a:rPr lang="en-US" dirty="0" err="1"/>
              <a:t>cubanos</a:t>
            </a:r>
            <a:r>
              <a:rPr lang="en-US" dirty="0"/>
              <a:t>, </a:t>
            </a:r>
            <a:r>
              <a:rPr lang="en-US" dirty="0" err="1"/>
              <a:t>rusos</a:t>
            </a:r>
            <a:r>
              <a:rPr lang="en-US" dirty="0"/>
              <a:t>, </a:t>
            </a:r>
            <a:r>
              <a:rPr lang="en-US" dirty="0" err="1"/>
              <a:t>caribeños</a:t>
            </a:r>
            <a:r>
              <a:rPr lang="en-US" dirty="0"/>
              <a:t> y a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enchufados</a:t>
            </a:r>
            <a:endParaRPr lang="en-US" dirty="0"/>
          </a:p>
          <a:p>
            <a:pPr lvl="2"/>
            <a:r>
              <a:rPr lang="en-US" dirty="0"/>
              <a:t>Del 32 % que </a:t>
            </a:r>
            <a:r>
              <a:rPr lang="en-US" dirty="0" err="1"/>
              <a:t>queda</a:t>
            </a:r>
            <a:r>
              <a:rPr lang="en-US" dirty="0"/>
              <a:t> se </a:t>
            </a:r>
            <a:r>
              <a:rPr lang="en-US" dirty="0" err="1"/>
              <a:t>sobrefactura</a:t>
            </a:r>
            <a:r>
              <a:rPr lang="en-US" dirty="0"/>
              <a:t> (</a:t>
            </a:r>
            <a:r>
              <a:rPr lang="en-US" dirty="0" err="1"/>
              <a:t>aprox</a:t>
            </a:r>
            <a:r>
              <a:rPr lang="en-US" dirty="0"/>
              <a:t>.) un 40 % y </a:t>
            </a:r>
            <a:r>
              <a:rPr lang="en-US" dirty="0" err="1"/>
              <a:t>va</a:t>
            </a:r>
            <a:r>
              <a:rPr lang="en-US" dirty="0"/>
              <a:t> a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enchufados</a:t>
            </a:r>
            <a:endParaRPr lang="en-US" dirty="0"/>
          </a:p>
          <a:p>
            <a:pPr lvl="2"/>
            <a:r>
              <a:rPr lang="en-US" dirty="0"/>
              <a:t>Lo </a:t>
            </a:r>
            <a:r>
              <a:rPr lang="en-US" dirty="0" err="1"/>
              <a:t>poco</a:t>
            </a:r>
            <a:r>
              <a:rPr lang="en-US" dirty="0"/>
              <a:t> que </a:t>
            </a:r>
            <a:r>
              <a:rPr lang="en-US" dirty="0" err="1"/>
              <a:t>entra</a:t>
            </a:r>
            <a:r>
              <a:rPr lang="en-US" dirty="0"/>
              <a:t> se </a:t>
            </a:r>
            <a:r>
              <a:rPr lang="en-US" dirty="0" err="1"/>
              <a:t>desplaza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gran </a:t>
            </a:r>
            <a:r>
              <a:rPr lang="en-US" dirty="0" err="1"/>
              <a:t>escala</a:t>
            </a:r>
            <a:r>
              <a:rPr lang="en-US" dirty="0"/>
              <a:t> al </a:t>
            </a:r>
            <a:r>
              <a:rPr lang="en-US" dirty="0" err="1"/>
              <a:t>bachaqueo</a:t>
            </a:r>
            <a:r>
              <a:rPr lang="en-US" dirty="0"/>
              <a:t>  y las CLAPs (</a:t>
            </a:r>
            <a:r>
              <a:rPr lang="en-US" dirty="0" err="1"/>
              <a:t>estraperlo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Demostrar</a:t>
            </a:r>
            <a:r>
              <a:rPr lang="en-US" dirty="0"/>
              <a:t> que la </a:t>
            </a:r>
            <a:r>
              <a:rPr lang="en-US" dirty="0" err="1"/>
              <a:t>administración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las </a:t>
            </a:r>
            <a:r>
              <a:rPr lang="en-US" dirty="0" err="1"/>
              <a:t>empresas</a:t>
            </a:r>
            <a:r>
              <a:rPr lang="en-US" dirty="0"/>
              <a:t> del </a:t>
            </a:r>
            <a:r>
              <a:rPr lang="en-US" dirty="0" err="1"/>
              <a:t>estado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caótica</a:t>
            </a:r>
            <a:r>
              <a:rPr lang="en-US" dirty="0"/>
              <a:t> y que </a:t>
            </a:r>
            <a:r>
              <a:rPr lang="en-US" dirty="0" err="1"/>
              <a:t>eso</a:t>
            </a:r>
            <a:r>
              <a:rPr lang="en-US" dirty="0"/>
              <a:t> </a:t>
            </a:r>
            <a:r>
              <a:rPr lang="en-US" dirty="0" err="1"/>
              <a:t>empobrece</a:t>
            </a:r>
            <a:r>
              <a:rPr lang="en-US" dirty="0"/>
              <a:t> a </a:t>
            </a:r>
            <a:r>
              <a:rPr lang="en-US" dirty="0" err="1"/>
              <a:t>todos</a:t>
            </a:r>
            <a:r>
              <a:rPr lang="en-US" dirty="0"/>
              <a:t> y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quita</a:t>
            </a:r>
            <a:r>
              <a:rPr lang="en-US" dirty="0"/>
              <a:t> </a:t>
            </a:r>
            <a:r>
              <a:rPr lang="en-US" dirty="0" err="1"/>
              <a:t>recursos</a:t>
            </a:r>
            <a:r>
              <a:rPr lang="en-US" dirty="0"/>
              <a:t>, inclusive PDVSA</a:t>
            </a:r>
          </a:p>
          <a:p>
            <a:pPr lvl="1"/>
            <a:r>
              <a:rPr lang="en-US" dirty="0" err="1"/>
              <a:t>Demostrar</a:t>
            </a:r>
            <a:r>
              <a:rPr lang="en-US" dirty="0"/>
              <a:t> que el </a:t>
            </a:r>
            <a:r>
              <a:rPr lang="en-US" dirty="0" err="1"/>
              <a:t>capitalismo</a:t>
            </a:r>
            <a:r>
              <a:rPr lang="en-US" dirty="0"/>
              <a:t> y el </a:t>
            </a:r>
            <a:r>
              <a:rPr lang="en-US" dirty="0" err="1"/>
              <a:t>libre</a:t>
            </a:r>
            <a:r>
              <a:rPr lang="en-US" dirty="0"/>
              <a:t> </a:t>
            </a:r>
            <a:r>
              <a:rPr lang="en-US" dirty="0" err="1"/>
              <a:t>mercado</a:t>
            </a:r>
            <a:r>
              <a:rPr lang="en-US" dirty="0"/>
              <a:t> son </a:t>
            </a:r>
            <a:r>
              <a:rPr lang="en-US" dirty="0" err="1"/>
              <a:t>los</a:t>
            </a:r>
            <a:r>
              <a:rPr lang="en-US" dirty="0"/>
              <a:t> que </a:t>
            </a:r>
            <a:r>
              <a:rPr lang="en-US" dirty="0" err="1"/>
              <a:t>crean</a:t>
            </a:r>
            <a:r>
              <a:rPr lang="en-US" dirty="0"/>
              <a:t> </a:t>
            </a:r>
            <a:r>
              <a:rPr lang="en-US" dirty="0" err="1"/>
              <a:t>riqueza</a:t>
            </a:r>
            <a:r>
              <a:rPr lang="en-US" dirty="0"/>
              <a:t> y </a:t>
            </a:r>
            <a:r>
              <a:rPr lang="en-US" dirty="0" err="1"/>
              <a:t>es</a:t>
            </a:r>
            <a:r>
              <a:rPr lang="en-US" dirty="0"/>
              <a:t> lo </a:t>
            </a:r>
            <a:r>
              <a:rPr lang="en-US" dirty="0" err="1"/>
              <a:t>único</a:t>
            </a:r>
            <a:r>
              <a:rPr lang="en-US" dirty="0"/>
              <a:t> que </a:t>
            </a:r>
            <a:r>
              <a:rPr lang="en-US" dirty="0" err="1"/>
              <a:t>podrá</a:t>
            </a:r>
            <a:r>
              <a:rPr lang="en-US" dirty="0"/>
              <a:t> “</a:t>
            </a:r>
            <a:r>
              <a:rPr lang="en-US" dirty="0" err="1"/>
              <a:t>Devolver</a:t>
            </a:r>
            <a:r>
              <a:rPr lang="en-US" dirty="0"/>
              <a:t> el </a:t>
            </a:r>
            <a:r>
              <a:rPr lang="en-US" dirty="0" err="1"/>
              <a:t>salario</a:t>
            </a:r>
            <a:r>
              <a:rPr lang="en-US" dirty="0"/>
              <a:t>”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7558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MEDIDAS ECONÓMICAS</a:t>
            </a:r>
          </a:p>
        </p:txBody>
      </p:sp>
    </p:spTree>
    <p:extLst>
      <p:ext uri="{BB962C8B-B14F-4D97-AF65-F5344CB8AC3E}">
        <p14:creationId xmlns:p14="http://schemas.microsoft.com/office/powerpoint/2010/main" val="39791552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Medidas</a:t>
            </a:r>
            <a:r>
              <a:rPr lang="en-US" dirty="0"/>
              <a:t> </a:t>
            </a:r>
            <a:r>
              <a:rPr lang="en-US" dirty="0" err="1"/>
              <a:t>económicas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Internas</a:t>
            </a:r>
            <a:r>
              <a:rPr lang="en-US" sz="3200" dirty="0"/>
              <a:t>:</a:t>
            </a:r>
          </a:p>
          <a:p>
            <a:pPr lvl="1"/>
            <a:r>
              <a:rPr lang="en-US" sz="2800" dirty="0" err="1" smtClean="0"/>
              <a:t>Intentos</a:t>
            </a:r>
            <a:r>
              <a:rPr lang="en-US" sz="2800" dirty="0" smtClean="0"/>
              <a:t>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bajar</a:t>
            </a:r>
            <a:r>
              <a:rPr lang="en-US" sz="2800" dirty="0" smtClean="0"/>
              <a:t> el </a:t>
            </a:r>
            <a:r>
              <a:rPr lang="en-US" sz="2800" dirty="0" err="1"/>
              <a:t>dólar</a:t>
            </a:r>
            <a:r>
              <a:rPr lang="en-US" sz="2800" dirty="0"/>
              <a:t> y </a:t>
            </a:r>
            <a:r>
              <a:rPr lang="en-US" sz="2800" dirty="0" err="1"/>
              <a:t>crear</a:t>
            </a:r>
            <a:r>
              <a:rPr lang="en-US" sz="2800" dirty="0"/>
              <a:t> la </a:t>
            </a:r>
            <a:r>
              <a:rPr lang="en-US" sz="2800" dirty="0" err="1"/>
              <a:t>expectativa</a:t>
            </a:r>
            <a:r>
              <a:rPr lang="en-US" sz="2800" dirty="0"/>
              <a:t> de que </a:t>
            </a:r>
            <a:r>
              <a:rPr lang="en-US" sz="2800" dirty="0" err="1"/>
              <a:t>seguirá</a:t>
            </a:r>
            <a:r>
              <a:rPr lang="en-US" sz="2800" dirty="0"/>
              <a:t> </a:t>
            </a:r>
            <a:r>
              <a:rPr lang="en-US" sz="2800" dirty="0" err="1"/>
              <a:t>bajando</a:t>
            </a:r>
            <a:endParaRPr lang="en-US" sz="2800" dirty="0"/>
          </a:p>
          <a:p>
            <a:pPr lvl="2"/>
            <a:r>
              <a:rPr lang="en-US" sz="2400" dirty="0" err="1"/>
              <a:t>Interviniendo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mercados</a:t>
            </a:r>
            <a:r>
              <a:rPr lang="en-US" sz="2400" dirty="0"/>
              <a:t> </a:t>
            </a:r>
          </a:p>
          <a:p>
            <a:pPr lvl="2"/>
            <a:r>
              <a:rPr lang="en-US" sz="2400" dirty="0" err="1"/>
              <a:t>Recortando</a:t>
            </a:r>
            <a:r>
              <a:rPr lang="en-US" sz="2400" dirty="0"/>
              <a:t> deficit (</a:t>
            </a:r>
            <a:r>
              <a:rPr lang="en-US" sz="2400" dirty="0" err="1"/>
              <a:t>sincerando</a:t>
            </a:r>
            <a:r>
              <a:rPr lang="en-US" sz="2400" dirty="0"/>
              <a:t> </a:t>
            </a:r>
            <a:r>
              <a:rPr lang="en-US" sz="2400" dirty="0" err="1"/>
              <a:t>precios</a:t>
            </a:r>
            <a:r>
              <a:rPr lang="en-US" sz="2400" dirty="0"/>
              <a:t> de </a:t>
            </a:r>
            <a:r>
              <a:rPr lang="en-US" sz="2400" dirty="0" err="1"/>
              <a:t>productos</a:t>
            </a:r>
            <a:r>
              <a:rPr lang="en-US" sz="2400" dirty="0"/>
              <a:t> que </a:t>
            </a:r>
            <a:r>
              <a:rPr lang="en-US" sz="2400" dirty="0" err="1"/>
              <a:t>venden</a:t>
            </a:r>
            <a:r>
              <a:rPr lang="en-US" sz="2400" dirty="0"/>
              <a:t> las </a:t>
            </a:r>
            <a:r>
              <a:rPr lang="en-US" sz="2400" dirty="0" err="1"/>
              <a:t>empresas</a:t>
            </a:r>
            <a:r>
              <a:rPr lang="en-US" sz="2400" dirty="0"/>
              <a:t> </a:t>
            </a:r>
            <a:r>
              <a:rPr lang="en-US" sz="2400" dirty="0" err="1"/>
              <a:t>públicas</a:t>
            </a:r>
            <a:r>
              <a:rPr lang="en-US" sz="2400" dirty="0" smtClean="0"/>
              <a:t>) – </a:t>
            </a:r>
            <a:r>
              <a:rPr lang="en-US" sz="2400" dirty="0" err="1" smtClean="0"/>
              <a:t>Limitado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presión</a:t>
            </a:r>
            <a:r>
              <a:rPr lang="en-US" sz="2400" dirty="0" smtClean="0"/>
              <a:t> social</a:t>
            </a:r>
            <a:endParaRPr lang="en-US" sz="2400" dirty="0"/>
          </a:p>
          <a:p>
            <a:pPr lvl="2"/>
            <a:r>
              <a:rPr lang="en-US" sz="2400" dirty="0" err="1" smtClean="0"/>
              <a:t>Restricción</a:t>
            </a:r>
            <a:r>
              <a:rPr lang="en-US" sz="2400" dirty="0" smtClean="0"/>
              <a:t> de  </a:t>
            </a:r>
            <a:r>
              <a:rPr lang="en-US" sz="2400" dirty="0" err="1"/>
              <a:t>liquidez</a:t>
            </a:r>
            <a:r>
              <a:rPr lang="en-US" sz="2400" dirty="0"/>
              <a:t> para </a:t>
            </a:r>
            <a:r>
              <a:rPr lang="en-US" sz="2400" dirty="0" err="1"/>
              <a:t>dominar</a:t>
            </a:r>
            <a:r>
              <a:rPr lang="en-US" sz="2400" dirty="0"/>
              <a:t> la </a:t>
            </a:r>
            <a:r>
              <a:rPr lang="en-US" sz="2400" dirty="0" err="1"/>
              <a:t>demanda</a:t>
            </a:r>
            <a:r>
              <a:rPr lang="en-US" sz="2400" dirty="0"/>
              <a:t> y </a:t>
            </a:r>
            <a:r>
              <a:rPr lang="en-US" sz="2400" dirty="0" err="1"/>
              <a:t>bajar</a:t>
            </a:r>
            <a:r>
              <a:rPr lang="en-US" sz="2400" dirty="0"/>
              <a:t> la </a:t>
            </a:r>
            <a:r>
              <a:rPr lang="en-US" sz="2400" dirty="0" err="1"/>
              <a:t>presión</a:t>
            </a:r>
            <a:r>
              <a:rPr lang="en-US" sz="2400" dirty="0"/>
              <a:t> </a:t>
            </a:r>
            <a:r>
              <a:rPr lang="en-US" sz="2400" dirty="0" err="1"/>
              <a:t>sobre</a:t>
            </a:r>
            <a:r>
              <a:rPr lang="en-US" sz="2400" dirty="0"/>
              <a:t> la </a:t>
            </a:r>
            <a:r>
              <a:rPr lang="en-US" sz="2400" dirty="0" err="1"/>
              <a:t>inflación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impacto</a:t>
            </a:r>
            <a:r>
              <a:rPr lang="en-US" sz="2400" dirty="0" smtClean="0"/>
              <a:t> </a:t>
            </a:r>
            <a:r>
              <a:rPr lang="en-US" sz="2400" dirty="0" err="1" smtClean="0"/>
              <a:t>sobre</a:t>
            </a:r>
            <a:r>
              <a:rPr lang="en-US" sz="2400" dirty="0" smtClean="0"/>
              <a:t> la </a:t>
            </a:r>
            <a:r>
              <a:rPr lang="en-US" sz="2400" dirty="0" err="1" smtClean="0"/>
              <a:t>clase</a:t>
            </a:r>
            <a:r>
              <a:rPr lang="en-US" sz="2400" dirty="0" smtClean="0"/>
              <a:t> media)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6906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Medidas</a:t>
            </a:r>
            <a:r>
              <a:rPr lang="en-US" dirty="0"/>
              <a:t> </a:t>
            </a:r>
            <a:r>
              <a:rPr lang="en-US" dirty="0" err="1"/>
              <a:t>económicas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Internas</a:t>
            </a:r>
            <a:r>
              <a:rPr lang="en-US" sz="3200" dirty="0"/>
              <a:t>:</a:t>
            </a:r>
          </a:p>
          <a:p>
            <a:pPr lvl="1"/>
            <a:r>
              <a:rPr lang="en-US" sz="2800" dirty="0" err="1" smtClean="0"/>
              <a:t>Incrementos</a:t>
            </a:r>
            <a:r>
              <a:rPr lang="en-US" sz="2800" dirty="0" smtClean="0"/>
              <a:t> </a:t>
            </a:r>
            <a:r>
              <a:rPr lang="en-US" sz="2800" dirty="0" err="1"/>
              <a:t>salariales</a:t>
            </a:r>
            <a:r>
              <a:rPr lang="en-US" sz="2800" dirty="0"/>
              <a:t> </a:t>
            </a:r>
            <a:r>
              <a:rPr lang="en-US" sz="2800" dirty="0" err="1"/>
              <a:t>basados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productividad</a:t>
            </a:r>
            <a:r>
              <a:rPr lang="en-US" sz="2800" dirty="0"/>
              <a:t> y </a:t>
            </a:r>
            <a:r>
              <a:rPr lang="en-US" sz="2800" dirty="0" err="1"/>
              <a:t>ganancias</a:t>
            </a:r>
            <a:r>
              <a:rPr lang="en-US" sz="2800" dirty="0"/>
              <a:t> – “</a:t>
            </a:r>
            <a:r>
              <a:rPr lang="en-US" sz="2800" dirty="0" err="1"/>
              <a:t>Devolver</a:t>
            </a:r>
            <a:r>
              <a:rPr lang="en-US" sz="2800" dirty="0"/>
              <a:t> el </a:t>
            </a:r>
            <a:r>
              <a:rPr lang="en-US" sz="2800" dirty="0" err="1"/>
              <a:t>salario</a:t>
            </a:r>
            <a:r>
              <a:rPr lang="en-US" sz="2800" dirty="0"/>
              <a:t>” (</a:t>
            </a:r>
            <a:r>
              <a:rPr lang="en-US" sz="2800" dirty="0" err="1"/>
              <a:t>flexibilizar</a:t>
            </a:r>
            <a:r>
              <a:rPr lang="en-US" sz="2800" dirty="0"/>
              <a:t> </a:t>
            </a:r>
            <a:r>
              <a:rPr lang="en-US" sz="2800" dirty="0" err="1"/>
              <a:t>aplicación</a:t>
            </a:r>
            <a:r>
              <a:rPr lang="en-US" sz="2800" dirty="0"/>
              <a:t> de la LOTTT a </a:t>
            </a:r>
            <a:r>
              <a:rPr lang="en-US" sz="2800" dirty="0" err="1"/>
              <a:t>través</a:t>
            </a:r>
            <a:r>
              <a:rPr lang="en-US" sz="2800" dirty="0"/>
              <a:t> de las </a:t>
            </a:r>
            <a:r>
              <a:rPr lang="en-US" sz="2800" dirty="0" err="1"/>
              <a:t>inspectorías</a:t>
            </a:r>
            <a:r>
              <a:rPr lang="en-US" sz="2800" dirty="0"/>
              <a:t>)</a:t>
            </a:r>
          </a:p>
          <a:p>
            <a:pPr lvl="1"/>
            <a:r>
              <a:rPr lang="en-US" sz="2800" dirty="0" err="1" smtClean="0"/>
              <a:t>Intentarán</a:t>
            </a:r>
            <a:r>
              <a:rPr lang="en-US" sz="2800" dirty="0" smtClean="0"/>
              <a:t> </a:t>
            </a:r>
            <a:r>
              <a:rPr lang="en-US" sz="2800" dirty="0" err="1" smtClean="0"/>
              <a:t>reducir</a:t>
            </a:r>
            <a:r>
              <a:rPr lang="en-US" sz="2800" dirty="0" smtClean="0"/>
              <a:t> </a:t>
            </a:r>
            <a:r>
              <a:rPr lang="en-US" sz="2800" dirty="0" err="1" smtClean="0"/>
              <a:t>en</a:t>
            </a:r>
            <a:r>
              <a:rPr lang="en-US" sz="2800" dirty="0" smtClean="0"/>
              <a:t> </a:t>
            </a:r>
            <a:r>
              <a:rPr lang="en-US" sz="2800" dirty="0" err="1" smtClean="0"/>
              <a:t>algo</a:t>
            </a:r>
            <a:r>
              <a:rPr lang="en-US" sz="2800" dirty="0" smtClean="0"/>
              <a:t>  </a:t>
            </a:r>
            <a:r>
              <a:rPr lang="en-US" sz="2800" dirty="0" err="1"/>
              <a:t>los</a:t>
            </a:r>
            <a:r>
              <a:rPr lang="en-US" sz="2800" dirty="0"/>
              <a:t> </a:t>
            </a:r>
            <a:r>
              <a:rPr lang="en-US" sz="2800" dirty="0" err="1"/>
              <a:t>controles</a:t>
            </a:r>
            <a:r>
              <a:rPr lang="en-US" sz="2800" dirty="0"/>
              <a:t> (</a:t>
            </a:r>
            <a:r>
              <a:rPr lang="en-US" sz="2800" dirty="0" err="1"/>
              <a:t>Sundee</a:t>
            </a:r>
            <a:r>
              <a:rPr lang="en-US" sz="2800" dirty="0"/>
              <a:t>), </a:t>
            </a:r>
            <a:r>
              <a:rPr lang="en-US" sz="2800" dirty="0" err="1"/>
              <a:t>alcabalas</a:t>
            </a:r>
            <a:r>
              <a:rPr lang="en-US" sz="2800" dirty="0"/>
              <a:t> y </a:t>
            </a:r>
            <a:r>
              <a:rPr lang="en-US" sz="2800" dirty="0" err="1" smtClean="0"/>
              <a:t>matracas</a:t>
            </a:r>
            <a:r>
              <a:rPr lang="en-US" sz="2800" dirty="0" smtClean="0"/>
              <a:t> (</a:t>
            </a:r>
            <a:r>
              <a:rPr lang="en-US" sz="2800" dirty="0" err="1" smtClean="0"/>
              <a:t>pero</a:t>
            </a:r>
            <a:r>
              <a:rPr lang="en-US" sz="2800" dirty="0" smtClean="0"/>
              <a:t> hay </a:t>
            </a:r>
            <a:r>
              <a:rPr lang="en-US" sz="2800" dirty="0" err="1" smtClean="0"/>
              <a:t>muchos</a:t>
            </a:r>
            <a:r>
              <a:rPr lang="en-US" sz="2800" dirty="0" smtClean="0"/>
              <a:t> </a:t>
            </a:r>
            <a:r>
              <a:rPr lang="en-US" sz="2800" dirty="0" err="1" smtClean="0"/>
              <a:t>intereses</a:t>
            </a:r>
            <a:r>
              <a:rPr lang="en-US" sz="2800" dirty="0" smtClean="0"/>
              <a:t> </a:t>
            </a:r>
            <a:r>
              <a:rPr lang="en-US" sz="2800" dirty="0" err="1" smtClean="0"/>
              <a:t>creados</a:t>
            </a:r>
            <a:r>
              <a:rPr lang="en-US" sz="2800" dirty="0" smtClean="0"/>
              <a:t>)</a:t>
            </a:r>
            <a:endParaRPr lang="en-US" sz="2800" dirty="0"/>
          </a:p>
          <a:p>
            <a:pPr lvl="1"/>
            <a:r>
              <a:rPr lang="en-US" sz="2800" dirty="0" err="1" smtClean="0"/>
              <a:t>Algo</a:t>
            </a:r>
            <a:r>
              <a:rPr lang="en-US" sz="2800" dirty="0" smtClean="0"/>
              <a:t> </a:t>
            </a:r>
            <a:r>
              <a:rPr lang="en-US" sz="2800" dirty="0" err="1" smtClean="0"/>
              <a:t>más</a:t>
            </a:r>
            <a:r>
              <a:rPr lang="en-US" sz="2800" dirty="0" smtClean="0"/>
              <a:t> de </a:t>
            </a:r>
            <a:r>
              <a:rPr lang="en-US" sz="2800" dirty="0" err="1" smtClean="0"/>
              <a:t>r</a:t>
            </a:r>
            <a:r>
              <a:rPr lang="en-US" sz="2800" dirty="0" err="1" smtClean="0"/>
              <a:t>espeto</a:t>
            </a:r>
            <a:r>
              <a:rPr lang="en-US" sz="2800" dirty="0" smtClean="0"/>
              <a:t> </a:t>
            </a:r>
            <a:r>
              <a:rPr lang="en-US" sz="2800" dirty="0"/>
              <a:t>a la </a:t>
            </a:r>
            <a:r>
              <a:rPr lang="en-US" sz="2800" dirty="0" err="1"/>
              <a:t>propiedad</a:t>
            </a:r>
            <a:r>
              <a:rPr lang="en-US" sz="2800" dirty="0"/>
              <a:t> </a:t>
            </a:r>
            <a:r>
              <a:rPr lang="en-US" sz="2800" dirty="0" err="1"/>
              <a:t>privada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9109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Medidas</a:t>
            </a:r>
            <a:r>
              <a:rPr lang="en-US" dirty="0"/>
              <a:t> </a:t>
            </a:r>
            <a:r>
              <a:rPr lang="en-US" dirty="0" err="1"/>
              <a:t>económicas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err="1"/>
              <a:t>Externas</a:t>
            </a:r>
            <a:endParaRPr lang="en-US" sz="3600" dirty="0"/>
          </a:p>
          <a:p>
            <a:pPr lvl="1"/>
            <a:r>
              <a:rPr lang="en-US" sz="3200" dirty="0" err="1"/>
              <a:t>Buscar</a:t>
            </a:r>
            <a:r>
              <a:rPr lang="en-US" sz="3200" dirty="0"/>
              <a:t> el </a:t>
            </a:r>
            <a:r>
              <a:rPr lang="en-US" sz="3200" dirty="0" err="1"/>
              <a:t>aval</a:t>
            </a:r>
            <a:r>
              <a:rPr lang="en-US" sz="3200" dirty="0"/>
              <a:t> de </a:t>
            </a:r>
            <a:r>
              <a:rPr lang="en-US" sz="3200" dirty="0" err="1"/>
              <a:t>organismos</a:t>
            </a:r>
            <a:r>
              <a:rPr lang="en-US" sz="3200" dirty="0"/>
              <a:t> </a:t>
            </a:r>
            <a:r>
              <a:rPr lang="en-US" sz="3200" dirty="0" err="1"/>
              <a:t>multiaterales</a:t>
            </a:r>
            <a:r>
              <a:rPr lang="en-US" sz="3200" dirty="0"/>
              <a:t>, con </a:t>
            </a:r>
            <a:r>
              <a:rPr lang="en-US" sz="3200" dirty="0" err="1"/>
              <a:t>campaña</a:t>
            </a:r>
            <a:r>
              <a:rPr lang="en-US" sz="3200" dirty="0"/>
              <a:t> </a:t>
            </a:r>
            <a:r>
              <a:rPr lang="en-US" sz="3200" dirty="0" err="1"/>
              <a:t>previa</a:t>
            </a:r>
            <a:r>
              <a:rPr lang="en-US" sz="3200" dirty="0"/>
              <a:t> de </a:t>
            </a:r>
            <a:r>
              <a:rPr lang="en-US" sz="3200" dirty="0" err="1"/>
              <a:t>esclarecimiento</a:t>
            </a:r>
            <a:endParaRPr lang="en-US" sz="3200" dirty="0"/>
          </a:p>
          <a:p>
            <a:pPr lvl="1"/>
            <a:r>
              <a:rPr lang="en-US" sz="3200" dirty="0" err="1"/>
              <a:t>Renegociar</a:t>
            </a:r>
            <a:r>
              <a:rPr lang="en-US" sz="3200" dirty="0"/>
              <a:t> las </a:t>
            </a:r>
            <a:r>
              <a:rPr lang="en-US" sz="3200" dirty="0" err="1"/>
              <a:t>condiciones</a:t>
            </a:r>
            <a:r>
              <a:rPr lang="en-US" sz="3200" dirty="0"/>
              <a:t> de la </a:t>
            </a:r>
            <a:r>
              <a:rPr lang="en-US" sz="3200" dirty="0" err="1"/>
              <a:t>deuda</a:t>
            </a:r>
            <a:r>
              <a:rPr lang="en-US" sz="3200" dirty="0"/>
              <a:t>, Venezuela </a:t>
            </a:r>
            <a:r>
              <a:rPr lang="en-US" sz="3200" dirty="0" err="1"/>
              <a:t>necesita</a:t>
            </a:r>
            <a:r>
              <a:rPr lang="en-US" sz="3200" dirty="0"/>
              <a:t> y </a:t>
            </a:r>
            <a:r>
              <a:rPr lang="en-US" sz="3200" dirty="0" err="1"/>
              <a:t>requiere</a:t>
            </a:r>
            <a:r>
              <a:rPr lang="en-US" sz="3200" dirty="0"/>
              <a:t> al </a:t>
            </a:r>
            <a:r>
              <a:rPr lang="en-US" sz="3200" dirty="0" err="1"/>
              <a:t>menos</a:t>
            </a:r>
            <a:r>
              <a:rPr lang="en-US" sz="3200" dirty="0"/>
              <a:t> dos o </a:t>
            </a:r>
            <a:r>
              <a:rPr lang="en-US" sz="3200" dirty="0" err="1"/>
              <a:t>tres</a:t>
            </a:r>
            <a:r>
              <a:rPr lang="en-US" sz="3200" dirty="0"/>
              <a:t> </a:t>
            </a:r>
            <a:r>
              <a:rPr lang="en-US" sz="3200" dirty="0" err="1"/>
              <a:t>años</a:t>
            </a:r>
            <a:r>
              <a:rPr lang="en-US" sz="3200" dirty="0"/>
              <a:t> de mora - Haircut</a:t>
            </a:r>
          </a:p>
          <a:p>
            <a:pPr lvl="1"/>
            <a:r>
              <a:rPr lang="en-US" sz="3200" dirty="0" err="1"/>
              <a:t>Apertura</a:t>
            </a:r>
            <a:r>
              <a:rPr lang="en-US" sz="3200" dirty="0"/>
              <a:t> a inversion </a:t>
            </a:r>
            <a:r>
              <a:rPr lang="en-US" sz="3200" dirty="0" err="1"/>
              <a:t>petrolera</a:t>
            </a:r>
            <a:endParaRPr lang="en-US" sz="3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706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Panorama Económico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VE" dirty="0"/>
              <a:t>Balanza de pagos y divisas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448" y="2702443"/>
            <a:ext cx="10164136" cy="2423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8582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Medidas</a:t>
            </a:r>
            <a:r>
              <a:rPr lang="en-US" dirty="0"/>
              <a:t> </a:t>
            </a:r>
            <a:r>
              <a:rPr lang="en-US" dirty="0" err="1"/>
              <a:t>económicas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err="1"/>
              <a:t>Externas</a:t>
            </a:r>
            <a:endParaRPr lang="en-US" sz="4000" dirty="0"/>
          </a:p>
          <a:p>
            <a:pPr lvl="1"/>
            <a:r>
              <a:rPr lang="en-US" sz="3600" dirty="0" err="1"/>
              <a:t>Garantía</a:t>
            </a:r>
            <a:r>
              <a:rPr lang="en-US" sz="3600" dirty="0"/>
              <a:t> al capital </a:t>
            </a:r>
            <a:r>
              <a:rPr lang="en-US" sz="3600" dirty="0" err="1"/>
              <a:t>extranjero</a:t>
            </a:r>
            <a:endParaRPr lang="en-US" sz="3600" dirty="0"/>
          </a:p>
          <a:p>
            <a:pPr lvl="1"/>
            <a:r>
              <a:rPr lang="en-US" sz="3600" dirty="0" err="1"/>
              <a:t>Renegociación</a:t>
            </a:r>
            <a:r>
              <a:rPr lang="en-US" sz="3600" dirty="0"/>
              <a:t> con el </a:t>
            </a:r>
            <a:r>
              <a:rPr lang="en-US" sz="3600" dirty="0" err="1"/>
              <a:t>fondo</a:t>
            </a:r>
            <a:r>
              <a:rPr lang="en-US" sz="3600" dirty="0"/>
              <a:t> chino</a:t>
            </a:r>
          </a:p>
          <a:p>
            <a:pPr lvl="1"/>
            <a:r>
              <a:rPr lang="en-US" sz="3600" dirty="0" err="1"/>
              <a:t>Supresión</a:t>
            </a:r>
            <a:r>
              <a:rPr lang="en-US" sz="3600" dirty="0"/>
              <a:t> de </a:t>
            </a:r>
            <a:r>
              <a:rPr lang="en-US" sz="3600" dirty="0" err="1"/>
              <a:t>los</a:t>
            </a:r>
            <a:r>
              <a:rPr lang="en-US" sz="3600" dirty="0"/>
              <a:t> </a:t>
            </a:r>
            <a:r>
              <a:rPr lang="en-US" sz="3600" dirty="0" err="1"/>
              <a:t>convenios</a:t>
            </a:r>
            <a:r>
              <a:rPr lang="en-US" sz="3600" dirty="0"/>
              <a:t> con Cuba y </a:t>
            </a:r>
            <a:r>
              <a:rPr lang="en-US" sz="3600" dirty="0" err="1"/>
              <a:t>Petrocaribe</a:t>
            </a:r>
            <a:r>
              <a:rPr lang="en-US" sz="3600" dirty="0"/>
              <a:t>, con </a:t>
            </a:r>
            <a:r>
              <a:rPr lang="en-US" sz="3600" dirty="0" err="1"/>
              <a:t>campaña</a:t>
            </a:r>
            <a:r>
              <a:rPr lang="en-US" sz="3600" dirty="0"/>
              <a:t> </a:t>
            </a:r>
            <a:r>
              <a:rPr lang="en-US" sz="3600" dirty="0" err="1"/>
              <a:t>previa</a:t>
            </a:r>
            <a:r>
              <a:rPr lang="en-US" sz="3600" dirty="0"/>
              <a:t> de </a:t>
            </a:r>
            <a:r>
              <a:rPr lang="en-US" sz="3600" dirty="0" err="1"/>
              <a:t>esclarecimiento</a:t>
            </a:r>
            <a:r>
              <a:rPr lang="en-US" sz="3600" dirty="0"/>
              <a:t> y </a:t>
            </a:r>
            <a:r>
              <a:rPr lang="en-US" sz="3600" dirty="0" err="1"/>
              <a:t>en</a:t>
            </a:r>
            <a:r>
              <a:rPr lang="en-US" sz="3600" dirty="0"/>
              <a:t> el </a:t>
            </a:r>
            <a:r>
              <a:rPr lang="en-US" sz="3600" dirty="0" err="1"/>
              <a:t>caso</a:t>
            </a:r>
            <a:r>
              <a:rPr lang="en-US" sz="3600" dirty="0"/>
              <a:t> de Cuba, </a:t>
            </a:r>
            <a:r>
              <a:rPr lang="en-US" sz="3600" dirty="0" err="1"/>
              <a:t>relanzamiento</a:t>
            </a:r>
            <a:r>
              <a:rPr lang="en-US" sz="3600" dirty="0"/>
              <a:t> de barrio </a:t>
            </a:r>
            <a:r>
              <a:rPr lang="en-US" sz="3600" dirty="0" err="1"/>
              <a:t>adentro</a:t>
            </a:r>
            <a:r>
              <a:rPr lang="en-US" sz="3600" dirty="0"/>
              <a:t> con medicos locales.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0214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¿Y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hacemos</a:t>
            </a:r>
            <a:r>
              <a:rPr lang="en-US" dirty="0" smtClean="0"/>
              <a:t> </a:t>
            </a:r>
            <a:r>
              <a:rPr lang="en-US" dirty="0" err="1" smtClean="0"/>
              <a:t>nosotros</a:t>
            </a:r>
            <a:r>
              <a:rPr lang="en-US" dirty="0" smtClean="0"/>
              <a:t>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999832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y 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el </a:t>
            </a:r>
            <a:r>
              <a:rPr lang="en-US" dirty="0" err="1" smtClean="0"/>
              <a:t>dinero</a:t>
            </a:r>
            <a:r>
              <a:rPr lang="en-US" dirty="0" smtClean="0"/>
              <a:t>?</a:t>
            </a:r>
            <a:endParaRPr lang="es-V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Valorado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muchos</a:t>
            </a:r>
            <a:r>
              <a:rPr lang="en-US" dirty="0" smtClean="0"/>
              <a:t> – </a:t>
            </a:r>
          </a:p>
          <a:p>
            <a:pPr marL="0" indent="0">
              <a:buNone/>
            </a:pPr>
            <a:r>
              <a:rPr lang="en-US" dirty="0" err="1" smtClean="0"/>
              <a:t>Aceptado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medio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cambio</a:t>
            </a:r>
            <a:endParaRPr lang="en-US" dirty="0" smtClean="0"/>
          </a:p>
          <a:p>
            <a:r>
              <a:rPr lang="en-US" dirty="0" err="1" smtClean="0"/>
              <a:t>Escaso</a:t>
            </a:r>
            <a:endParaRPr lang="en-US" dirty="0" smtClean="0"/>
          </a:p>
          <a:p>
            <a:r>
              <a:rPr lang="en-US" dirty="0" err="1" smtClean="0"/>
              <a:t>Duradero</a:t>
            </a:r>
            <a:endParaRPr lang="en-US" dirty="0" smtClean="0"/>
          </a:p>
          <a:p>
            <a:r>
              <a:rPr lang="en-US" dirty="0" smtClean="0"/>
              <a:t>Transportable </a:t>
            </a:r>
          </a:p>
          <a:p>
            <a:r>
              <a:rPr lang="en-US" dirty="0" err="1" smtClean="0"/>
              <a:t>Transferible</a:t>
            </a:r>
            <a:endParaRPr lang="en-US" dirty="0" smtClean="0"/>
          </a:p>
          <a:p>
            <a:r>
              <a:rPr lang="en-US" dirty="0" err="1" smtClean="0"/>
              <a:t>Fraccionable</a:t>
            </a:r>
            <a:endParaRPr lang="en-US" dirty="0" smtClean="0"/>
          </a:p>
          <a:p>
            <a:endParaRPr lang="es-VE" dirty="0"/>
          </a:p>
        </p:txBody>
      </p:sp>
      <p:pic>
        <p:nvPicPr>
          <p:cNvPr id="2050" name="Picture 2" descr="http://www.mayoresudp.org/wp-content/uploads/2015/04/mayoresudp_eur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657" y="4328679"/>
            <a:ext cx="3136891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sultado de imagen para dola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392" y="1556792"/>
            <a:ext cx="3029843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data:image/jpeg;base64,/9j/4AAQSkZJRgABAQAAAQABAAD/2wCEAAkGBxQQDxQUERQQFBQVDxQYFRcYFBQQFxYVFRQXFhUUFxQYHCggGBwlHBUXITEhJSkrLi4uFyAzODMsNygtLiwBCgoKDg0OGhAQGy4kICQsLCwsLCwtMSwsLCwsLCwsLCwsLCwsLCwsLCwsLCwsLCwsLCwsLCwsLCwsLCwsLCwsLP/AABEIAOEA4QMBIgACEQEDEQH/xAAbAAEBAAIDAQAAAAAAAAAAAAAAAQQFAgMGB//EAFAQAAIBAgMEBQYHCQ0JAAAAAAECAAMRBBIhBTFBUQYTImFxIzJ0gZGzFFRzkqGxwQckMzRCU2OT0RdDUmRygoOjssPh4vAVFkRiorTC0vH/xAAaAQEAAwEBAQAAAAAAAAAAAAAAAQIEAwUG/8QAKREBAAIAAwcEAgMAAAAAAAAAAAECAxExEiEyQVFxoQQTYXIUUyIzQv/aAAwDAQACEQMRAD8A+4xEQJEsQJEsQEksQJLMbHY1aKgte5NlUaszHcqjif8A6ZjBar6swpj+CupHi28nwtKWvEbkxDYyzANH9JU9s4nD/pKvzzKe98eYTstjJea34MPzlb55j4MPzlb55ke/8eTZbOLzVHCg/vlb55H1R8FH5yt+saV/I+PMJ2G0i81fwcfnK3zzOuphOVasP55t7JH5Px5g2G4vLPF7U6RVsAQ1Zeto3sXXeviu/wBevhPV7OxyYiklWkwZHUFSOR+2dcLGriRnCLVmGTJLJOqqxJECxJECxJECxJECxEQEREBERAREQNJTTrMZUqNqKQFKmOAuoeow7yWVf6Od2JxWs6ME3ZrH+M1foYgfVMSvUuTPH9TjWjdDvSrtfFmdT4085hVKlprcftJaaksQABqdwmKJmXXKG4bHHnOP+0O+eVw+0alcA01CoTYVKjdUrcezfVvULd859XULFVrZ3C5mWlRZ8gO4s5cDnOmzPNG56UbQM5DHGeeqs1NczVqIGgtUDUPVdidb90tDFMCOsGW+43DK3erjRpTZS9GMWec5fDDzmtp1LztBkZDhtgCrTZW1UjWa37lnW0Kr0mI6msHekL3syEAkcgwJ+bMnaT9g+BnDoemWrg7ceu/6qdRrTR6O81xIiOcoxKxNX0aWSWe6yESSwJEskBESwJERAsREBERAREQEhlkMDQ0fwVb0qr7wzBqTNU+Sq+lVfeGa2q08L1PG1U0YG1cQEUkmwAufVNBhtnGoy18RTqVAe1SoBSwVb/hqoH0L/obPEL8IxCUjfKO2+mhCEWX2keoGZlCsa9V6mtNV8mGzBMyDfkbmN841nLRaXVg6C1mLsaRuxLE0+tOSwApKWPk1B1NufPWdiIuSotMqS+XMVFTKxW4tmpgkcN3Kddeu1dwtOmhLDsKRpkXQVax3v3Kb7wTqdOx9k5c2atWqVBTJ84pTU7gFQaW377+MtlzQylSmHU5TUNOn2EYEtnsBmC1NTYXt4zjXuFVOqU1apLNRUKFQE6FjuWw3nnuvJj6bU6KpTIIstusYsNebHUeMuz9RkN1Utepxc5f3st4215e2Rn1T8scU+r52JIF9SCN4PDwPGZKy4/FDqwFpsAGVUtqCAe0w5gC5v3SIDvMqlibUXyZ8DOXRQdvA25v7irG1GtSb+SZx6JH8QPj/ANvVnTA/srPzCLcMvokSSz6BjIiICIiAiIgIkiBYiSBYklgIiICIiB5/DHyNX0uv71prcSumkz8Gb4ep6XiPfNMOqt54XqeNqpo8/TuDiCXWkctJQ5scoZmBbXuJnNUPUBfhS1AcwVQmQlc5QvoTpcHW0yKrdW1Q5FqXpZlU7i1M3t9N/wCbO8UqtRQX+CqMoypTo57Zr28oeAOugE4xpK0rscNlq1Eps7tWZOzYFadPsovaI03+0wgqA1Wq0zT8jpdla9s19x03zlhK769XcFiHy7tSLMPWACO8GYlOq1VsToR5AAXBH8O8Z5wO/aaYhyOpoh1yAXLhb6WItY6b5aNGoKVLOAtWxVhfMMyggdrjuE7MdWqqqCkpLMEVTwBI3nundUwZCLTVtUU3Ym16jCxN+epPs5yZymBiYfZ5Uh6z13IBPZOSkCbCwCEs1uTcp20hdVPDL4TnTw3VEteohVWIUMXRUG7O5vmdiOGov7e7JlVRxCi/jbWVtqQ1W128mdOBk6IHTAeJ9zVnftNAUOo3HhedPRYWOC7qjD2U6onTBn+dftBbSez6LERPoGMiIgIiICIiBJZIgWSWSBYklgIiICIgwPN4Jvvep6XX988xGaZeE/Fn9Kr++eYFVrTwPUcbXTR111zWtYEG4Pf+w6j1zBxLdaQtVwlBQMtJAQ1Vxpkax3DS4H1b+ytiLcYo10Yi5ysCCDvsRuPjOUbpzWd9dOoZVIy1GJKpSN8iDiS1gFtvB3eMjVGplgwpszJYks1Mhdd4sbHU8ZeoZAboanWOpqVQxzWDXAKjXKBwFxOGGx4NSu2YqSUAvUFE2GYmxbhrJ57kGIxhJFuzawAS7MSdAA7AKvjracgjGmtylM3bLdmYgZtwpg3qMRvJO8zEDLVuoqXOe9wrVje1m831b+U2mZs3ZPVqd9rGo3r3IPp14SCXEIzMA57FNu1bUPUXco7hvMtarcw7aAAWA3DlOjrJCXRtE9g+BnV0WP4l8s30JVE7NoMch04HlMfomfxP5d/qq3nTA4694RbSX0qIifQsZERARJLARJEBERAsksQESSwEREBERA8zhfxd/S6/vWmBiNxtpM7CL971PS6/01WmI4nz+PxtdNHl6mFaviCjVHCCnny07BzY2Op4DTTTfvnPqWpladNWctezMSGLWLMpBUBQoA148pu1wSPUuwYHKRdSUPPeDNmtGkAAF3JlBvruIuTzsxlM0vPYJqxIKDQlMpJsuVmK59996kAe22kz6uPrC96bGxAPlKZ1NwPytL/47pnlad9LqBk0uN1MkgDTiSZg1qlNAAmfRi3nk3Ym5J5nhfgI3DEXHVXuMpsL9rOrLYX1Bza7ju5TvxFVkvoGABubgHTjlPDvkonPfMCRYb2Zjx3knvmxTJY9k65tMzW7W82PGVlLTuuIzlAignd27i+XNZzbTfwvO7BUXWmpqEFmuWtqL3NwO6bZ2Q5swYljfQkW0tYeqYtUKqhUFlUWAveBr9ot2D4H6pjdDt2DP6d/72d20z2D4H6p09DT2MF8s31VZ1weOv2hFtJ7PpsRE+gYyIiAiIgIiIEiJYEiIgWSWSBYiSBYiSB5nDm1Cr6XW940xKjd0yaJ8hVt8cr+8aa+qZ8/j8ctdNHPrbTDx+1FpC7GwJAvu1JsJyd5rnpA1kZlVu2q6i4GZgCwHO3HvnKFnPF4235Qse/7ZirXBO+bHFbMZsRS7KoDUYAWDDVHCsQPUZyOBp4dUpLfN1qZ2axaoxYAsx4ju4Sd2QyMK110nKpi1UgEgHlcTswVLz/lCB7BOGLqolMIMhLFVy6ZmZiLkjeTreVicxesvOsvOVfDinoJj5pMDG2m3YPgfqnHod5mA+VP0irJtNuwfCXokexgflvsqTtg8VftCLaT2fToiJ77GREQJERAREQEREBERAskskCxEQERJA8vQPkKvpdb3rTVYp7CbLD64er6ZX+is81mIGk+fxuOWumjRVNvU0dlJOYC5FiTY7rAazjs7biPUFrsc2i5TrbW9vVMzYWHviapVRmy07XuBvfvH1zntjAVaxqIamTytFT1ZKkKSLrmDG411Er/AB5p3sxtsWcGw33sdbeF51NtMnkTmBuQDa2o3zBbo+wqKlOtVYLVCVCyqx8zOSu7X8kX0nfU2UUpVAvWHtHVymdRYbwh8SJSYjqlsMFjla4bITmJ1CnU+qZTbQC9ohbgWDZRcX5G15iiiihadKnQyAqupykm9rggXLX43mJVwDEKXqstSpUsqDLlWxNl1FybDU3jcOTY8VLm/HfedGHxAcXU3FyL+BtK2wlqqFqswQUO1Y5cz5it82/hMnCYBEo0sl7dUBfibc7b/GTnGQwdojsnwnPooLJgvSB/eRtJezL0Z83B+kj63nTB46/aEW0ns+nxET6BjIiIEiIgIiICIiAiIgWSWSBYiICIkgeTpH73qel1/evNbVmwpH73q+l1vetNZUM+fxeOWuujuwZVCxtZiLX3Eb9QeeplGNo0EOZQbkEkki5Gt2114eyYjGaPaiB6tJamqF919Cfyc194v9m+c66rTD0tHpBScEhabKTqRxMxW2vTC2oimqbyFI84nUk8TNc2w2q3eqKdPq6+qKewaZAApuWt/K152nOv0cbEMTVFGiKbqQqHRqd9VqePD/GTlXqhtdnYum4DlKJcea+UEjkRMkY6mKgJFPrANDYZhflNdhsGwZyKdGmoVcgQqQVudTl0ty8DMV8ITfIMO7GoDUdmGZUzCwy2v3CRzS9ImIS2qqwtx17/AGzpxWIDbgAOAGkxvg5pdk8J1s0gya3bD9k25Tl0V/BYI/xhP7bTjtMdk3tu4zn0SsaODt8ZH0O87YPFX7Qi2k9n1CIie+xkRECREQEREBERAskRAskskCySxASSxA8hS0w9X0ut715qqk2VFr0KvplYeyo4msqGfP4vHLXXR1uZjtSViMw0B9c51WmsxuLNME6HunKIzncu9McTQpoaaUwEY5iN1zOC4uiilURFVjdgNzEaC8+e4ramLJulCtY7r03bTmNN06a+Ixr2AoV1va/k33ceE0exaecKbUPotLF0SrIqKqO3bC/lW7+HGdvXUiwPVU7qbqbbuW7f654rDPWQDyOI9dJ/2Ta4TFOfPSovijD65ymkwnc3uIxZc3Mxy86Va8FpVLX7ZN0PhMnoKvkMEP0/21Jg7YPYOttJteho8nge+qP7NQztg61+0K259n02Iie8yERECREQEREBERAskRAskskCySxASSwYHjaI8hW9Mre9eaupNtRHka/pdb3rzU1p4GLxy110Y1YzUbUpEobDgfqm3KzqAF/XOMTlOa7tpqLHK1zpmyjW+mha+gC87cd+ktEjXKaVr2uXXMQBfidx0E9DhNqXUXCjTkJ3PtO3L2CXjLmrveSdNSC9AZhY3ZWOpuxsDfQdn9k78NTBcWNI5qh82xa3V+Pmi26eiO1/D2TrrbUJGlt3KJ2Te1NahaYraTIxFS5mLVaVWaPpA9qTn/lM9D0K/B4DT8v+6qzzXSDWk3gZ6ToMfJ7Pvvza+Jo1TNOF/j7Qpbn2fTYiJ7bIREQJERAREQEREBERAskskCySxASSxA8mfwVb0qp/baaWvNqr+Rr+l1R/WuJpajT5/F45a66OthONoJkq2Vb3JJcjXgFVd3racYhdkpVsNI67WY9E3VzciynKBpqB5zHxIsO6dmENwBlNybL28tzbebDXjv0AEvEId17yM0lAg3sVqWqG3lBT7OuoUkXO6c6QzByynQ2yi67828jwA3898ZGbHMxqzzLLKFbRgAVXLmIIzXvdjroF3d8wcd2XI8PpAP2yMhptvP5M+E9V0S8zZ/ey/Th6k8V0gqWpMb77D6Z7Poq3Y2dbdnX3DgCacON9Pspbn2fS4iJ7bKREQJERAREQERECxEQEREBERASSyQPAU8UOpxA5Yytf9fWH/jNUX1mP0lrHB4iqhuFatUJJ3dtzXQ/1zD+YeU1Z2yg3sPbPDxaW25a6zGTdu9u6RcYthdXJDE+evEAXsUPKedrbcUnVhp3/AGTidsJzlIwrRyTnD0CYywOhJZSBawAvxndRxS2swqC4tmQqLLxUAjjx7hbnfzI20nOc/wDbSDjHt2idDOHokemL3608gCgFu9iL38IOMD5utUnNUzWUhQDrYag8Dvnmn26n8Ie2cW24lt8n279DOHo32oe3np3Dtmsr5LEHQXYG+86/RNfi8WWYs1gTrYbhwAHcALTSvtxCDrumvxm3Ljs7zOlcC08kTaHLb2Nv2db7/V/r6p9B6KNcbNHE1F+jDVW+yfJcLSbEVlVb3dgPVz9l59m6N4YDHYWmu6jSq1D3AJ1K+8+iaLUit8Okdc3OJziZfRJZInpOCxJEBERAREQERECxEQESSwEREBERA850t2GcQnWU1DVVFspsBUS98lzoGFyVJ01I0zXHzSrsPBYhyhLUKw86nfqXXxpOO7fa0+3TFx+zqOIXLXpUqq8nRag9jCZsX0+3O1WcpXrfLdL4rU+5wp82u1u9AT6yCLzq/c0PDE/1f+afXR0QwNrfBMMB8mokPQ7An/hcP8wTn7GP+zwtt16Pk6fc254g/q/80r/c3HxhvmD/ANp9UPQrAfE8N+rEo6GYD4phvmCPYxv2eDbr0fKV+5sOOIb5g/bOX7my8MQ3zB+2fVD0LwB34PDH+jUyDoTs/wCJ4T9Uv7I9jH/Z4NuvR8v/AHNl+MP80D7ZzX7nVAavWqn1ov2T6f8A7l7P+J4T9Un7JxXoRs4G4wWDv8ih+sR+Pjfs8G3Xo8Bs/A4WgxTB0ziK+61PyrAndnfzaY72IE970Q2C2GV6lcq2IrWL5dVpqt8lFDxAubniSe6b3D4daahaaqijcqgKB4AaTsnXB9PGHO1M5z1lW15ncsSRNCiyREBERAREQERECxEQJERAQJYgSWIgSWIgJIiBZJYgJJYgIiICIiAiIgIiIEiIgIiIFiIgf//Z"/>
          <p:cNvSpPr>
            <a:spLocks noChangeAspect="1" noChangeArrowheads="1"/>
          </p:cNvSpPr>
          <p:nvPr/>
        </p:nvSpPr>
        <p:spPr bwMode="auto">
          <a:xfrm>
            <a:off x="1679575" y="-1881188"/>
            <a:ext cx="3924300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pic>
        <p:nvPicPr>
          <p:cNvPr id="2056" name="Picture 8" descr="https://www.orodeinversion.com/10-99-thickbox/lingote-de-oro-1k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8820" y="3717033"/>
            <a:ext cx="2627870" cy="2627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19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Calidad</a:t>
            </a:r>
            <a:r>
              <a:rPr lang="en-US" dirty="0" smtClean="0"/>
              <a:t> del </a:t>
            </a:r>
            <a:r>
              <a:rPr lang="en-US" dirty="0" err="1" smtClean="0"/>
              <a:t>dinero</a:t>
            </a:r>
            <a:endParaRPr lang="es-V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00" lvl="4" indent="0">
              <a:buNone/>
            </a:pPr>
            <a:r>
              <a:rPr lang="en-US" b="1" dirty="0">
                <a:solidFill>
                  <a:srgbClr val="007E39"/>
                </a:solidFill>
              </a:rPr>
              <a:t>	</a:t>
            </a:r>
            <a:r>
              <a:rPr lang="en-US" b="1" dirty="0" smtClean="0">
                <a:solidFill>
                  <a:srgbClr val="007E39"/>
                </a:solidFill>
              </a:rPr>
              <a:t>		</a:t>
            </a:r>
            <a:r>
              <a:rPr lang="en-US" sz="3200" b="1" dirty="0" err="1">
                <a:solidFill>
                  <a:srgbClr val="FF0000"/>
                </a:solidFill>
              </a:rPr>
              <a:t>Bs</a:t>
            </a:r>
            <a:r>
              <a:rPr lang="en-US" sz="3200" b="1" dirty="0">
                <a:solidFill>
                  <a:srgbClr val="FF0000"/>
                </a:solidFill>
              </a:rPr>
              <a:t>.</a:t>
            </a:r>
            <a:r>
              <a:rPr lang="en-US" sz="3200" b="1" dirty="0">
                <a:solidFill>
                  <a:srgbClr val="007E39"/>
                </a:solidFill>
              </a:rPr>
              <a:t> 		US$</a:t>
            </a:r>
          </a:p>
          <a:p>
            <a:r>
              <a:rPr lang="en-US" b="1" dirty="0" err="1" smtClean="0"/>
              <a:t>Aceptado</a:t>
            </a:r>
            <a:r>
              <a:rPr lang="en-US" b="1" dirty="0" smtClean="0"/>
              <a:t> y </a:t>
            </a:r>
            <a:r>
              <a:rPr lang="en-US" b="1" dirty="0" err="1" smtClean="0"/>
              <a:t>valorado</a:t>
            </a:r>
            <a:r>
              <a:rPr lang="en-US" b="1" dirty="0" smtClean="0">
                <a:solidFill>
                  <a:srgbClr val="007E39"/>
                </a:solidFill>
              </a:rPr>
              <a:t>	</a:t>
            </a:r>
            <a:r>
              <a:rPr lang="en-US" b="1" dirty="0" smtClean="0">
                <a:solidFill>
                  <a:srgbClr val="007E39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No</a:t>
            </a:r>
            <a:r>
              <a:rPr lang="en-US" b="1" dirty="0" smtClean="0">
                <a:solidFill>
                  <a:srgbClr val="007E39"/>
                </a:solidFill>
              </a:rPr>
              <a:t>		</a:t>
            </a:r>
            <a:r>
              <a:rPr lang="en-US" b="1" dirty="0" err="1" smtClean="0">
                <a:solidFill>
                  <a:srgbClr val="007E39"/>
                </a:solidFill>
              </a:rPr>
              <a:t>Sí</a:t>
            </a:r>
            <a:endParaRPr lang="en-US" b="1" dirty="0" smtClean="0">
              <a:solidFill>
                <a:srgbClr val="007E39"/>
              </a:solidFill>
            </a:endParaRPr>
          </a:p>
          <a:p>
            <a:r>
              <a:rPr lang="en-US" b="1" dirty="0" err="1" smtClean="0"/>
              <a:t>Escaso</a:t>
            </a: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7E39"/>
                </a:solidFill>
              </a:rPr>
              <a:t>			</a:t>
            </a:r>
            <a:r>
              <a:rPr lang="en-US" b="1" dirty="0" smtClean="0">
                <a:solidFill>
                  <a:srgbClr val="FF0000"/>
                </a:solidFill>
              </a:rPr>
              <a:t>No</a:t>
            </a:r>
            <a:r>
              <a:rPr lang="en-US" b="1" dirty="0" smtClean="0">
                <a:solidFill>
                  <a:srgbClr val="007E39"/>
                </a:solidFill>
              </a:rPr>
              <a:t>	(</a:t>
            </a:r>
            <a:r>
              <a:rPr lang="en-US" b="1" dirty="0" err="1" smtClean="0">
                <a:solidFill>
                  <a:srgbClr val="007E39"/>
                </a:solidFill>
              </a:rPr>
              <a:t>Limitado</a:t>
            </a:r>
            <a:r>
              <a:rPr lang="en-US" b="1" dirty="0" smtClean="0">
                <a:solidFill>
                  <a:srgbClr val="007E39"/>
                </a:solidFill>
              </a:rPr>
              <a:t>)</a:t>
            </a:r>
          </a:p>
          <a:p>
            <a:r>
              <a:rPr lang="en-US" b="1" dirty="0" err="1" smtClean="0"/>
              <a:t>Duradero</a:t>
            </a:r>
            <a:r>
              <a:rPr lang="en-US" b="1" dirty="0" smtClean="0">
                <a:solidFill>
                  <a:srgbClr val="007E39"/>
                </a:solidFill>
              </a:rPr>
              <a:t>			</a:t>
            </a:r>
            <a:r>
              <a:rPr lang="en-US" b="1" dirty="0" smtClean="0">
                <a:solidFill>
                  <a:srgbClr val="007E39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No</a:t>
            </a:r>
            <a:r>
              <a:rPr lang="en-US" b="1" dirty="0" smtClean="0">
                <a:solidFill>
                  <a:srgbClr val="007E39"/>
                </a:solidFill>
              </a:rPr>
              <a:t>		</a:t>
            </a:r>
            <a:r>
              <a:rPr lang="en-US" b="1" dirty="0" err="1" smtClean="0">
                <a:solidFill>
                  <a:srgbClr val="007E39"/>
                </a:solidFill>
              </a:rPr>
              <a:t>Sí</a:t>
            </a:r>
            <a:endParaRPr lang="en-US" b="1" dirty="0" smtClean="0">
              <a:solidFill>
                <a:srgbClr val="007E39"/>
              </a:solidFill>
            </a:endParaRPr>
          </a:p>
          <a:p>
            <a:r>
              <a:rPr lang="en-US" b="1" dirty="0" smtClean="0"/>
              <a:t>Transportable	</a:t>
            </a:r>
            <a:r>
              <a:rPr lang="en-US" b="1" dirty="0" smtClean="0">
                <a:solidFill>
                  <a:srgbClr val="007E39"/>
                </a:solidFill>
              </a:rPr>
              <a:t>		</a:t>
            </a:r>
            <a:r>
              <a:rPr lang="en-US" b="1" dirty="0" smtClean="0">
                <a:solidFill>
                  <a:srgbClr val="FF0000"/>
                </a:solidFill>
              </a:rPr>
              <a:t>No</a:t>
            </a:r>
            <a:r>
              <a:rPr lang="en-US" b="1" dirty="0" smtClean="0">
                <a:solidFill>
                  <a:srgbClr val="007E39"/>
                </a:solidFill>
              </a:rPr>
              <a:t>		</a:t>
            </a:r>
            <a:r>
              <a:rPr lang="en-US" b="1" dirty="0" err="1" smtClean="0">
                <a:solidFill>
                  <a:srgbClr val="007E39"/>
                </a:solidFill>
              </a:rPr>
              <a:t>Sí</a:t>
            </a:r>
            <a:endParaRPr lang="en-US" b="1" dirty="0" smtClean="0">
              <a:solidFill>
                <a:srgbClr val="007E39"/>
              </a:solidFill>
            </a:endParaRPr>
          </a:p>
          <a:p>
            <a:r>
              <a:rPr lang="en-US" b="1" dirty="0" err="1" smtClean="0"/>
              <a:t>Transferible</a:t>
            </a: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7E39"/>
                </a:solidFill>
              </a:rPr>
              <a:t>		</a:t>
            </a:r>
            <a:r>
              <a:rPr lang="en-US" b="1" dirty="0" smtClean="0">
                <a:solidFill>
                  <a:srgbClr val="FF0000"/>
                </a:solidFill>
              </a:rPr>
              <a:t>+/-</a:t>
            </a:r>
            <a:r>
              <a:rPr lang="en-US" b="1" dirty="0" smtClean="0">
                <a:solidFill>
                  <a:srgbClr val="007E39"/>
                </a:solidFill>
              </a:rPr>
              <a:t>		</a:t>
            </a:r>
            <a:r>
              <a:rPr lang="en-US" b="1" dirty="0" err="1" smtClean="0">
                <a:solidFill>
                  <a:srgbClr val="007E39"/>
                </a:solidFill>
              </a:rPr>
              <a:t>Sí</a:t>
            </a:r>
            <a:endParaRPr lang="en-US" b="1" dirty="0" smtClean="0">
              <a:solidFill>
                <a:srgbClr val="007E39"/>
              </a:solidFill>
            </a:endParaRPr>
          </a:p>
          <a:p>
            <a:r>
              <a:rPr lang="en-US" b="1" dirty="0" err="1" smtClean="0"/>
              <a:t>Fraccionable</a:t>
            </a:r>
            <a:r>
              <a:rPr lang="en-US" b="1" dirty="0" smtClean="0">
                <a:solidFill>
                  <a:srgbClr val="007E39"/>
                </a:solidFill>
              </a:rPr>
              <a:t>			</a:t>
            </a:r>
            <a:r>
              <a:rPr lang="en-US" b="1" dirty="0" smtClean="0">
                <a:solidFill>
                  <a:srgbClr val="FF0000"/>
                </a:solidFill>
              </a:rPr>
              <a:t>+/-</a:t>
            </a:r>
            <a:r>
              <a:rPr lang="en-US" b="1" dirty="0" smtClean="0">
                <a:solidFill>
                  <a:srgbClr val="007E39"/>
                </a:solidFill>
              </a:rPr>
              <a:t>		</a:t>
            </a:r>
            <a:r>
              <a:rPr lang="en-US" b="1" dirty="0" err="1" smtClean="0">
                <a:solidFill>
                  <a:srgbClr val="007E39"/>
                </a:solidFill>
              </a:rPr>
              <a:t>Sí</a:t>
            </a:r>
            <a:endParaRPr lang="en-US" b="1" dirty="0" smtClean="0">
              <a:solidFill>
                <a:srgbClr val="007E39"/>
              </a:solidFill>
            </a:endParaRPr>
          </a:p>
          <a:p>
            <a:endParaRPr lang="en-US" dirty="0" smtClean="0"/>
          </a:p>
          <a:p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13202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877C"/>
          </a:solidFill>
        </p:spPr>
        <p:txBody>
          <a:bodyPr/>
          <a:lstStyle/>
          <a:p>
            <a:r>
              <a:rPr lang="en-US" dirty="0" err="1" smtClean="0"/>
              <a:t>Realidad</a:t>
            </a:r>
            <a:r>
              <a:rPr lang="en-US" dirty="0" smtClean="0"/>
              <a:t> en Venezuela</a:t>
            </a:r>
            <a:endParaRPr lang="es-V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2877C"/>
          </a:solidFill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El “</a:t>
            </a:r>
            <a:r>
              <a:rPr lang="en-US" dirty="0" err="1" smtClean="0"/>
              <a:t>dinero</a:t>
            </a:r>
            <a:r>
              <a:rPr lang="en-US" dirty="0" smtClean="0"/>
              <a:t>” </a:t>
            </a:r>
            <a:r>
              <a:rPr lang="en-US" dirty="0" err="1" smtClean="0"/>
              <a:t>emitido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el </a:t>
            </a:r>
            <a:r>
              <a:rPr lang="en-US" dirty="0" err="1" smtClean="0"/>
              <a:t>estado</a:t>
            </a:r>
            <a:r>
              <a:rPr lang="en-US" dirty="0" smtClean="0"/>
              <a:t> ha </a:t>
            </a:r>
            <a:r>
              <a:rPr lang="en-US" dirty="0" err="1" smtClean="0"/>
              <a:t>perdido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características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lo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definir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dinero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Los </a:t>
            </a:r>
            <a:r>
              <a:rPr lang="en-US" dirty="0" err="1" smtClean="0"/>
              <a:t>habitantes</a:t>
            </a:r>
            <a:r>
              <a:rPr lang="en-US" dirty="0" smtClean="0"/>
              <a:t> del </a:t>
            </a:r>
            <a:r>
              <a:rPr lang="en-US" dirty="0" err="1" smtClean="0"/>
              <a:t>país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no lo </a:t>
            </a:r>
            <a:r>
              <a:rPr lang="en-US" dirty="0" err="1" smtClean="0"/>
              <a:t>reconocen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bien</a:t>
            </a:r>
            <a:r>
              <a:rPr lang="en-US" dirty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sirve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intercambiar</a:t>
            </a:r>
            <a:r>
              <a:rPr lang="en-US" dirty="0" smtClean="0"/>
              <a:t> y </a:t>
            </a:r>
            <a:r>
              <a:rPr lang="en-US" dirty="0" err="1" smtClean="0"/>
              <a:t>eso</a:t>
            </a:r>
            <a:r>
              <a:rPr lang="en-US" dirty="0" smtClean="0"/>
              <a:t> reduce o </a:t>
            </a:r>
            <a:r>
              <a:rPr lang="en-US" dirty="0" err="1" smtClean="0"/>
              <a:t>elimina</a:t>
            </a:r>
            <a:r>
              <a:rPr lang="en-US" dirty="0" smtClean="0"/>
              <a:t> </a:t>
            </a:r>
            <a:r>
              <a:rPr lang="en-US" dirty="0" err="1" smtClean="0"/>
              <a:t>cualquier</a:t>
            </a:r>
            <a:r>
              <a:rPr lang="en-US" dirty="0" smtClean="0"/>
              <a:t> </a:t>
            </a:r>
            <a:r>
              <a:rPr lang="en-US" dirty="0" err="1" smtClean="0"/>
              <a:t>demanda</a:t>
            </a:r>
            <a:r>
              <a:rPr lang="en-US" dirty="0" smtClean="0"/>
              <a:t> de </a:t>
            </a:r>
            <a:r>
              <a:rPr lang="en-US" dirty="0" err="1" smtClean="0"/>
              <a:t>dinero</a:t>
            </a:r>
            <a:r>
              <a:rPr lang="en-US" dirty="0" smtClean="0"/>
              <a:t> el </a:t>
            </a:r>
            <a:r>
              <a:rPr lang="en-US" dirty="0" err="1" smtClean="0"/>
              <a:t>ahorro</a:t>
            </a:r>
            <a:r>
              <a:rPr lang="en-US" dirty="0" smtClean="0"/>
              <a:t> </a:t>
            </a:r>
            <a:r>
              <a:rPr lang="en-US" dirty="0" err="1" smtClean="0"/>
              <a:t>pues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no se </a:t>
            </a:r>
            <a:r>
              <a:rPr lang="en-US" dirty="0" err="1" smtClean="0"/>
              <a:t>percibe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mantenga</a:t>
            </a:r>
            <a:r>
              <a:rPr lang="en-US" dirty="0" smtClean="0"/>
              <a:t> valor</a:t>
            </a:r>
          </a:p>
          <a:p>
            <a:pPr algn="just"/>
            <a:r>
              <a:rPr lang="en-US" b="1" dirty="0" smtClean="0"/>
              <a:t>SIN EMBARGO</a:t>
            </a:r>
            <a:r>
              <a:rPr lang="en-US" dirty="0" smtClean="0"/>
              <a:t>, el </a:t>
            </a:r>
            <a:r>
              <a:rPr lang="en-US" dirty="0" err="1" smtClean="0"/>
              <a:t>estado</a:t>
            </a:r>
            <a:r>
              <a:rPr lang="en-US" dirty="0" smtClean="0"/>
              <a:t> </a:t>
            </a:r>
            <a:r>
              <a:rPr lang="en-US" dirty="0" err="1" smtClean="0"/>
              <a:t>sigue</a:t>
            </a:r>
            <a:r>
              <a:rPr lang="en-US" dirty="0" smtClean="0"/>
              <a:t> “</a:t>
            </a:r>
            <a:r>
              <a:rPr lang="en-US" dirty="0" err="1" smtClean="0"/>
              <a:t>honrando</a:t>
            </a:r>
            <a:r>
              <a:rPr lang="en-US" dirty="0" smtClean="0"/>
              <a:t>”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obligaciones</a:t>
            </a:r>
            <a:r>
              <a:rPr lang="en-US" dirty="0" smtClean="0"/>
              <a:t> </a:t>
            </a:r>
            <a:r>
              <a:rPr lang="en-US" dirty="0" err="1" smtClean="0"/>
              <a:t>internas</a:t>
            </a:r>
            <a:r>
              <a:rPr lang="en-US" dirty="0" smtClean="0"/>
              <a:t> en </a:t>
            </a:r>
            <a:r>
              <a:rPr lang="en-US" dirty="0" err="1" smtClean="0"/>
              <a:t>dinero</a:t>
            </a:r>
            <a:r>
              <a:rPr lang="en-US" dirty="0" smtClean="0"/>
              <a:t> de </a:t>
            </a:r>
            <a:r>
              <a:rPr lang="en-US" dirty="0" err="1" smtClean="0"/>
              <a:t>bajísima</a:t>
            </a:r>
            <a:r>
              <a:rPr lang="en-US" dirty="0" smtClean="0"/>
              <a:t> </a:t>
            </a:r>
            <a:r>
              <a:rPr lang="en-US" dirty="0" err="1" smtClean="0"/>
              <a:t>calidad</a:t>
            </a:r>
            <a:r>
              <a:rPr lang="en-US" dirty="0" smtClean="0"/>
              <a:t>.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90456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Feudalización</a:t>
            </a:r>
            <a:r>
              <a:rPr lang="en-US" dirty="0" smtClean="0"/>
              <a:t> o </a:t>
            </a:r>
            <a:r>
              <a:rPr lang="en-US" dirty="0" err="1" smtClean="0"/>
              <a:t>dualización</a:t>
            </a:r>
            <a:r>
              <a:rPr lang="en-US" dirty="0" smtClean="0"/>
              <a:t> del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económico</a:t>
            </a:r>
            <a:endParaRPr lang="es-V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solidFill>
            <a:srgbClr val="F2877C"/>
          </a:solidFill>
        </p:spPr>
        <p:txBody>
          <a:bodyPr/>
          <a:lstStyle/>
          <a:p>
            <a:r>
              <a:rPr lang="en-US" dirty="0" smtClean="0"/>
              <a:t>Venezuela en </a:t>
            </a:r>
            <a:r>
              <a:rPr lang="en-US" dirty="0" err="1" smtClean="0"/>
              <a:t>bolívares</a:t>
            </a:r>
            <a:endParaRPr lang="es-VE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solidFill>
            <a:srgbClr val="F2877C"/>
          </a:solidFill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Salarios</a:t>
            </a:r>
            <a:r>
              <a:rPr lang="en-US" dirty="0" smtClean="0"/>
              <a:t> </a:t>
            </a:r>
            <a:r>
              <a:rPr lang="en-US" dirty="0" err="1" smtClean="0"/>
              <a:t>públicos</a:t>
            </a:r>
            <a:r>
              <a:rPr lang="en-US" dirty="0" smtClean="0"/>
              <a:t> y </a:t>
            </a:r>
            <a:r>
              <a:rPr lang="en-US" dirty="0" err="1" smtClean="0"/>
              <a:t>privados</a:t>
            </a:r>
            <a:endParaRPr lang="en-US" dirty="0" smtClean="0"/>
          </a:p>
          <a:p>
            <a:r>
              <a:rPr lang="en-US" dirty="0" err="1" smtClean="0"/>
              <a:t>Regulaciones</a:t>
            </a:r>
            <a:endParaRPr lang="en-US" dirty="0" smtClean="0"/>
          </a:p>
          <a:p>
            <a:r>
              <a:rPr lang="en-US" dirty="0" err="1" smtClean="0"/>
              <a:t>Bienes</a:t>
            </a:r>
            <a:r>
              <a:rPr lang="en-US" dirty="0" smtClean="0"/>
              <a:t> </a:t>
            </a:r>
            <a:r>
              <a:rPr lang="en-US" dirty="0" err="1" smtClean="0"/>
              <a:t>regulados</a:t>
            </a:r>
            <a:endParaRPr lang="en-US" dirty="0" smtClean="0"/>
          </a:p>
          <a:p>
            <a:r>
              <a:rPr lang="en-US" dirty="0" smtClean="0"/>
              <a:t>Ley del </a:t>
            </a:r>
            <a:r>
              <a:rPr lang="en-US" dirty="0" err="1" smtClean="0"/>
              <a:t>trabajo</a:t>
            </a:r>
            <a:r>
              <a:rPr lang="en-US" dirty="0" smtClean="0"/>
              <a:t> </a:t>
            </a:r>
          </a:p>
          <a:p>
            <a:r>
              <a:rPr lang="en-US" dirty="0" smtClean="0"/>
              <a:t>SUNDEE</a:t>
            </a:r>
          </a:p>
          <a:p>
            <a:r>
              <a:rPr lang="en-US" dirty="0" smtClean="0"/>
              <a:t>SICA-SADA</a:t>
            </a:r>
          </a:p>
          <a:p>
            <a:r>
              <a:rPr lang="en-US" dirty="0" smtClean="0"/>
              <a:t>Colas</a:t>
            </a:r>
          </a:p>
          <a:p>
            <a:r>
              <a:rPr lang="en-US" dirty="0" err="1" smtClean="0"/>
              <a:t>Escasez</a:t>
            </a:r>
            <a:endParaRPr lang="en-US" dirty="0" smtClean="0"/>
          </a:p>
          <a:p>
            <a:r>
              <a:rPr lang="en-US" dirty="0" err="1" smtClean="0"/>
              <a:t>Poder</a:t>
            </a:r>
            <a:r>
              <a:rPr lang="en-US" dirty="0" smtClean="0"/>
              <a:t> </a:t>
            </a:r>
            <a:r>
              <a:rPr lang="en-US" dirty="0" err="1" smtClean="0"/>
              <a:t>adquisitivo</a:t>
            </a:r>
            <a:r>
              <a:rPr lang="en-US" dirty="0" smtClean="0"/>
              <a:t> </a:t>
            </a:r>
            <a:r>
              <a:rPr lang="en-US" dirty="0" err="1" smtClean="0"/>
              <a:t>nulo</a:t>
            </a:r>
            <a:endParaRPr lang="en-US" dirty="0" smtClean="0"/>
          </a:p>
          <a:p>
            <a:r>
              <a:rPr lang="en-US" dirty="0" err="1" smtClean="0"/>
              <a:t>Segmentos</a:t>
            </a:r>
            <a:r>
              <a:rPr lang="en-US" dirty="0" smtClean="0"/>
              <a:t>  </a:t>
            </a:r>
            <a:r>
              <a:rPr lang="en-US" dirty="0" err="1" smtClean="0"/>
              <a:t>bajos</a:t>
            </a:r>
            <a:r>
              <a:rPr lang="en-US" dirty="0" smtClean="0"/>
              <a:t>/</a:t>
            </a:r>
            <a:r>
              <a:rPr lang="en-US" dirty="0" err="1" smtClean="0"/>
              <a:t>medios</a:t>
            </a:r>
            <a:r>
              <a:rPr lang="en-US" dirty="0" smtClean="0"/>
              <a:t> del sector </a:t>
            </a:r>
            <a:r>
              <a:rPr lang="en-US" dirty="0" err="1" smtClean="0"/>
              <a:t>inmobiliario</a:t>
            </a:r>
            <a:endParaRPr lang="en-US" dirty="0" smtClean="0"/>
          </a:p>
          <a:p>
            <a:endParaRPr lang="es-V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Venezuela en </a:t>
            </a:r>
            <a:r>
              <a:rPr lang="en-US" dirty="0" err="1" smtClean="0"/>
              <a:t>dólares</a:t>
            </a:r>
            <a:endParaRPr lang="es-VE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solidFill>
            <a:srgbClr val="92D050"/>
          </a:solidFill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Bienes</a:t>
            </a:r>
            <a:r>
              <a:rPr lang="en-US" dirty="0" smtClean="0"/>
              <a:t> </a:t>
            </a:r>
            <a:r>
              <a:rPr lang="en-US" dirty="0" err="1" smtClean="0"/>
              <a:t>importados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Vehículos</a:t>
            </a:r>
            <a:endParaRPr lang="en-US" dirty="0" smtClean="0"/>
          </a:p>
          <a:p>
            <a:pPr lvl="1"/>
            <a:r>
              <a:rPr lang="en-US" dirty="0" err="1" smtClean="0"/>
              <a:t>Insumos</a:t>
            </a:r>
            <a:r>
              <a:rPr lang="en-US" dirty="0" smtClean="0"/>
              <a:t> y </a:t>
            </a:r>
            <a:r>
              <a:rPr lang="en-US" dirty="0" err="1" smtClean="0"/>
              <a:t>repuestos</a:t>
            </a:r>
            <a:endParaRPr lang="en-US" dirty="0" smtClean="0"/>
          </a:p>
          <a:p>
            <a:pPr lvl="1"/>
            <a:r>
              <a:rPr lang="en-US" dirty="0" err="1" smtClean="0"/>
              <a:t>Alimentos</a:t>
            </a:r>
            <a:endParaRPr lang="en-US" dirty="0" smtClean="0"/>
          </a:p>
          <a:p>
            <a:r>
              <a:rPr lang="en-US" dirty="0" err="1" smtClean="0"/>
              <a:t>Ahorros</a:t>
            </a:r>
            <a:r>
              <a:rPr lang="en-US" dirty="0" smtClean="0"/>
              <a:t>, </a:t>
            </a:r>
            <a:r>
              <a:rPr lang="en-US" dirty="0" err="1" smtClean="0"/>
              <a:t>remesas</a:t>
            </a:r>
            <a:r>
              <a:rPr lang="en-US" dirty="0" smtClean="0"/>
              <a:t> y </a:t>
            </a:r>
            <a:r>
              <a:rPr lang="en-US" dirty="0" err="1" smtClean="0"/>
              <a:t>pensiones</a:t>
            </a:r>
            <a:r>
              <a:rPr lang="en-US" dirty="0" smtClean="0"/>
              <a:t> en </a:t>
            </a:r>
            <a:r>
              <a:rPr lang="en-US" dirty="0" err="1" smtClean="0"/>
              <a:t>divisas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Ingresos</a:t>
            </a:r>
            <a:r>
              <a:rPr lang="en-US" dirty="0" smtClean="0"/>
              <a:t> en </a:t>
            </a:r>
            <a:r>
              <a:rPr lang="en-US" dirty="0" err="1" smtClean="0"/>
              <a:t>divisas</a:t>
            </a:r>
            <a:r>
              <a:rPr lang="en-US" dirty="0" smtClean="0"/>
              <a:t> sin </a:t>
            </a:r>
            <a:r>
              <a:rPr lang="en-US" dirty="0" err="1" smtClean="0"/>
              <a:t>justificación</a:t>
            </a:r>
            <a:endParaRPr lang="en-US" dirty="0" smtClean="0"/>
          </a:p>
          <a:p>
            <a:r>
              <a:rPr lang="en-US" dirty="0" err="1" smtClean="0"/>
              <a:t>Servicios</a:t>
            </a:r>
            <a:r>
              <a:rPr lang="en-US" dirty="0" smtClean="0"/>
              <a:t> </a:t>
            </a:r>
            <a:r>
              <a:rPr lang="en-US" dirty="0" err="1" smtClean="0"/>
              <a:t>prestados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algunos</a:t>
            </a:r>
            <a:r>
              <a:rPr lang="en-US" dirty="0" smtClean="0"/>
              <a:t> </a:t>
            </a:r>
            <a:r>
              <a:rPr lang="en-US" dirty="0" err="1" smtClean="0"/>
              <a:t>venezolanos</a:t>
            </a:r>
            <a:r>
              <a:rPr lang="en-US" dirty="0" smtClean="0"/>
              <a:t> al exterior (</a:t>
            </a:r>
            <a:r>
              <a:rPr lang="en-US" dirty="0" err="1" smtClean="0"/>
              <a:t>sistemas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Segmentos</a:t>
            </a:r>
            <a:r>
              <a:rPr lang="en-US" dirty="0" smtClean="0"/>
              <a:t> altos del sector </a:t>
            </a:r>
            <a:r>
              <a:rPr lang="en-US" dirty="0" err="1" smtClean="0"/>
              <a:t>inmobiliario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partes</a:t>
            </a:r>
            <a:r>
              <a:rPr lang="en-US" dirty="0" smtClean="0"/>
              <a:t> de los </a:t>
            </a:r>
            <a:r>
              <a:rPr lang="en-US" dirty="0" err="1" smtClean="0"/>
              <a:t>segmentos</a:t>
            </a:r>
            <a:r>
              <a:rPr lang="en-US" dirty="0" smtClean="0"/>
              <a:t> </a:t>
            </a:r>
            <a:r>
              <a:rPr lang="en-US" dirty="0" err="1" smtClean="0"/>
              <a:t>comerciales</a:t>
            </a:r>
            <a:r>
              <a:rPr lang="en-US" dirty="0" smtClean="0"/>
              <a:t> y de </a:t>
            </a:r>
            <a:r>
              <a:rPr lang="en-US" dirty="0" err="1" smtClean="0"/>
              <a:t>oficinas</a:t>
            </a:r>
            <a:endParaRPr lang="en-US" dirty="0" smtClean="0"/>
          </a:p>
          <a:p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128485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solidFill>
            <a:srgbClr val="F2877C"/>
          </a:solidFill>
        </p:spPr>
        <p:txBody>
          <a:bodyPr/>
          <a:lstStyle/>
          <a:p>
            <a:r>
              <a:rPr lang="en-US" dirty="0" smtClean="0"/>
              <a:t>Venezuela en </a:t>
            </a:r>
            <a:r>
              <a:rPr lang="en-US" dirty="0" err="1" smtClean="0"/>
              <a:t>bolívares</a:t>
            </a:r>
            <a:endParaRPr lang="es-VE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solidFill>
            <a:srgbClr val="F2877C"/>
          </a:solidFill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Modelo</a:t>
            </a:r>
            <a:r>
              <a:rPr lang="en-US" dirty="0" smtClean="0"/>
              <a:t> feudal, la </a:t>
            </a:r>
            <a:r>
              <a:rPr lang="en-US" dirty="0" err="1" smtClean="0"/>
              <a:t>moneda</a:t>
            </a:r>
            <a:r>
              <a:rPr lang="en-US" dirty="0" smtClean="0"/>
              <a:t> </a:t>
            </a:r>
            <a:r>
              <a:rPr lang="en-US" dirty="0" err="1" smtClean="0"/>
              <a:t>posee</a:t>
            </a:r>
            <a:r>
              <a:rPr lang="en-US" dirty="0" smtClean="0"/>
              <a:t> un valor </a:t>
            </a:r>
            <a:r>
              <a:rPr lang="en-US" dirty="0" err="1" smtClean="0"/>
              <a:t>prácticamente</a:t>
            </a:r>
            <a:r>
              <a:rPr lang="en-US" dirty="0" smtClean="0"/>
              <a:t> </a:t>
            </a:r>
            <a:r>
              <a:rPr lang="en-US" dirty="0" err="1" smtClean="0"/>
              <a:t>nulo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El </a:t>
            </a:r>
            <a:r>
              <a:rPr lang="en-US" dirty="0" err="1" smtClean="0"/>
              <a:t>estado</a:t>
            </a:r>
            <a:r>
              <a:rPr lang="en-US" dirty="0" smtClean="0"/>
              <a:t> produce </a:t>
            </a:r>
            <a:r>
              <a:rPr lang="en-US" dirty="0" err="1" smtClean="0"/>
              <a:t>esa</a:t>
            </a:r>
            <a:r>
              <a:rPr lang="en-US" dirty="0" smtClean="0"/>
              <a:t> </a:t>
            </a:r>
            <a:r>
              <a:rPr lang="en-US" dirty="0" err="1" smtClean="0"/>
              <a:t>moneda</a:t>
            </a:r>
            <a:r>
              <a:rPr lang="en-US" dirty="0" smtClean="0"/>
              <a:t> en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cantidades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le </a:t>
            </a:r>
            <a:r>
              <a:rPr lang="en-US" dirty="0" err="1" smtClean="0"/>
              <a:t>antojen</a:t>
            </a:r>
            <a:r>
              <a:rPr lang="en-US" dirty="0" smtClean="0"/>
              <a:t> y lo </a:t>
            </a:r>
            <a:r>
              <a:rPr lang="en-US" dirty="0" err="1" smtClean="0"/>
              <a:t>arrojan</a:t>
            </a:r>
            <a:r>
              <a:rPr lang="en-US" dirty="0" smtClean="0"/>
              <a:t> a la </a:t>
            </a:r>
            <a:r>
              <a:rPr lang="en-US" dirty="0" err="1" smtClean="0"/>
              <a:t>calle</a:t>
            </a:r>
            <a:r>
              <a:rPr lang="en-US" dirty="0" smtClean="0"/>
              <a:t>, no </a:t>
            </a:r>
            <a:r>
              <a:rPr lang="en-US" dirty="0" err="1" smtClean="0"/>
              <a:t>solamente</a:t>
            </a:r>
            <a:r>
              <a:rPr lang="en-US" dirty="0" smtClean="0"/>
              <a:t> a </a:t>
            </a:r>
            <a:r>
              <a:rPr lang="en-US" dirty="0" err="1" smtClean="0"/>
              <a:t>cambio</a:t>
            </a:r>
            <a:r>
              <a:rPr lang="en-US" dirty="0" smtClean="0"/>
              <a:t> de </a:t>
            </a:r>
            <a:r>
              <a:rPr lang="en-US" dirty="0" err="1" smtClean="0"/>
              <a:t>trabajo</a:t>
            </a:r>
            <a:r>
              <a:rPr lang="en-US" dirty="0" smtClean="0"/>
              <a:t> y </a:t>
            </a:r>
            <a:r>
              <a:rPr lang="en-US" dirty="0" err="1" smtClean="0"/>
              <a:t>bienes</a:t>
            </a:r>
            <a:r>
              <a:rPr lang="en-US" dirty="0" smtClean="0"/>
              <a:t>, </a:t>
            </a:r>
            <a:r>
              <a:rPr lang="en-US" dirty="0" err="1" smtClean="0"/>
              <a:t>sino</a:t>
            </a:r>
            <a:r>
              <a:rPr lang="en-US" dirty="0" smtClean="0"/>
              <a:t> en </a:t>
            </a:r>
            <a:r>
              <a:rPr lang="en-US" dirty="0" err="1" smtClean="0"/>
              <a:t>muchos</a:t>
            </a:r>
            <a:r>
              <a:rPr lang="en-US" dirty="0" smtClean="0"/>
              <a:t> </a:t>
            </a:r>
            <a:r>
              <a:rPr lang="en-US" dirty="0" err="1" smtClean="0"/>
              <a:t>casos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clientelismo</a:t>
            </a:r>
            <a:r>
              <a:rPr lang="en-US" dirty="0" smtClean="0"/>
              <a:t> </a:t>
            </a:r>
            <a:r>
              <a:rPr lang="en-US" dirty="0" err="1" smtClean="0"/>
              <a:t>político</a:t>
            </a:r>
            <a:endParaRPr lang="en-US" dirty="0" smtClean="0"/>
          </a:p>
          <a:p>
            <a:pPr algn="just"/>
            <a:r>
              <a:rPr lang="en-US" dirty="0" err="1" smtClean="0"/>
              <a:t>Quienes</a:t>
            </a:r>
            <a:r>
              <a:rPr lang="en-US" dirty="0" smtClean="0"/>
              <a:t> </a:t>
            </a:r>
            <a:r>
              <a:rPr lang="en-US" dirty="0" err="1" smtClean="0"/>
              <a:t>obtienen</a:t>
            </a:r>
            <a:r>
              <a:rPr lang="en-US" dirty="0" smtClean="0"/>
              <a:t> </a:t>
            </a:r>
            <a:r>
              <a:rPr lang="en-US" dirty="0" err="1" smtClean="0"/>
              <a:t>ese</a:t>
            </a:r>
            <a:r>
              <a:rPr lang="en-US" dirty="0" smtClean="0"/>
              <a:t> </a:t>
            </a:r>
            <a:r>
              <a:rPr lang="en-US" dirty="0" err="1" smtClean="0"/>
              <a:t>dinero</a:t>
            </a:r>
            <a:r>
              <a:rPr lang="en-US" dirty="0" smtClean="0"/>
              <a:t> </a:t>
            </a:r>
            <a:r>
              <a:rPr lang="en-US" dirty="0" err="1" smtClean="0"/>
              <a:t>corren</a:t>
            </a:r>
            <a:r>
              <a:rPr lang="en-US" dirty="0" smtClean="0"/>
              <a:t> a </a:t>
            </a:r>
            <a:r>
              <a:rPr lang="en-US" dirty="0" err="1" smtClean="0"/>
              <a:t>gastarlo</a:t>
            </a:r>
            <a:r>
              <a:rPr lang="en-US" dirty="0" smtClean="0"/>
              <a:t> y hasta se </a:t>
            </a:r>
            <a:r>
              <a:rPr lang="en-US" dirty="0" err="1" smtClean="0"/>
              <a:t>endeudan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lograr</a:t>
            </a:r>
            <a:r>
              <a:rPr lang="en-US" dirty="0" smtClean="0"/>
              <a:t> </a:t>
            </a:r>
            <a:r>
              <a:rPr lang="en-US" dirty="0" err="1" smtClean="0"/>
              <a:t>adquirir</a:t>
            </a:r>
            <a:r>
              <a:rPr lang="en-US" dirty="0" smtClean="0"/>
              <a:t> los </a:t>
            </a:r>
            <a:r>
              <a:rPr lang="en-US" dirty="0" err="1" smtClean="0"/>
              <a:t>bienes</a:t>
            </a:r>
            <a:r>
              <a:rPr lang="en-US" dirty="0" smtClean="0"/>
              <a:t> y </a:t>
            </a:r>
            <a:r>
              <a:rPr lang="en-US" dirty="0" err="1" smtClean="0"/>
              <a:t>servicios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les </a:t>
            </a:r>
            <a:r>
              <a:rPr lang="en-US" dirty="0" err="1" smtClean="0"/>
              <a:t>permitan</a:t>
            </a:r>
            <a:r>
              <a:rPr lang="en-US" dirty="0" smtClean="0"/>
              <a:t> </a:t>
            </a:r>
            <a:r>
              <a:rPr lang="en-US" dirty="0" err="1" smtClean="0"/>
              <a:t>sobrevivir</a:t>
            </a:r>
            <a:endParaRPr lang="en-US" dirty="0" smtClean="0"/>
          </a:p>
          <a:p>
            <a:pPr algn="just"/>
            <a:r>
              <a:rPr lang="en-US" dirty="0" smtClean="0"/>
              <a:t>POCA OFERTA y MUCHA DEMANDA DE BIENES</a:t>
            </a:r>
          </a:p>
          <a:p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155735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Venezuela en </a:t>
            </a:r>
            <a:r>
              <a:rPr lang="en-US" dirty="0" err="1" smtClean="0"/>
              <a:t>dólares</a:t>
            </a:r>
            <a:endParaRPr lang="es-V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91264" cy="4853136"/>
          </a:xfrm>
          <a:solidFill>
            <a:srgbClr val="92D050"/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Un </a:t>
            </a:r>
            <a:r>
              <a:rPr lang="en-US" dirty="0" err="1" smtClean="0"/>
              <a:t>pequeño</a:t>
            </a:r>
            <a:r>
              <a:rPr lang="en-US" dirty="0" smtClean="0"/>
              <a:t> </a:t>
            </a:r>
            <a:r>
              <a:rPr lang="en-US" dirty="0" err="1" smtClean="0"/>
              <a:t>segmento</a:t>
            </a:r>
            <a:r>
              <a:rPr lang="en-US" dirty="0" smtClean="0"/>
              <a:t> de la </a:t>
            </a:r>
            <a:r>
              <a:rPr lang="en-US" dirty="0" err="1" smtClean="0"/>
              <a:t>población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acceso</a:t>
            </a:r>
            <a:r>
              <a:rPr lang="en-US" dirty="0" smtClean="0"/>
              <a:t> a </a:t>
            </a:r>
            <a:r>
              <a:rPr lang="en-US" dirty="0" err="1" smtClean="0"/>
              <a:t>dólares</a:t>
            </a:r>
            <a:r>
              <a:rPr lang="en-US" dirty="0" smtClean="0"/>
              <a:t>, sin embargo, </a:t>
            </a:r>
            <a:r>
              <a:rPr lang="en-US" dirty="0" err="1" smtClean="0"/>
              <a:t>muchos</a:t>
            </a:r>
            <a:r>
              <a:rPr lang="en-US" dirty="0" smtClean="0"/>
              <a:t> de los </a:t>
            </a:r>
            <a:r>
              <a:rPr lang="en-US" dirty="0" err="1" smtClean="0"/>
              <a:t>bienes</a:t>
            </a:r>
            <a:r>
              <a:rPr lang="en-US" dirty="0" smtClean="0"/>
              <a:t> y </a:t>
            </a:r>
            <a:r>
              <a:rPr lang="en-US" dirty="0" err="1" smtClean="0"/>
              <a:t>servicios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requiere</a:t>
            </a:r>
            <a:r>
              <a:rPr lang="en-US" dirty="0" smtClean="0"/>
              <a:t> </a:t>
            </a:r>
            <a:r>
              <a:rPr lang="en-US" dirty="0" err="1" smtClean="0"/>
              <a:t>todo</a:t>
            </a:r>
            <a:r>
              <a:rPr lang="en-US" dirty="0" smtClean="0"/>
              <a:t> el </a:t>
            </a:r>
            <a:r>
              <a:rPr lang="en-US" dirty="0" err="1" smtClean="0"/>
              <a:t>país</a:t>
            </a:r>
            <a:r>
              <a:rPr lang="en-US" dirty="0" smtClean="0"/>
              <a:t> </a:t>
            </a:r>
            <a:r>
              <a:rPr lang="en-US" dirty="0" err="1" smtClean="0"/>
              <a:t>sólo</a:t>
            </a:r>
            <a:r>
              <a:rPr lang="en-US" dirty="0" smtClean="0"/>
              <a:t>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negociados</a:t>
            </a:r>
            <a:r>
              <a:rPr lang="en-US" dirty="0" smtClean="0"/>
              <a:t> en </a:t>
            </a:r>
            <a:r>
              <a:rPr lang="en-US" dirty="0" err="1" smtClean="0"/>
              <a:t>dólares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 smtClean="0"/>
              <a:t>Personas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ahorraron</a:t>
            </a:r>
            <a:r>
              <a:rPr lang="en-US" dirty="0" smtClean="0"/>
              <a:t> en </a:t>
            </a:r>
            <a:r>
              <a:rPr lang="en-US" dirty="0" err="1" smtClean="0"/>
              <a:t>divisas</a:t>
            </a:r>
            <a:r>
              <a:rPr lang="en-US" dirty="0" smtClean="0"/>
              <a:t> (</a:t>
            </a:r>
            <a:r>
              <a:rPr lang="en-US" dirty="0" err="1" smtClean="0"/>
              <a:t>muchos</a:t>
            </a:r>
            <a:r>
              <a:rPr lang="en-US" dirty="0" smtClean="0"/>
              <a:t> </a:t>
            </a:r>
            <a:r>
              <a:rPr lang="en-US" dirty="0" err="1" smtClean="0"/>
              <a:t>han</a:t>
            </a:r>
            <a:r>
              <a:rPr lang="en-US" dirty="0" smtClean="0"/>
              <a:t> </a:t>
            </a:r>
            <a:r>
              <a:rPr lang="en-US" dirty="0" err="1" smtClean="0"/>
              <a:t>emigrado</a:t>
            </a:r>
            <a:r>
              <a:rPr lang="en-US" dirty="0" smtClean="0"/>
              <a:t>)</a:t>
            </a:r>
          </a:p>
          <a:p>
            <a:pPr lvl="1" algn="just"/>
            <a:r>
              <a:rPr lang="en-US" dirty="0" smtClean="0"/>
              <a:t>Personas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poseen</a:t>
            </a:r>
            <a:r>
              <a:rPr lang="en-US" dirty="0" smtClean="0"/>
              <a:t> </a:t>
            </a:r>
            <a:r>
              <a:rPr lang="en-US" dirty="0" err="1" smtClean="0"/>
              <a:t>divisas</a:t>
            </a:r>
            <a:r>
              <a:rPr lang="en-US" dirty="0" smtClean="0"/>
              <a:t> sin </a:t>
            </a:r>
            <a:r>
              <a:rPr lang="en-US" dirty="0" err="1" smtClean="0"/>
              <a:t>justificación</a:t>
            </a:r>
            <a:r>
              <a:rPr lang="en-US" dirty="0" smtClean="0"/>
              <a:t> </a:t>
            </a:r>
            <a:r>
              <a:rPr lang="en-US" dirty="0" err="1" smtClean="0"/>
              <a:t>alguna</a:t>
            </a:r>
            <a:endParaRPr lang="en-US" dirty="0" smtClean="0"/>
          </a:p>
          <a:p>
            <a:pPr lvl="1" algn="just"/>
            <a:r>
              <a:rPr lang="en-US" dirty="0" err="1" smtClean="0"/>
              <a:t>Cierto</a:t>
            </a:r>
            <a:r>
              <a:rPr lang="en-US" dirty="0" smtClean="0"/>
              <a:t> </a:t>
            </a:r>
            <a:r>
              <a:rPr lang="en-US" dirty="0" err="1" smtClean="0"/>
              <a:t>segmento</a:t>
            </a:r>
            <a:r>
              <a:rPr lang="en-US" dirty="0" smtClean="0"/>
              <a:t> de </a:t>
            </a:r>
            <a:r>
              <a:rPr lang="en-US" dirty="0" err="1" smtClean="0"/>
              <a:t>profesionales</a:t>
            </a:r>
            <a:r>
              <a:rPr lang="en-US" dirty="0" smtClean="0"/>
              <a:t> 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cobran</a:t>
            </a:r>
            <a:r>
              <a:rPr lang="en-US" dirty="0" smtClean="0"/>
              <a:t> en </a:t>
            </a:r>
            <a:r>
              <a:rPr lang="en-US" dirty="0" err="1" smtClean="0"/>
              <a:t>divisas</a:t>
            </a:r>
            <a:endParaRPr lang="en-US" dirty="0" smtClean="0"/>
          </a:p>
          <a:p>
            <a:pPr lvl="1" algn="just"/>
            <a:r>
              <a:rPr lang="en-US" dirty="0" err="1" smtClean="0"/>
              <a:t>Pensionados</a:t>
            </a:r>
            <a:r>
              <a:rPr lang="en-US" dirty="0" smtClean="0"/>
              <a:t> </a:t>
            </a:r>
            <a:r>
              <a:rPr lang="en-US" dirty="0" err="1" smtClean="0"/>
              <a:t>europeos</a:t>
            </a:r>
            <a:r>
              <a:rPr lang="en-US" dirty="0" smtClean="0"/>
              <a:t> o de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países</a:t>
            </a:r>
            <a:endParaRPr lang="en-US" dirty="0" smtClean="0"/>
          </a:p>
          <a:p>
            <a:pPr algn="just"/>
            <a:r>
              <a:rPr lang="en-US" dirty="0" err="1" smtClean="0"/>
              <a:t>Quienes</a:t>
            </a:r>
            <a:r>
              <a:rPr lang="en-US" dirty="0" smtClean="0"/>
              <a:t> </a:t>
            </a:r>
            <a:r>
              <a:rPr lang="en-US" dirty="0" err="1" smtClean="0"/>
              <a:t>posean</a:t>
            </a:r>
            <a:r>
              <a:rPr lang="en-US" dirty="0" smtClean="0"/>
              <a:t> </a:t>
            </a:r>
            <a:r>
              <a:rPr lang="en-US" dirty="0" err="1" smtClean="0"/>
              <a:t>bienes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conserven</a:t>
            </a:r>
            <a:r>
              <a:rPr lang="en-US" dirty="0" smtClean="0"/>
              <a:t> valor, </a:t>
            </a:r>
            <a:r>
              <a:rPr lang="en-US" dirty="0" err="1" smtClean="0"/>
              <a:t>jamás</a:t>
            </a:r>
            <a:r>
              <a:rPr lang="en-US" dirty="0" smtClean="0"/>
              <a:t> </a:t>
            </a:r>
            <a:r>
              <a:rPr lang="en-US" dirty="0" err="1" smtClean="0"/>
              <a:t>desearán</a:t>
            </a:r>
            <a:r>
              <a:rPr lang="en-US" dirty="0" smtClean="0"/>
              <a:t> </a:t>
            </a:r>
            <a:r>
              <a:rPr lang="en-US" dirty="0" err="1" smtClean="0"/>
              <a:t>venderlos</a:t>
            </a:r>
            <a:r>
              <a:rPr lang="en-US" dirty="0" smtClean="0"/>
              <a:t> en </a:t>
            </a:r>
            <a:r>
              <a:rPr lang="en-US" dirty="0" err="1" smtClean="0"/>
              <a:t>dinero</a:t>
            </a:r>
            <a:r>
              <a:rPr lang="en-US" dirty="0" smtClean="0"/>
              <a:t> de </a:t>
            </a:r>
            <a:r>
              <a:rPr lang="en-US" dirty="0" err="1" smtClean="0"/>
              <a:t>baja</a:t>
            </a:r>
            <a:r>
              <a:rPr lang="en-US" dirty="0" smtClean="0"/>
              <a:t> </a:t>
            </a:r>
            <a:r>
              <a:rPr lang="en-US" dirty="0" err="1" smtClean="0"/>
              <a:t>calidad</a:t>
            </a:r>
            <a:endParaRPr lang="en-US" dirty="0" smtClean="0"/>
          </a:p>
          <a:p>
            <a:pPr lvl="1" algn="just"/>
            <a:r>
              <a:rPr lang="en-US" dirty="0" err="1" smtClean="0"/>
              <a:t>Vehículos</a:t>
            </a:r>
            <a:r>
              <a:rPr lang="en-US" dirty="0" smtClean="0"/>
              <a:t> (</a:t>
            </a:r>
            <a:r>
              <a:rPr lang="en-US" dirty="0" err="1" smtClean="0"/>
              <a:t>particulares</a:t>
            </a:r>
            <a:r>
              <a:rPr lang="en-US" dirty="0" smtClean="0"/>
              <a:t>, </a:t>
            </a:r>
            <a:r>
              <a:rPr lang="en-US" dirty="0" err="1" smtClean="0"/>
              <a:t>colectivos</a:t>
            </a:r>
            <a:r>
              <a:rPr lang="en-US" dirty="0" smtClean="0"/>
              <a:t> y </a:t>
            </a:r>
            <a:r>
              <a:rPr lang="en-US" dirty="0" err="1" smtClean="0"/>
              <a:t>transporte</a:t>
            </a:r>
            <a:r>
              <a:rPr lang="en-US" dirty="0" smtClean="0"/>
              <a:t>)</a:t>
            </a:r>
          </a:p>
          <a:p>
            <a:pPr lvl="1" algn="just"/>
            <a:r>
              <a:rPr lang="en-US" dirty="0" err="1" smtClean="0"/>
              <a:t>Bienes</a:t>
            </a:r>
            <a:r>
              <a:rPr lang="en-US" dirty="0" smtClean="0"/>
              <a:t> </a:t>
            </a:r>
            <a:r>
              <a:rPr lang="en-US" dirty="0" err="1" smtClean="0"/>
              <a:t>inmuebles</a:t>
            </a:r>
            <a:endParaRPr lang="en-US" dirty="0" smtClean="0"/>
          </a:p>
          <a:p>
            <a:pPr lvl="1" algn="just"/>
            <a:r>
              <a:rPr lang="en-US" dirty="0" err="1" smtClean="0"/>
              <a:t>Bienes</a:t>
            </a:r>
            <a:r>
              <a:rPr lang="en-US" dirty="0" smtClean="0"/>
              <a:t> </a:t>
            </a:r>
            <a:r>
              <a:rPr lang="en-US" dirty="0" err="1" smtClean="0"/>
              <a:t>muebles</a:t>
            </a:r>
            <a:endParaRPr lang="en-US" dirty="0" smtClean="0"/>
          </a:p>
          <a:p>
            <a:pPr algn="just"/>
            <a:r>
              <a:rPr lang="en-US" dirty="0" smtClean="0"/>
              <a:t>MUCHA OFERTA y BAJA DEMANDA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133803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Resultado de imagen para camioneta ford explorer 2015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sp>
        <p:nvSpPr>
          <p:cNvPr id="5" name="AutoShape 4" descr="Resultado de imagen para camioneta ford explorer 2015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sp>
        <p:nvSpPr>
          <p:cNvPr id="6" name="AutoShape 6" descr="Resultado de imagen para camioneta ford explorer 2015"/>
          <p:cNvSpPr>
            <a:spLocks noChangeAspect="1" noChangeArrowheads="1"/>
          </p:cNvSpPr>
          <p:nvPr/>
        </p:nvSpPr>
        <p:spPr bwMode="auto">
          <a:xfrm>
            <a:off x="1984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pic>
        <p:nvPicPr>
          <p:cNvPr id="4104" name="Picture 8" descr="http://autos-hoy.com/wp-content/uploads/2014/06/Ford-Explorer-2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078" y="1061094"/>
            <a:ext cx="1863129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0" descr="Resultado de imagen para marcapaso aparato"/>
          <p:cNvSpPr>
            <a:spLocks noChangeAspect="1" noChangeArrowheads="1"/>
          </p:cNvSpPr>
          <p:nvPr/>
        </p:nvSpPr>
        <p:spPr bwMode="auto">
          <a:xfrm>
            <a:off x="2136775" y="3127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sp>
        <p:nvSpPr>
          <p:cNvPr id="8" name="AutoShape 12" descr="Resultado de imagen para marcapaso aparato"/>
          <p:cNvSpPr>
            <a:spLocks noChangeAspect="1" noChangeArrowheads="1"/>
          </p:cNvSpPr>
          <p:nvPr/>
        </p:nvSpPr>
        <p:spPr bwMode="auto">
          <a:xfrm>
            <a:off x="2289175" y="4651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sp>
        <p:nvSpPr>
          <p:cNvPr id="9" name="AutoShape 14" descr="data:image/jpeg;base64,/9j/4AAQSkZJRgABAQAAAQABAAD/2wCEAAkGBxMTEhUUEhMUFBUVFBQYFRgVFRkUFhUaFxcWFxgaFRQYHCggGB0lHRcVITEhJSorLi4uGB8zODMtNygtLisBCgoKDgwOGg8QFSwcHBwsLCwsLCwsKywsLCwsLCwsLCwsLCwsLCwsLCwsLCwsLCwsLCwsLCwsLCwsLCwsLCwsN//AABEIAOEA4QMBIgACEQEDEQH/xAAcAAEAAgMBAQEAAAAAAAAAAAAABAYCAwUBBwj/xABCEAABBAAEAwYDBAYKAgMBAAABAAIDEQQSITEFQVEGEyIyYXFSgZEjQnKhBxQzYoKxFSRDc5KissHR8GPxNMLhFv/EABYBAQEBAAAAAAAAAAAAAAAAAAABAv/EABgRAQEBAQEAAAAAAAAAAAAAAAARASES/9oADAMBAAIRAxEAPwD7iiIgIiICIiAiIgIiICIiAiLwlB6i1R4hjjTXtJ6BwP8AJbUBERAREQEREBERAREQEREBERAREQEREBERAREQEREBaMZi2RML5HBrRuT/ACA5n0C2veACSQABZJ0AA3JK+TdqONvxUltsRi+7G1M2BI+J/mPRpYObrDscU7aSTPMeGqMfEaL6G5J2aPaz6qM/gTpKMk8cpIY4d9JK1wzAOFZmuvQjUFbOy7u4aXx+Mmw8nQnLqQHny1Y0PpvYWziMYkD5M/dtAYdxmbmJsMdpXlOl66VqaS4ORFw1mUuMbXAgGiboEAihYPp/wpnDu082GBoGSIEeB7iSBtcb6tvLwmwOXU6sr5Mz7dTnEEWWhxyAudpzsk3tZNbLezDsLXDM05hQLrbZ0vOG+W9duoVqLdwbthhcRQa/I87Nk8JP4XeV3sDa76+L4DBMaZmSMk0bGX5QyUMzZ6L6oaijfhI9dCelw+TGQ+LB4kzRtAzRuDpA0chkcA5rfwaaeZXyV9WRVDg3bmN9NxLe5cdA8HNE757tPpqPVWyKRrhbSHDqDY+oWVZoiICIiAiIgIiICIiAiIgIiICIiAiIgIiIKd+kPihaxmGaaM1mQ9Iwar+I38muHNVXg+A7w252VztBmFAWdhqT0AP8tFH7b8caMZLlt8of3bRm8EeUBoGm5Js1dizdbK18L7MRGMF5eXkC3NIjs8/C0Bv5J0RoImsjAGgILjWtW1o8fw3R560KC2S8RMBlLqs1ZBrkcpHh1Fn01teYnsm8SNkixBNCskrQQRdinNAqjdaGr9AoPFeHT5PFDZBPiZ9qH8gKBBAAAGtD6ayK1YSZjIiN7BJOwvbwCrsch/yvIoxqPDTmnQjOLIHiaTtrl15V9eVi5NI2hoOVrQ5rTbg8+YA73psenLVTG4wFthpaA3xFwAPLQnnrX5Ij2HAmOUuYXtzxROBbe5zXTm0RWYW67N8+U2Fpe4GXrYkY0B9/ipjnc97PS1Gw8zWvLS5xZkbV+Lzan74pun3QTrsV3MHihlDBke3wuyig4AGzmY4NcdARbmj35K5u4IMvCjIfBJHMdyH2yUjTVzaDz/Fm5aKT2YwkmHljcxj2xSup+uZjg4eF1iqObLRIGhIU8xQP0ByncAgZb/C6x9Co361LFKyISXGJsM0NLQQQ58J0Jsig7rWh0WvVyJIvKIiyoiIgIiICIiAiIgIiICIiAiIgIiICj8QxIiikkO0bHvN7eFpOv0Uhcftgf6jiR8UL2f4xk/8Asg+DcLizSwZiXPdL4i7c5XOBJ9SRfzX3nCeQL4pwaKsRh3dXuP5BfbMI64wroyXlL0lCoqNjMDFKKkY1+lajWvR24+q5WJ7NMP7N7mVsD42jT1IP1JXdXhQUTGdnp4x4Ymy6nWNzrA/A91k+jQvOFxm3EOdE+MZssrSDW1mwWi9qP0V7K1zRNcAHNa6tswBr2vZEVWLiLjo+MPbdZ2W0GtrdWWtdKDQpULYcrXPeWSZszc1ZHljmuDQTqHG2+aic2ljVScfwGKS8r3xvNatdmNjUXnsn2uvzXJ/oHERQiJrhOG95lPleMzA0eFxygDK3QO5adEpH0lFEw3E4nuyh9ON0xwLHkDchjgCR6gUpaAiIgIiICIiAiIgIiICIiAiIgIiIC4/a4XhJAOeQfWRi7C5/H2Xh5OgAcfZpDj+QKD4nO3un4dwokOcPRfW+DTl8LSV8s7Us+ysbxuJ00+9/wR9Fd+wHEBJBV6gqizlasTLlbdXq0c+ZDeQJ5rMlR8bAHtqrIIcNtwCDWbSy0uFnQXfJRUfC8RLiczQ1o10JOUBrCSSQMwBcQSAKoHUGx0CuFD4JHPiLQxpAdYyNYS2IDOK8DaZqBRblrnpPwxc2Nmc8uQLSAGlzbB1DtBd+qu4JhKWorZzdHWyKFeLKcwaTWmpY7l9KWX6w3kQbqhYBN1VA11CgzezWwa35egH+w3vkvK21Ox/2rbTqvGSg7eh2I3vr7FCVBoxNOGV4a5t+VzcwNUb6Nq26/wAqtYYbHy4fW3z4fSwbfPCNNWnzTMG5abfvRdo1eYh1XdjU1yvRoAJ5gkGxfQnTVGkZydbOb2LQ48vQn/P9KsWfDYhkjQ+Nwe1wsOabB9iFtVRhkdA8yRC2uNyxDaT99g+7KPo7Y/dc204bENkY17Dma4AtPUHZGW1ERAREQEREBERAREQEXhcsRIEGaLX3zeoPtqfoFrkxTRqdB603/VXVBIWnFwCSN7Ds9rmn+IEf7rmT9pMMzzTwN9HTMHXoSoT+1+G5TA/3bJJOXowoPn2IiMttcK7wPBHwuy7E+5/ynoof6MuJGKcxO523XkRsuzi3sfNMY81d53zMzHsJzBz3+FwBvN34Hu1VPjmHOHxneM0D6kZX5j6qj7Y4qPJiKdVE+EuNb0N6HPdRuCcRE8LJBzGvoea3z4YONk6ZSKrnYp13y1+qijsNG85y0Eloom9tKI6GuY1WyVvhqrA5XWlVoetafXVcz9UlG1aN3a6rLWjK3kSMzQOlclnBPIHNa/7x0BFEAsc+79CMtclRIdQ18cZ03GYUCKDnNsBu+mYed3XTTDFpbHB7Q5uoI+7d+Ib3ZNHY89SRHk4k5pcKBqSb/C0Et9d8w+XRbu/a425mZwoBwGurg0ZS6iBq079U3CsX+ADzNA7yyBTdi4EmqJzXQ6mtbs7e+cKsXq0dKLn5KzAVuRrWupoaAg9tAtlIB2s5gTdGy7xf5hujmn7zWOOhseB38IN6jrnCkWsP1s23SgQSas1yFbE2fDQBN/IncHCtNPSqr5HbcfVRnBtAeJnl8wzBoDg4W8WNxrbuqyw5bl8JaRZotII2A3AGv1O2pRGwlbOCYruZu7P7OZxLejJdXH2DwCeXjHMvWhxUbFR52lt5ToWuG7HAgscL0trgHD1AQXlFC4Nju/gjkoAub4gDYa8eF7b9HBw+SmogiIgIiICIoWPxoZoKurJOzR1P0OnogkyzBu5r/vLqubj+Mxxi3uawcsxon2aNSuBLjpZj9kS1h/tCAZHjnkB0Y31OnRbcJwAA5r8R3d5nn3keD+QHug9xHaWxccUjx8T6gZ9XeLr/AN3gu4lipAS0xsbrrHG6WveWQho3XRxEcMILiB4NC4295cfusc6zd9Pb2jRYGTEnNNowHSP7jfxAftH/AJDX2IcV2Klku5cRIPvO70RRjf70dD6ErbD2dMm0TD+9I0ub/ikNuG+rWncq5YThTGkHLZGxdqR+EbN/hAXTZCoKng+ygHmfXpExrK3PmIN79ApzOzcVUQ9w9ZHdK+6Ry0VhDV7SopPangzYIhiYW5TC65dXO+ydWZxzO+4WxvJ+FjxzVQ7RYVr4xlGsfjjH/jOj2e7TY9coPNfZHsBBBAIIIIIsEHcEc18c4zA/BTnCuOguTCPcT42Ghkc525Apjtd2xuPmQZdkuIfq0ojc64ZaLTyDivoYcvl/C2xzgwXWa3Q8i1w3Z7jcBWfszxl1nDz6Ss0F/fHIhBacyWteZMyK0YrBMeHAjzBwJBo+LNfpfiKdx43Ou8xJojYnKd/dt+5W7MsSUEHFwU0BrdPECAL8wrYmsp2P16qK/Fygmz5W+IEX4rddE1YqiDdLqErB50Vo58ePddk2C5rQ0UBmIYAAeRsk6kij6LcOIMO5IOmjgQdRpfTbn0STDsOta1QI0qtRX5fRQ5eHjWnEaPGtGszXNJ5E6uvU8uSnBMbOHXR2JB33Gixc5YudqdBqbP8A+rBz0Ha7Fz//ACIiR4JQ9oHJsrQfzkbMfmrKqR2Mf/XcSPiw+HJ/hknr/WVd0QREQEREBU7EEytbd1NO/N+FpcQ3/CwNVwcqg0d3K+E0Le6WAnQGzmey+tl3yd6IOtg8MNh/7XQe0NaTV0L91o4e4f8Adx7qViNkFVw0XenDWSQWOkJ+J1A37+Jx91Z8PAABpQGwVZwbu5kELqBa4uw5Oz2m7jvkQCR7UeStWHmDhY+YO4PQhBtAXqIgIiIC4HbXsyzH4cxk5JWW6GT4H1WtbsOxHzGoBHfRB+YcRJNh5nxyAsmidTwTsRRBHyogjcEH3vOAxrOIxghwjxkQsEaF9cx19Qrp+kPsMziEedhbHio21HIfK8anu5a1LbJo6lpJIsFzXfDXYXEYWYse18M0ZFgnxNPIgg0QeRFg+qo+scC7Qlx7mcZJm6a7O9Wqw5181i4xFi2huJHdzCssg0B+fJdTCcYnw1CYGWLlI3UgfvBQXXMvC5czA8YilFseD/P5hSjIitznrW560GRYukQZuetRlWDnrQ56Da6VanSLQ6RcvjfF2wxkk614R1KIsX6OiZMZjpPusZhomn94d894+WaP6r6Cqf8Aou4W6DAtdIKlxDnTyb39pQZYOx7tsdjkbVvtB6iIgIiIPCuLxvhzZG06xrbXN0c1w2c08iu2sJGWgqmB4k6N4jnoPOjJNo5q5H4H/wDfRWOGYO02PMHf/wBeq53EuHBwIIBB3DvKffofUfnQXGjdNAQG5pYxmIY41NGOsUmzx+6fb0Qd3ivDGStLXixuORB5EHkfVcaLHS4c1Nb2DQTNFub6TsG4/eH+9rr8N4yyYaHNXmFZZG/ji3+n0W6fDteLafQFv8vX2KDPDcRa5odbS07Oabafny9j+antfaqE3C3RuL4XGJxIssFxu/HCf5jlaYbjTowO+YWDT7SG5Yf4meZg9vXUoLii5eB4o17czSHt+KM5x7EDUH0r5qfHOCLBB9tUG1F4CvUBcftF2bw+MaBM3xNvJI2g9l7gEjUGhbTYNDmAR2EQfH+LdhpILzASR/ELy+53Me3PTXzKFBhJYfI7M34X6H+Fx0PsvtblX+K8HifZy5Ha+KM5Drua8pPqQSg+ZyxRONuYYn/Ez7N3/BW+Oednkna8fDKMrv8AENF2uIcEePKWOHQgs/020n1LVwMTw+Zl1E+v3crgfk11/wCUIJn9OTN/aYd1dYyHj8lie1EX3g9n4mkLgyYqdh/Yyg/3UrPzc0BaH8Zm27uYnoAXf7ILI7tLB8Y+hWmTtLBydfsCVXW4rEvNNw059TEQPm4toKXFwTGym3BsQPxPt1ejYwR8iQgyx/arT7NhPq7wj807I8FfjZhPiheHYbp20xH3GtO8fxHY+UX4svRwHY2JpDpnOnd0Iyx/Nlku9i4g9FaoQdANhoOgraggtsGNtdCKS1WMDasGE2QTAvV4F6gIiICIiDCRlhcrFYbkRY/7t0PquwsXMBQVLHcJDiHa5h5XNOSVulCnjfloa25rXBj8REfGDOBu5gDJwNPPHtJvv76Kzy4S1ExHD73F1sdiPYjUINeA4pFODkcHEbgaPb+KM6/MXa9lwLXeJpo9Rob9evzXH4hwi9S3OR5XA93M3fZ4q9/T5rVDj52Gg4YgAeWX7HENHiNZxQdtzr3KDbi+CC87Wlr/AI4j3b+Q1+67Y79dlhDjcQxxvJiOodeHnA157OGnMD3K6OF47G45XHI/bJMO7dz2cfC70GimzwRv0eB6B4rX90nn7IIOG7SR3leXQu+GduS+tSttpC7UeNFAnY89C2uuZtgD1K4uI4SQKa418Lx3jfbXX6krkf0Y6I2xskRvU4d5LTt/ZHn5thz3QXlkgIsGx6LK1R4eJztO8M3XfDzbHQlunLoBqNFPj7TNb+1EsP8Aex94zTpJF8tTe+tILSVomitQMJx2N/lLX8z3b2yUN7cNDt0BUuLiUTiBnAJqmutjje1MdRI+SCFPgbUKThysZAWBiCCru4asDw8q0mALH9WCCrf0d6L0cO9FaP1YL0YcIK2zhqkxcOXdEAWQiCDn4fB0uhFHSzDVkgBERAREQEREBERAXhC9RBpkgBUHF8Na8U5ocOV8vY7j5LqIgquM4OaoEPb8EozDcHR+42HVcru5cOPA+SEAVlf9tAdPfwX0BFWdFfHMBWmTCgoKpHx90YuSIho+/ARLHuQLidRaNPu1up2B4/BN5XMf1yOpzdLJfG+nMFe59Fsx3AI3WQCwnnGcp+nlPuQqrxTsnJuGsny+W/sZRTaAa+6352Pu9DcFwMMM3h8LiBeR7ae0dTG8BzfoFFm4FXkc9nsczeR1a6+g5hUaXEYmDwmR+UE5Y8XH3jHbeSTQ2ToMpvXe7rr4TthIz9rHIBr4onfrMR21LT9o1oB2b6aoMOJdlXlxdkiksg2LhksXqCNNbq70G2y5rv1qEV3mJibWolZ+sR6tObxa1tWjr311F3Ph/aaGbyOjk1Apjwx9nrFIRXsHOPoum2WJxAzZXE0A4FhJ6NzVm/htUUDAdpJ20AyF4N/sJXQG8oNmOyxxGnpqN7XYw3blo/ad9HtrNCJG69HwloA6kqwYzs/FJ542OPUtGbXTzbrkz9jY92Olj/C8uHzD7J+qgn8L7WxTODY3xSO18McoLzQuxG8NO2tXt1pT/wD+hw40fK1mpHjIAsGiM95LvlfOt1R8b2PnBtpgmFUe8a6F5FDTOwOzCwDWm26pvaHs7xFrmvbHOA2NrAMO50zabdVEHufXiOlUK5CkH3yGZrhma4OHVpBH1CzXxX9HWOcyR/6x4ptKa5pgmDQBTjoDqS4U4UcnKivpb+N5ctMmNtefK2QeGtyDf3hRJ2BulRYEXHHaGAPbGZ4BI4CozK1khvaoySV0Di2gWTQ6kivqCgkIvAV6gIiICIiAiIgIiICIiAiIgIiIPCFrdACtqIIM+CBBFWDuDqD7jmuDjeyUD7IYY3dYjk535fLuTy5lWxeUg+ZcX7FyEGhFiNNpB3b6sGhILHLnS4mPxeKw0WUDFxBsb8rJPHA1+uS5IyO9Hid4S57aygtNAj7K+IFR34TokHwngXb3GRua3xEOc0AsdmZqQPJJmAGxtpH/AD9s4Pj3SMBcWPdVnJbCL2uN5sfXmFx+JdisJI7OcOxr8wdniHdPJHNxjrP7PsLYzhIZWUk1tm1IPUPFEILCJGn09xXoavf5Lx+HaVW8NhpImFsTiymNa3Nc0Yy/+PM0keljTalv4Jj5iz+stY14P9lma0+oaXGvbfTnuQ602DsVy6cvooL+Hfuj5afyWzgHHWYl0zW/2UgjuwQ53dskIBG5aHtsciu1SCuYvhQkDRIC7I4OZZvK4Cg4HkRehGyh8a4NJiY3Qh2Rr/C5wuw1wyuFexI0Kt2UIGBBpwUb2tAkfndqXODcgsm/C2zlA2AJJ6k7qQiICIiAiIgIiICIiAiIgIiICIiAiIgIiICIiDwha3wgraiCI7CBaJeHB2hF/l+YXSRBBwHDI4jbGNDjoXV4iCc1F+5Fm6U5EQEREBERAREQEREBERAREQEREBERAREQEREBERAREQEREBERAREQEREBERAREQEREBERAREQEREBERAREQEREBERAREQEREBERAREQEREBERAREQEREH/9k="/>
          <p:cNvSpPr>
            <a:spLocks noChangeAspect="1" noChangeArrowheads="1"/>
          </p:cNvSpPr>
          <p:nvPr/>
        </p:nvSpPr>
        <p:spPr bwMode="auto">
          <a:xfrm>
            <a:off x="1704040" y="-1881189"/>
            <a:ext cx="3924300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sp>
        <p:nvSpPr>
          <p:cNvPr id="10" name="AutoShape 16" descr="data:image/jpeg;base64,/9j/4AAQSkZJRgABAQAAAQABAAD/2wCEAAkGBxMTEhUUEhMUFBUVFBQYFRgVFRkUFhUaFxcWFxgaFRQYHCggGB0lHRcVITEhJSorLi4uGB8zODMtNygtLisBCgoKDgwOGg8QFSwcHBwsLCwsLCwsKywsLCwsLCwsLCwsLCwsLCwsLCwsLCwsLCwsLCwsLCwsLCwsLCwsLCwsN//AABEIAOEA4QMBIgACEQEDEQH/xAAcAAEAAgMBAQEAAAAAAAAAAAAABAYCAwUBBwj/xABCEAABBAAEAwYDBAYKAgMBAAABAAIDEQQSITEFQVEGEyIyYXFSgZEjQnKhBxQzYoKxFSRDc5KissHR8GPxNMLhFv/EABYBAQEBAAAAAAAAAAAAAAAAAAABAv/EABgRAQEBAQEAAAAAAAAAAAAAAAARASES/9oADAMBAAIRAxEAPwD7iiIgIiICIiAiIgIiICIiAiLwlB6i1R4hjjTXtJ6BwP8AJbUBERAREQEREBERAREQEREBERAREQEREBERAREQEREBaMZi2RML5HBrRuT/ACA5n0C2veACSQABZJ0AA3JK+TdqONvxUltsRi+7G1M2BI+J/mPRpYObrDscU7aSTPMeGqMfEaL6G5J2aPaz6qM/gTpKMk8cpIY4d9JK1wzAOFZmuvQjUFbOy7u4aXx+Mmw8nQnLqQHny1Y0PpvYWziMYkD5M/dtAYdxmbmJsMdpXlOl66VqaS4ORFw1mUuMbXAgGiboEAihYPp/wpnDu082GBoGSIEeB7iSBtcb6tvLwmwOXU6sr5Mz7dTnEEWWhxyAudpzsk3tZNbLezDsLXDM05hQLrbZ0vOG+W9duoVqLdwbthhcRQa/I87Nk8JP4XeV3sDa76+L4DBMaZmSMk0bGX5QyUMzZ6L6oaijfhI9dCelw+TGQ+LB4kzRtAzRuDpA0chkcA5rfwaaeZXyV9WRVDg3bmN9NxLe5cdA8HNE757tPpqPVWyKRrhbSHDqDY+oWVZoiICIiAiIgIiICIiAiIgIiICIiAiIgIiIKd+kPihaxmGaaM1mQ9Iwar+I38muHNVXg+A7w252VztBmFAWdhqT0AP8tFH7b8caMZLlt8of3bRm8EeUBoGm5Js1dizdbK18L7MRGMF5eXkC3NIjs8/C0Bv5J0RoImsjAGgILjWtW1o8fw3R560KC2S8RMBlLqs1ZBrkcpHh1Fn01teYnsm8SNkixBNCskrQQRdinNAqjdaGr9AoPFeHT5PFDZBPiZ9qH8gKBBAAAGtD6ayK1YSZjIiN7BJOwvbwCrsch/yvIoxqPDTmnQjOLIHiaTtrl15V9eVi5NI2hoOVrQ5rTbg8+YA73psenLVTG4wFthpaA3xFwAPLQnnrX5Ij2HAmOUuYXtzxROBbe5zXTm0RWYW67N8+U2Fpe4GXrYkY0B9/ipjnc97PS1Gw8zWvLS5xZkbV+Lzan74pun3QTrsV3MHihlDBke3wuyig4AGzmY4NcdARbmj35K5u4IMvCjIfBJHMdyH2yUjTVzaDz/Fm5aKT2YwkmHljcxj2xSup+uZjg4eF1iqObLRIGhIU8xQP0ByncAgZb/C6x9Co361LFKyISXGJsM0NLQQQ58J0Jsig7rWh0WvVyJIvKIiyoiIgIiICIiAiIgIiICIiAiIgIiICj8QxIiikkO0bHvN7eFpOv0Uhcftgf6jiR8UL2f4xk/8Asg+DcLizSwZiXPdL4i7c5XOBJ9SRfzX3nCeQL4pwaKsRh3dXuP5BfbMI64wroyXlL0lCoqNjMDFKKkY1+lajWvR24+q5WJ7NMP7N7mVsD42jT1IP1JXdXhQUTGdnp4x4Ymy6nWNzrA/A91k+jQvOFxm3EOdE+MZssrSDW1mwWi9qP0V7K1zRNcAHNa6tswBr2vZEVWLiLjo+MPbdZ2W0GtrdWWtdKDQpULYcrXPeWSZszc1ZHljmuDQTqHG2+aic2ljVScfwGKS8r3xvNatdmNjUXnsn2uvzXJ/oHERQiJrhOG95lPleMzA0eFxygDK3QO5adEpH0lFEw3E4nuyh9ON0xwLHkDchjgCR6gUpaAiIgIiICIiAiIgIiICIiAiIgIiIC4/a4XhJAOeQfWRi7C5/H2Xh5OgAcfZpDj+QKD4nO3un4dwokOcPRfW+DTl8LSV8s7Us+ysbxuJ00+9/wR9Fd+wHEBJBV6gqizlasTLlbdXq0c+ZDeQJ5rMlR8bAHtqrIIcNtwCDWbSy0uFnQXfJRUfC8RLiczQ1o10JOUBrCSSQMwBcQSAKoHUGx0CuFD4JHPiLQxpAdYyNYS2IDOK8DaZqBRblrnpPwxc2Nmc8uQLSAGlzbB1DtBd+qu4JhKWorZzdHWyKFeLKcwaTWmpY7l9KWX6w3kQbqhYBN1VA11CgzezWwa35egH+w3vkvK21Ox/2rbTqvGSg7eh2I3vr7FCVBoxNOGV4a5t+VzcwNUb6Nq26/wAqtYYbHy4fW3z4fSwbfPCNNWnzTMG5abfvRdo1eYh1XdjU1yvRoAJ5gkGxfQnTVGkZydbOb2LQ48vQn/P9KsWfDYhkjQ+Nwe1wsOabB9iFtVRhkdA8yRC2uNyxDaT99g+7KPo7Y/dc204bENkY17Dma4AtPUHZGW1ERAREQEREBERAREQEXhcsRIEGaLX3zeoPtqfoFrkxTRqdB603/VXVBIWnFwCSN7Ds9rmn+IEf7rmT9pMMzzTwN9HTMHXoSoT+1+G5TA/3bJJOXowoPn2IiMttcK7wPBHwuy7E+5/ynoof6MuJGKcxO523XkRsuzi3sfNMY81d53zMzHsJzBz3+FwBvN34Hu1VPjmHOHxneM0D6kZX5j6qj7Y4qPJiKdVE+EuNb0N6HPdRuCcRE8LJBzGvoea3z4YONk6ZSKrnYp13y1+qijsNG85y0Eloom9tKI6GuY1WyVvhqrA5XWlVoetafXVcz9UlG1aN3a6rLWjK3kSMzQOlclnBPIHNa/7x0BFEAsc+79CMtclRIdQ18cZ03GYUCKDnNsBu+mYed3XTTDFpbHB7Q5uoI+7d+Ib3ZNHY89SRHk4k5pcKBqSb/C0Et9d8w+XRbu/a425mZwoBwGurg0ZS6iBq079U3CsX+ADzNA7yyBTdi4EmqJzXQ6mtbs7e+cKsXq0dKLn5KzAVuRrWupoaAg9tAtlIB2s5gTdGy7xf5hujmn7zWOOhseB38IN6jrnCkWsP1s23SgQSas1yFbE2fDQBN/IncHCtNPSqr5HbcfVRnBtAeJnl8wzBoDg4W8WNxrbuqyw5bl8JaRZotII2A3AGv1O2pRGwlbOCYruZu7P7OZxLejJdXH2DwCeXjHMvWhxUbFR52lt5ToWuG7HAgscL0trgHD1AQXlFC4Nju/gjkoAub4gDYa8eF7b9HBw+SmogiIgIiICIoWPxoZoKurJOzR1P0OnogkyzBu5r/vLqubj+Mxxi3uawcsxon2aNSuBLjpZj9kS1h/tCAZHjnkB0Y31OnRbcJwAA5r8R3d5nn3keD+QHug9xHaWxccUjx8T6gZ9XeLr/AN3gu4lipAS0xsbrrHG6WveWQho3XRxEcMILiB4NC4295cfusc6zd9Pb2jRYGTEnNNowHSP7jfxAftH/AJDX2IcV2Klku5cRIPvO70RRjf70dD6ErbD2dMm0TD+9I0ub/ikNuG+rWncq5YThTGkHLZGxdqR+EbN/hAXTZCoKng+ygHmfXpExrK3PmIN79ApzOzcVUQ9w9ZHdK+6Ry0VhDV7SopPangzYIhiYW5TC65dXO+ydWZxzO+4WxvJ+FjxzVQ7RYVr4xlGsfjjH/jOj2e7TY9coPNfZHsBBBAIIIIIsEHcEc18c4zA/BTnCuOguTCPcT42Ghkc525Apjtd2xuPmQZdkuIfq0ojc64ZaLTyDivoYcvl/C2xzgwXWa3Q8i1w3Z7jcBWfszxl1nDz6Ss0F/fHIhBacyWteZMyK0YrBMeHAjzBwJBo+LNfpfiKdx43Ou8xJojYnKd/dt+5W7MsSUEHFwU0BrdPECAL8wrYmsp2P16qK/Fygmz5W+IEX4rddE1YqiDdLqErB50Vo58ePddk2C5rQ0UBmIYAAeRsk6kij6LcOIMO5IOmjgQdRpfTbn0STDsOta1QI0qtRX5fRQ5eHjWnEaPGtGszXNJ5E6uvU8uSnBMbOHXR2JB33Gixc5YudqdBqbP8A+rBz0Ha7Fz//ACIiR4JQ9oHJsrQfzkbMfmrKqR2Mf/XcSPiw+HJ/hknr/WVd0QREQEREBU7EEytbd1NO/N+FpcQ3/CwNVwcqg0d3K+E0Le6WAnQGzmey+tl3yd6IOtg8MNh/7XQe0NaTV0L91o4e4f8Adx7qViNkFVw0XenDWSQWOkJ+J1A37+Jx91Z8PAABpQGwVZwbu5kELqBa4uw5Oz2m7jvkQCR7UeStWHmDhY+YO4PQhBtAXqIgIiIC4HbXsyzH4cxk5JWW6GT4H1WtbsOxHzGoBHfRB+YcRJNh5nxyAsmidTwTsRRBHyogjcEH3vOAxrOIxghwjxkQsEaF9cx19Qrp+kPsMziEedhbHio21HIfK8anu5a1LbJo6lpJIsFzXfDXYXEYWYse18M0ZFgnxNPIgg0QeRFg+qo+scC7Qlx7mcZJm6a7O9Wqw5181i4xFi2huJHdzCssg0B+fJdTCcYnw1CYGWLlI3UgfvBQXXMvC5czA8YilFseD/P5hSjIitznrW560GRYukQZuetRlWDnrQ56Da6VanSLQ6RcvjfF2wxkk614R1KIsX6OiZMZjpPusZhomn94d894+WaP6r6Cqf8Aou4W6DAtdIKlxDnTyb39pQZYOx7tsdjkbVvtB6iIgIiIPCuLxvhzZG06xrbXN0c1w2c08iu2sJGWgqmB4k6N4jnoPOjJNo5q5H4H/wDfRWOGYO02PMHf/wBeq53EuHBwIIBB3DvKffofUfnQXGjdNAQG5pYxmIY41NGOsUmzx+6fb0Qd3ivDGStLXixuORB5EHkfVcaLHS4c1Nb2DQTNFub6TsG4/eH+9rr8N4yyYaHNXmFZZG/ji3+n0W6fDteLafQFv8vX2KDPDcRa5odbS07Oabafny9j+antfaqE3C3RuL4XGJxIssFxu/HCf5jlaYbjTowO+YWDT7SG5Yf4meZg9vXUoLii5eB4o17czSHt+KM5x7EDUH0r5qfHOCLBB9tUG1F4CvUBcftF2bw+MaBM3xNvJI2g9l7gEjUGhbTYNDmAR2EQfH+LdhpILzASR/ELy+53Me3PTXzKFBhJYfI7M34X6H+Fx0PsvtblX+K8HifZy5Ha+KM5Drua8pPqQSg+ZyxRONuYYn/Ez7N3/BW+Oednkna8fDKMrv8AENF2uIcEePKWOHQgs/020n1LVwMTw+Zl1E+v3crgfk11/wCUIJn9OTN/aYd1dYyHj8lie1EX3g9n4mkLgyYqdh/Yyg/3UrPzc0BaH8Zm27uYnoAXf7ILI7tLB8Y+hWmTtLBydfsCVXW4rEvNNw059TEQPm4toKXFwTGym3BsQPxPt1ejYwR8iQgyx/arT7NhPq7wj807I8FfjZhPiheHYbp20xH3GtO8fxHY+UX4svRwHY2JpDpnOnd0Iyx/Nlku9i4g9FaoQdANhoOgraggtsGNtdCKS1WMDasGE2QTAvV4F6gIiICIiDCRlhcrFYbkRY/7t0PquwsXMBQVLHcJDiHa5h5XNOSVulCnjfloa25rXBj8REfGDOBu5gDJwNPPHtJvv76Kzy4S1ExHD73F1sdiPYjUINeA4pFODkcHEbgaPb+KM6/MXa9lwLXeJpo9Rob9evzXH4hwi9S3OR5XA93M3fZ4q9/T5rVDj52Gg4YgAeWX7HENHiNZxQdtzr3KDbi+CC87Wlr/AI4j3b+Q1+67Y79dlhDjcQxxvJiOodeHnA157OGnMD3K6OF47G45XHI/bJMO7dz2cfC70GimzwRv0eB6B4rX90nn7IIOG7SR3leXQu+GduS+tSttpC7UeNFAnY89C2uuZtgD1K4uI4SQKa418Lx3jfbXX6krkf0Y6I2xskRvU4d5LTt/ZHn5thz3QXlkgIsGx6LK1R4eJztO8M3XfDzbHQlunLoBqNFPj7TNb+1EsP8Aex94zTpJF8tTe+tILSVomitQMJx2N/lLX8z3b2yUN7cNDt0BUuLiUTiBnAJqmutjje1MdRI+SCFPgbUKThysZAWBiCCru4asDw8q0mALH9WCCrf0d6L0cO9FaP1YL0YcIK2zhqkxcOXdEAWQiCDn4fB0uhFHSzDVkgBERAREQEREBERAXhC9RBpkgBUHF8Na8U5ocOV8vY7j5LqIgquM4OaoEPb8EozDcHR+42HVcru5cOPA+SEAVlf9tAdPfwX0BFWdFfHMBWmTCgoKpHx90YuSIho+/ARLHuQLidRaNPu1up2B4/BN5XMf1yOpzdLJfG+nMFe59Fsx3AI3WQCwnnGcp+nlPuQqrxTsnJuGsny+W/sZRTaAa+6352Pu9DcFwMMM3h8LiBeR7ae0dTG8BzfoFFm4FXkc9nsczeR1a6+g5hUaXEYmDwmR+UE5Y8XH3jHbeSTQ2ToMpvXe7rr4TthIz9rHIBr4onfrMR21LT9o1oB2b6aoMOJdlXlxdkiksg2LhksXqCNNbq70G2y5rv1qEV3mJibWolZ+sR6tObxa1tWjr311F3Ph/aaGbyOjk1Apjwx9nrFIRXsHOPoum2WJxAzZXE0A4FhJ6NzVm/htUUDAdpJ20AyF4N/sJXQG8oNmOyxxGnpqN7XYw3blo/ad9HtrNCJG69HwloA6kqwYzs/FJ542OPUtGbXTzbrkz9jY92Olj/C8uHzD7J+qgn8L7WxTODY3xSO18McoLzQuxG8NO2tXt1pT/wD+hw40fK1mpHjIAsGiM95LvlfOt1R8b2PnBtpgmFUe8a6F5FDTOwOzCwDWm26pvaHs7xFrmvbHOA2NrAMO50zabdVEHufXiOlUK5CkH3yGZrhma4OHVpBH1CzXxX9HWOcyR/6x4ptKa5pgmDQBTjoDqS4U4UcnKivpb+N5ctMmNtefK2QeGtyDf3hRJ2BulRYEXHHaGAPbGZ4BI4CozK1khvaoySV0Di2gWTQ6kivqCgkIvAV6gIiICIiAiIgIiICIiAiIgIiIPCFrdACtqIIM+CBBFWDuDqD7jmuDjeyUD7IYY3dYjk535fLuTy5lWxeUg+ZcX7FyEGhFiNNpB3b6sGhILHLnS4mPxeKw0WUDFxBsb8rJPHA1+uS5IyO9Hid4S57aygtNAj7K+IFR34TokHwngXb3GRua3xEOc0AsdmZqQPJJmAGxtpH/AD9s4Pj3SMBcWPdVnJbCL2uN5sfXmFx+JdisJI7OcOxr8wdniHdPJHNxjrP7PsLYzhIZWUk1tm1IPUPFEILCJGn09xXoavf5Lx+HaVW8NhpImFsTiymNa3Nc0Yy/+PM0keljTalv4Jj5iz+stY14P9lma0+oaXGvbfTnuQ602DsVy6cvooL+Hfuj5afyWzgHHWYl0zW/2UgjuwQ53dskIBG5aHtsciu1SCuYvhQkDRIC7I4OZZvK4Cg4HkRehGyh8a4NJiY3Qh2Rr/C5wuw1wyuFexI0Kt2UIGBBpwUb2tAkfndqXODcgsm/C2zlA2AJJ6k7qQiICIiAiIgIiICIiAiIgIiICIiAiIgIiICIiDwha3wgraiCI7CBaJeHB2hF/l+YXSRBBwHDI4jbGNDjoXV4iCc1F+5Fm6U5EQEREBERAREQEREBERAREQEREBERAREQEREBERAREQEREBERAREQEREBERAREQEREBERAREQEREBERAREQEREBERAREQEREBERAREQEREBERAREQEREH/9k="/>
          <p:cNvSpPr>
            <a:spLocks noChangeAspect="1" noChangeArrowheads="1"/>
          </p:cNvSpPr>
          <p:nvPr/>
        </p:nvSpPr>
        <p:spPr bwMode="auto">
          <a:xfrm>
            <a:off x="1704040" y="-1801813"/>
            <a:ext cx="3924300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pic>
        <p:nvPicPr>
          <p:cNvPr id="4114" name="Picture 18" descr="http://prosingenieria.com/bioingenieria/images/marcapas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632" y="1700808"/>
            <a:ext cx="1331936" cy="1331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6" name="Picture 20" descr="http://mla-s2-p.mlstatic.com/balasto-electronico-2x36-philips-soultec-4255-MLA2929909864_072012-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578" y="2122489"/>
            <a:ext cx="1542628" cy="961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8" name="Picture 22" descr="Nuevo billete de 100 dólares / BBC Mund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041" y="-17246"/>
            <a:ext cx="2642208" cy="1476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1" name="Picture 2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2" y="5733257"/>
            <a:ext cx="2381249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3" name="Picture 27" descr="http://www.intergaleria.es/images/obras/345/oleos/Camburescambur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2" y="4300203"/>
            <a:ext cx="1612383" cy="1151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5" name="Picture 29" descr="http://1.claxi.com.ve/i-u/jesus-parada-en-maracay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56" y="4925674"/>
            <a:ext cx="1380946" cy="105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7" name="Picture 31" descr="http://azu1.facilisimo.com/ima/i/1/9/c2/am_79224_5518794_399227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623" y="374967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9" name="Picture 33" descr="http://4.bp.blogspot.com/-uBwkXACgaB8/U8AKxK4Ba7I/AAAAAAAALNI/mp9UajF6DDg/s1600/Edificio+Sokoa.+Chaca%C3%ADto+1951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478" y="3121570"/>
            <a:ext cx="1609725" cy="196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823478" y="465137"/>
            <a:ext cx="519507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+ </a:t>
            </a:r>
            <a:r>
              <a:rPr lang="en-US" b="1" dirty="0" err="1"/>
              <a:t>Líquidos</a:t>
            </a:r>
            <a:r>
              <a:rPr lang="en-US" b="1" dirty="0"/>
              <a:t>, </a:t>
            </a:r>
            <a:r>
              <a:rPr lang="en-US" b="1" dirty="0" err="1"/>
              <a:t>transportables</a:t>
            </a:r>
            <a:r>
              <a:rPr lang="en-US" b="1" dirty="0"/>
              <a:t> , </a:t>
            </a:r>
            <a:r>
              <a:rPr lang="en-US" b="1" dirty="0" err="1"/>
              <a:t>duraderos</a:t>
            </a:r>
            <a:r>
              <a:rPr lang="en-US" b="1" dirty="0"/>
              <a:t> y </a:t>
            </a:r>
            <a:r>
              <a:rPr lang="en-US" b="1" dirty="0" err="1"/>
              <a:t>transferibles</a:t>
            </a:r>
            <a:endParaRPr lang="es-VE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937824" y="6196662"/>
            <a:ext cx="6043178" cy="369332"/>
          </a:xfrm>
          <a:prstGeom prst="rect">
            <a:avLst/>
          </a:prstGeom>
          <a:solidFill>
            <a:srgbClr val="F2877C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- </a:t>
            </a:r>
            <a:r>
              <a:rPr lang="en-US" b="1" dirty="0" err="1"/>
              <a:t>Líquidos</a:t>
            </a:r>
            <a:r>
              <a:rPr lang="en-US" b="1" dirty="0"/>
              <a:t>, </a:t>
            </a:r>
            <a:r>
              <a:rPr lang="en-US" b="1" dirty="0" err="1"/>
              <a:t>poco</a:t>
            </a:r>
            <a:r>
              <a:rPr lang="en-US" b="1" dirty="0"/>
              <a:t> </a:t>
            </a:r>
            <a:r>
              <a:rPr lang="en-US" b="1" dirty="0" err="1"/>
              <a:t>transportables</a:t>
            </a:r>
            <a:r>
              <a:rPr lang="en-US" b="1" dirty="0"/>
              <a:t>, </a:t>
            </a:r>
            <a:r>
              <a:rPr lang="en-US" b="1" dirty="0" err="1"/>
              <a:t>perecederos</a:t>
            </a:r>
            <a:r>
              <a:rPr lang="en-US" b="1" dirty="0"/>
              <a:t>, </a:t>
            </a:r>
            <a:r>
              <a:rPr lang="en-US" b="1" dirty="0" err="1"/>
              <a:t>intrasferibles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45248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dirty="0" smtClean="0"/>
              <a:t>¿Cómo termina esto y qué pasa después?</a:t>
            </a:r>
            <a:endParaRPr lang="es-V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363272" cy="4709120"/>
          </a:xfrm>
        </p:spPr>
        <p:txBody>
          <a:bodyPr>
            <a:normAutofit/>
          </a:bodyPr>
          <a:lstStyle/>
          <a:p>
            <a:pPr algn="just"/>
            <a:r>
              <a:rPr lang="es-VE" dirty="0" smtClean="0"/>
              <a:t>Todas las hiperinflaciones terminan mal, finalizan con medidas de ajuste fuerte, o con la simple pérdida de confianza en la moneda local. </a:t>
            </a:r>
            <a:r>
              <a:rPr lang="es-VE" i="1" dirty="0" smtClean="0"/>
              <a:t>Con ella no hay salida fácil.</a:t>
            </a:r>
          </a:p>
          <a:p>
            <a:pPr algn="just"/>
            <a:r>
              <a:rPr lang="es-VE" dirty="0" smtClean="0"/>
              <a:t>El tamaño de la economía se retrae considerablemente y solamente si se desarrollan los planes correctos, la prosperidad puede regresar, pero podría tomar años y hasta décadas, si no se deja de lado el populismo y se reconstruye la institucionalidad.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046056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332803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64754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Consejos prácticos para Venezuela</a:t>
            </a:r>
            <a:endParaRPr lang="es-V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997152"/>
          </a:xfrm>
        </p:spPr>
        <p:txBody>
          <a:bodyPr>
            <a:normAutofit/>
          </a:bodyPr>
          <a:lstStyle/>
          <a:p>
            <a:pPr algn="just"/>
            <a:r>
              <a:rPr lang="es-VE" dirty="0" smtClean="0"/>
              <a:t>Nunca vender a menos del costo de reposición</a:t>
            </a:r>
          </a:p>
          <a:p>
            <a:pPr algn="just"/>
            <a:r>
              <a:rPr lang="es-VE" dirty="0" smtClean="0"/>
              <a:t>Mientras las  tasas estén por debajo de la inflación, deber dinero a los bancos, lo más posible</a:t>
            </a:r>
          </a:p>
          <a:p>
            <a:pPr algn="just"/>
            <a:r>
              <a:rPr lang="es-VE" dirty="0" smtClean="0"/>
              <a:t>Mantener los excedentes de efectivo en activos que no se desvaloricen con la inflación, jamás en bolívares</a:t>
            </a:r>
          </a:p>
          <a:p>
            <a:pPr algn="just"/>
            <a:r>
              <a:rPr lang="es-VE" dirty="0" smtClean="0"/>
              <a:t>Cobrar de contado y pagar a crédito (si los acreedores lo permiten)</a:t>
            </a:r>
          </a:p>
          <a:p>
            <a:pPr algn="just"/>
            <a:r>
              <a:rPr lang="es-VE" dirty="0" smtClean="0"/>
              <a:t>Contabilizar en el precio una porción del costo de reposición del activo fijo y cambiar esa cantidad a dinero de verdad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2478990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Quién</a:t>
            </a:r>
            <a:r>
              <a:rPr lang="en-US" dirty="0" smtClean="0"/>
              <a:t>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gobernar</a:t>
            </a:r>
            <a:r>
              <a:rPr lang="en-US" dirty="0" smtClean="0"/>
              <a:t>?</a:t>
            </a:r>
            <a:endParaRPr lang="es-V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5482952" cy="4565104"/>
          </a:xfrm>
        </p:spPr>
        <p:txBody>
          <a:bodyPr>
            <a:normAutofit lnSpcReduction="10000"/>
          </a:bodyPr>
          <a:lstStyle/>
          <a:p>
            <a:pPr algn="just"/>
            <a:r>
              <a:rPr lang="es-VE" dirty="0" smtClean="0"/>
              <a:t>Dentro de las cuestiones importantes en filosofía política tradicional cabe destacar la pregunta: ¿Quién debe gobernar?: ¿Cuál es la suprema autoridad política? Estas preguntas requieren contestaciones autoritarias, como por ejemplo: el pueblo, el proletariado, el rey, el dictador. Todas estas autoridades pueden, en teoría, ejercer una autoridad política arbitraria e irracional.</a:t>
            </a:r>
          </a:p>
          <a:p>
            <a:endParaRPr lang="es-VE" dirty="0" smtClean="0"/>
          </a:p>
        </p:txBody>
      </p:sp>
      <p:pic>
        <p:nvPicPr>
          <p:cNvPr id="2050" name="Picture 2" descr="https://encrypted-tbn0.gstatic.com/images?q=tbn:ANd9GcRRxzkG8b_JFPMAoWgVkJ_z8QDSHx8l-hvBTb_yvR4zqbnL2InmK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00" y="1700809"/>
            <a:ext cx="2190750" cy="308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9029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Quién</a:t>
            </a:r>
            <a:r>
              <a:rPr lang="en-US" dirty="0" smtClean="0"/>
              <a:t>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gobernar</a:t>
            </a:r>
            <a:r>
              <a:rPr lang="en-US" dirty="0" smtClean="0"/>
              <a:t>?</a:t>
            </a:r>
            <a:endParaRPr lang="es-V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808" y="1600200"/>
            <a:ext cx="5976664" cy="4997152"/>
          </a:xfrm>
        </p:spPr>
        <p:txBody>
          <a:bodyPr>
            <a:normAutofit fontScale="77500" lnSpcReduction="20000"/>
          </a:bodyPr>
          <a:lstStyle/>
          <a:p>
            <a:endParaRPr lang="es-VE" dirty="0" smtClean="0"/>
          </a:p>
          <a:p>
            <a:pPr algn="just"/>
            <a:r>
              <a:rPr lang="es-VE" dirty="0" smtClean="0"/>
              <a:t>Por este motivo, habría que reformular la pregunta política: ¿quién debe gobernar? por ésta otra: ¿Cómo podemos organizar nuestras instituciones políticas de modo que los gobernantes malos e incompetentes (a quienes debemos tratar de no elegir, pero a quienes, sin embargo, elegimos con tanta frecuencia) no puedan causar demasiado daño? (K. R. Popper: 1979)</a:t>
            </a:r>
          </a:p>
          <a:p>
            <a:pPr algn="just"/>
            <a:endParaRPr lang="es-VE" dirty="0"/>
          </a:p>
          <a:p>
            <a:pPr algn="just"/>
            <a:endParaRPr lang="es-VE" dirty="0" smtClean="0"/>
          </a:p>
          <a:p>
            <a:pPr marL="0" indent="0" algn="just">
              <a:buNone/>
            </a:pPr>
            <a:r>
              <a:rPr lang="es-VE" dirty="0" smtClean="0"/>
              <a:t>	</a:t>
            </a:r>
            <a:r>
              <a:rPr lang="es-VE" b="1" dirty="0" smtClean="0"/>
              <a:t>Muchas Gracias</a:t>
            </a:r>
          </a:p>
          <a:p>
            <a:pPr marL="0" indent="0">
              <a:buNone/>
            </a:pPr>
            <a:r>
              <a:rPr lang="en-US" b="1" dirty="0">
                <a:hlinkClick r:id="rId2"/>
              </a:rPr>
              <a:t>www.cochinodinero.com</a:t>
            </a:r>
            <a:endParaRPr lang="en-US" b="1" dirty="0"/>
          </a:p>
          <a:p>
            <a:pPr marL="0" indent="0">
              <a:buNone/>
            </a:pPr>
            <a:r>
              <a:rPr lang="en-US" b="1" dirty="0">
                <a:hlinkClick r:id="rId3"/>
              </a:rPr>
              <a:t>boris_ackerman@yahoo.com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backerman@usb.ve</a:t>
            </a:r>
            <a:endParaRPr lang="es-VE" b="1" dirty="0"/>
          </a:p>
          <a:p>
            <a:pPr algn="just"/>
            <a:endParaRPr lang="es-VE" dirty="0"/>
          </a:p>
        </p:txBody>
      </p:sp>
      <p:sp>
        <p:nvSpPr>
          <p:cNvPr id="4" name="AutoShape 2" descr="data:image/jpeg;base64,/9j/4AAQSkZJRgABAQAAAQABAAD/2wCEAAkGBxQSEhUUExQWFhUVGBwXGBgYGBgYGxgbGBgYGB0YGBgYHCggGBwlHBgdITEiJSkrLi4uFx8zODMsNygtLisBCgoKBQUFDgUFDisZExkrKysrKysrKysrKysrKysrKysrKysrKysrKysrKysrKysrKysrKysrKysrKysrKysrK//AABEIAMwAoAMBIgACEQEDEQH/xAAcAAACAwEBAQEAAAAAAAAAAAAEBQMGBwIBAAj/xAA8EAABAgQEBAMGBQQBBAMAAAABAhEAAwQhBRIxQQZRYXETIoEHMpGhscFCUtHh8BQjYnIzFYKi8RYXJP/EABQBAQAAAAAAAAAAAAAAAAAAAAD/xAAUEQEAAAAAAAAAAAAAAAAAAAAA/9oADAMBAAIRAxEAPwDHFKjjNHyzHDwHRVHJVHjx4YD3NHueOI+gO80e5o8SmJJcp9wO8BwDHt4YyqNIBzEvsOUQryi4D99ICOZLAy+bXW0HSMDmrQFIKS4cOWdtWfVtztDXCcLT5VzrqWHA5DQBuXM9osFAhUxQSkDIlKlEFjmCQyf9Q+19IDPKinWhRSoMR1cehiEmNErKDymYtIzkt5QkNb3Qncn1gNHD9PNZkTEvopLlKttkED0gKRm3j4Li047wNPkJExAVNlKLOASpBH5gBp1bk7RUkmAlSqJBMgd49CoAyXPLaxyiY5iAKj6UuA4UY4MdKjyA5MfBL6R6zw3k4cpCQrzObtlIdup2gAlUKkh1A9v15RHb8vw2gydNKnBDnuX0jqRSghxftABpkk6Anq0G0cnS3rZvUQ5psIWEOkuDzIBgrC8LzXHJ3GjtAK6mnP4QCouS1gB16wbgPDalzE5hYEG+hOvrzPaLTRYSzk3s4t7x/jQ6wjDmlyzobkts+w58oAE4NL/FdrF920tyGjdYBrcS8IESWeZZgAVlm6Fh6GLDW0qlrSkAKJFgR5UNqpXNgR6sIGqMKTLSfCScxDFZAKlE6a6dhAZlUJmrmPlLs/8AqkcnskdecH4bXT1qHnmjKzALUUpSLsdy/wBotczCWSlDB1qALD4Zjuwc8rGG3/TEU8vypYiwDX/2PNR+0BX8FxmeichJzKVMOcqX+UEe4l226AdYH4opZFStYXJRJX+GckgEku2dIHnzM+gMW+iwMrIWslKiS4Bv5tSpeqm+F4j4xwGZMGZCgE5WKWD31L6qLNqTAYtimFzaZeScjKSHG4UOaSLEQGDGtf8AxGbPpVSp2RwQZS8xSUKYguLgpZrWt6RmGJYdMkLMuanKobO7g6KB3BgB0R8mPo8TAfKjwx6Y8VAWXhilTlKlBBJsAVAFud/5aDZqZosAoID9hfVKtGj3hyXmQnNlYOc1h6Ec4ZT8pSElSCQWe5ZzoMur94BMaML3HiDUG2bq4+0F0lAlJGdOXsTdhzFjBNPTuXDHfQdmv+0TU8vOoFiwLAbD1gCKShJY2ubWI7f+4seH4QkAWbe38vHVFSiwJGZmLbDlDuRKuwe3SA4p6MfzpBsuQGYbWiWUhg8EShAByKHUm5UQ/YbdniWfRgl/y3HIqP6QfKTtEhRaAV/0aQxYeUWB0vq7fy8L50sqWVKTZNm/OfsBFgny3He8Qqlvb0gFshK8yWsN+dzp1iTGcNMxNgpXws3yHzg+TJDj5dPXnDGWkZW20HrAZpUTF084jyIcMS4PZIuyYF4s4ONZJRPScs0ZjmVYTElrEnTLz7w/4qV4cwZdSXYFg/8Ak4YvAtDjeZasyyU2ukAl+bjT4QGFTAHLaPZw1u20cpjWPaJweiolmuocqiATPloYv/mAn8Vi46RlIgI1R7LRmITzIHxLR4qCMO/5UAbmA0rDaZMsDQgDzOUjMBZ2sXgSupkEnIc2lioM27aRCJ6VJ82nO79CG0+EDryJdUs3Tq4J+f6QBCk5Q6wxbe3xfWCsJUCsXzb6sxsb9YUzqsKYZeutuTAd4c8PSCo5gG7bc3G6um3rAW2ikqCrZG38zkeu0O5RPLTcFxCimmEjyqSCTotLP8IeUIUkDNLbnkOYQBlMgEfJuUTolDaPJZSoO7wZLkc7jpAcyZTxMZTRNKl2vHaxAAqkwPNR/P1hguBZiIAaXq3WGsqW6WMKxYtDKmmadbwFb4ikJU4mXA1tptzitLwmSS6FAnZzlU7bKsR2uO0WziapyLNixGY9t4q68swKyl1flza8mOx5H0MA+wOQlJOVwr3Sctzp7yXZXeMa9pfDX9HVEoDSZzqQzMCPeSANBcfGNUwqsKWZR2DKYEX/ABBbG3cawN7UMJNZReIkf3JPnADjMlmUA/x9IDFsHXLZaVpBUv3Vcm1Hr9oDB8KaD+Ug/CInLpy62buf3iSv94jVizjeAt0uehSBMDhJvlIJv32EAVOKkm+RibMlmIsPrAOBzTkmbkEBL6AMXj5QA6kavtZ/SAPo6om5ygs2js34m5xZuGlnyJY3uEDXXVZ22iq4TLeZmPupSFKJFrlgOt/pFnpK5Ms2CsubXdXVR0aAu9LRr5Sy+odQPzcGGkqpEsgTQUbJJZjswUPKe0K8InSprCySbuCX9Dv8IeURUg+HNZaDYKbpooGAcU6MwFgYmSkA2OU8jof50iCnosn/ABqy/wCJun03ESzZwsmaln0I0foqALD9PtHufpAktK0jykTEjR7K+OhjpNZ+ZC0nt9xASzZvT5QNNb1j6ZUB7kj0McTZltQRADqVe+kSUc7Xdj8P2gKasjS0SyVKSQdlWO/YiAF4gGYaAsGIOrai/eKhMoczLT5W6gEF7h37WL9IsFZUl3HUNrbtChUm+dLhtSBnSQfzofbnAG0Kc6gZqDm0zpCSFAEWUASCPRxDDiChEqUubKVlTkJUn8OYBwo8hq+14XYXLmpWGSlSdsqwQ3q7erGLHxCVmknFNl+ErKRl1bmbH1gPzDTJKSZn5Rb/AGIIHw1gVIcdoNqg0tCeQc91MX+AELkqgH+BU5yE7FXzYR1Xk5ihwAbnrbUwwo6Ypp0j/uLf5fsIX1CWRmPvTCEjm34u1rQC6bOme4l25B7/AAjxFbNSfMVdi7dmh1h6shWsAHLq2wjqXRVGIF5MlAD2KiEu/wBdIA7C+K5csIIExCxZRSrMCNgAr3Y0rh3i2TNSkGYCTbzdOrWPeMZxThaspRmmyFBP5k+YeraRxgM8makA66vv8d4D9MU1Yn8zj4/SGQnIWCHChuLH5RSeEahJ/tkMWBf7RZxQoLKy5VcxATppsp8iyByNx+sEDNoQD2tAiVkal+USypw3eA+XMI/CR30+IgOelJ1BHy/aD/FeIpySYBLMAYtp8f3iEz8iTo13+Di8F10pg7Qlqlksnn/PpABz6hId3GxIvlfSAqGoU48ySBq250LdH2OkQYmvKFO5Che1wTzG4hPh6JqikoCkh/eHmBP69TzgNAopiWzywCkdWPpeGmLVCTTTCosnITmBYjq/N4ScPYbqVJIJa7a+h1P6wH7R8VMmkXLllJUWzAMpgXuUn8Lhj3+AYnjZGVAHK/2+UAmWGQlvMoglXIHZtLaxNOAMlKifNmI9BaBpJ8yT1+kBbl1IUAmXrYAdtusE4LgfiTpTqAdiM4a7MWa7DrzhZgSM0y+xdnY+hjVqLC0TMoKUmwuwcPreAz3iWcZclUlEvKZsxlLtlYWYK2BP0ipzqSfLWpJzpmI1SCQQOjHRrxtPFWC+LKNNKCQUqStIAAKst2/nOFNBRJmlInSPFyWTMcomI5oJ/E3XpAH+z6nqJtD5Jk0zkjzSqhQMqZySlTZpbjd94ybiHDjJmqXLCkJKi6Ve9KWC5QodNjoY/RuEVCUJyollCU20H637xUvargEmdTrqAkCcE3VcFTaAsWUdWd9YCk+zDH50yulylHMFAvbkNflG7T15Q+vSMP8AYlhKjVKqFBkS0lI6qVt6ARu6mIMBUcQxtKVC7ebe2uj9Bf5RXMQ9o+SblloKk7qUUpA+MVP2gqrhOWVBSZSifDytla28UecFm61pD8ze3YQH6Dw3i8TrpDkB1BLEDn5nuYZS8bUoZsrpPobcwb3jBMJoK5BemX5gAShCwlbHQ+GtlEHpFiGJ1JQStKyMwBdav7agN0nzIPqecBtcsiYjoofA7GK3NBBLgvo/8/loS8A8QKUEp82UuCSUqD9bBV3JvFpqZXmV3+sBW+JpH9lTA+Vmb/Eu8D8JTAGSoEKuxDsXaxb+Xi4SKAEebTTWxgGi4dlyLJUp3F3JNi7Xt3gCcYrjSynly1zpmiJaU5iTqAtvdTZnjEeMcNrUnxp9PNlS8ymKlCYElZBy5wSWfQGNlxrHZNKm5K5itJabqUeuyR1MULHuJKmdSViJ0tCJWQBKdSFKUnKSd2gMwAdG/vH7RHTp8wHWCv6dSRlLO+gIOrco+DeIAkWSG7kamAb4DOyLFt/hGzcNzQcvMWjEaVYTMS4JG8ahwxiAsATzvvyfrAXHGKZassyUQJiCogGwVsxs1x9IXyZiiXMkomixOx5uU2PQwZT1RUQnW/01+ZhlIle6/KAVpq5jflSNedugincZcREylsST7qA2j6qvF3x2aEy16JSPSMwo1isnnLdKGDtu5Nvh84C7ezjDfCkAblifWLnUFh3gHh+lypbt9IPq0wCTifB5NTIEuagKyklIPNmsx1a/oIzrFPZmJxenOZBYOCApBZmUDq+sbCumC0FJF+fXnCdOHEKYkpU7uCxPw17wCXD+EJaaYSqhPiLTotRZaGDDw5g8yWHIxTE18ylrhLnhcySs+F4q0jzJUHQFnQlB35Exqs6mm7zX5OlJ+NoHm4UFIOdlKdwVAFiOkBWMH4UElcxabFRSUtdIZzpFzVSuoZtbP8IFkyikgh0jRnf4OdOsFzZrKt2I/SAAn1RVMGyUD6QPWVapjpRZRGv5RzgydS5lsNMutvvFToqlcqbMQq5EwgkaW935feALpcKSFkAOwcqNySdydYqftMUmXS5R702cnpZAJPfQReaZaZYmLWWS4uTyF4xfjbiT+tn+W0mWSJY5uzqPdrdIDzhDh5VUmoWFMqWkZOSllyx9B8xCSil+Y5htFv8AZpX5PGl82V9R9IrVXJ8OdNQdiW7EuIAzDkgrcs3I3i64TMyTANgWfmecUGmnZVA/GL5w+QopbTmNyefwgNCwjQE8tYaVVUEIzKLJG/SFdAvIh1FgBd+kVHjnHVCUVJDBjlB1v+Ijn0gFHE2Oqr6g04WJUpIcuWKzsx27Qy9m9EmUjLqokktfewJ7Rj6KhQLvc3fd4vPBXEwRPBmaLID6B+0B+gaBLC8e1abesRUlSkgdREdTVpY3AA1JO0BNTTQ7biJqmnSsXD/zaKrjmJeEZVQi8sK8OYRoymyq9CG/7os9PU5gDzgAVU8xH/GoKH5V/qLj5xNLlKLZgE9Hf5xNUFrjWITP+O5gPpuVwkjWAp0slQD3caNoI9mzDr1jx2JV8oDtK9dgLdT0hZU4enM7d/3hlSANmJ0+8U32j8V/0UrLKbxZrpSfy2urrlcepEBQPaZxKZs000stKlHzt+Ne78wnSKOnWOSXubk6k7mOkQBmD1pkzAp+h7GGGOKednGkwfSEDwyl1GeXlOqS6fuID6UklQAvGp8EUBCQWNx6PGa4al5qL6kfz5xtlRJVJoJvhWXkypI1GZkv6PrABJxJM+YpKSPCl6N+NQcFR/xDMIqPGyipJa+a47QrqsU/pDkAKTkAKbAciO0dS8WTP94u1z8tjAUafLKSQY7p52U9P5pGgSeFZdSsBwO27tFkpPZbTgAqc9HN4BRwbxPWTimXKQuYE2JNgB/kp/pGiz+GTUgf1MxQSCFeHLOVNtHOqvWC8Dw2VTeSWgIAA0H3h4kwA1ThctdOqRlAlqQUAAWFmB+8K+EKxS5IRM/5JRMtY5KRY/rD8mK9UDwK3MPcqUegmS/upJ/8TAOphaA1kM532ghWkCTBAeyxYd3j0AKVl1ITmI+X87R8hWVBUrYQLLrf7soJAAUmYVknzODLyj5kwE8mhBUFKHu3cuwa7tH5040x811UudfJ7ssaMgGxbYnWP0zVzkhJJDpI8w5vZo/PftI4QFBNSuU5pp7mWbnIRrLJ+Y5h4Cmgx0jWOY7RARExLJmNHVdKyrUOsQCAe4dNZaFAb/eN9opyfB8zFKgNfR4/OlHOZuhEbFhGLJMlJHupDXvfmx+UBRePaIz6z+2LNlD2dtTeK/h2DKXN8Ir8JXMu0a3OpAtSSw8p+W8VjinDJmcTZYdgXb4H7QAdJhOKUZC0IE9JD+U5rdRqIuWC+06UE5auWunWPzJUx7b+hiHhziF5YIspNspO9nfkYfSsdCwPFkBQBtofrAe//YWHk/8AOi++kM6PiWRM92dLPZaf1iSXSUywFCWkFrHIkKHYs4gOsw6RMOVUoTXLkKSki++kAzl4ygkDMCTtA3Eys0jONZSkrHQgsfkTFU4t4HT4YnUgTInSy+VBUEqTZwb2P7xZMGpVzaXLNuVJudH0s20A3p5zpDxKJd4HkJyhohn1ASknnYQEWLEqSUj3EkFR67JH1gSmkJWblrgpUDcFm32azQ08L/8AMwPJR6mE0yanxGcglmD68zAQ8SVa2EsEkAm+jte7RJRUiMQpJlLOAOYeU/lN2UDq4LRHitPml7gs4PK0LPZ9Xf3SGLe72P3gMQr6RcmYuVMDLlqKVDqPtvESTGye27hMKSK+SkOnyzwBqLZZnpoe4jLOHMPM6ehLOAQTAR43JaYWuCdYWxceIcIKFMoNrp+naKlNlsYD2RMY9IsuE40U5AVeUG/Zx+kVaCKea0Bt2GTUhDghx5Xdtv3h1KpUqVcBiH59DqOkZfwrjofw5m+h1fb5RofD9d4kvMNEt94BrKwGWpzkQSb5h5S45x7N4YSQxSW5pVDCgrEn7/zaGcqoSdxAV2i4dKbCbMUORP1IDw6p6MIFhyg0rgeoV/NIAeoQFONQbEa6wpwBXhIMtV8iiAfzJOh+ENFTUo5OdYrWO1GUkoBJVsCNzYNrAO66rSkatCiTN8RalWZNgLv1JHMn6QVwvQrVMzTmJIKcuyQQx13iKgpPCzpLK8xF7FJFtd4BtMmNKb0vFcxeVkKZguw21EOpZCwU/i1/SK9xMlX9OshwU3tyEAyJzpZ7kWhRgshUqcoEWCgX9fm0GYLPzy0kElwPQM0SrlETXDFrF3u/OAuCZSZhmSlgKQsMQdClQ+kZTwLwh/TeKtRCh4ikJPNKSQFerfOLhxNiBQqXIlHLMnIAKgbol6KPQnQd+kKpGKidNFLJ8spIALfiazW/CPnARe0HAkgKnA5dXt7xN2+sY7jlMApxZw7M3L9Y/UGO0yVSlPy+28YDxfSp8Qlm8u3+zQFEj1JiaagAmI2gDKabt8xFiwTFZ1OfIcyVEEgxV5AvDqmgNDw7jRGU+IMqm9D01iy4NjyJqBcbRkyFXiZNSUZ8oCWYhn/WA2z/AKqN/SBqrHEIygl1KOVKQQ6idg8YDP4gqNBMID7RoHsmwtM+rTNmqWtYGZyp7+o0gLrK4crKoBZmIkJUHYgrU+ziw+cFYZwwaZSzMmmavUHLlA7DMXJ5mLylIELsSQCo9hAL5KSlWrB7ev2gHEiETFq2sW59BDTJr2+8LcaHlTtdoCKYLElwqzc2a3pAk6nCkKC3OYEd9vhB1Mh3fkB8XjlnW0BQuC63wyZSiRlJCeVizNF0CMxzEWMUCtHh4gydFAKI2c2MXtQZOXuL66PAZVxTjy5lXUEKOV/DH+svysPVz6wy4FrAK1JOnh6dYpNQbk8yP/JyYsvD6WmpO+TXveA//9k="/>
          <p:cNvSpPr>
            <a:spLocks noChangeAspect="1" noChangeArrowheads="1"/>
          </p:cNvSpPr>
          <p:nvPr/>
        </p:nvSpPr>
        <p:spPr bwMode="auto">
          <a:xfrm>
            <a:off x="1679575" y="-1165225"/>
            <a:ext cx="19050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pic>
        <p:nvPicPr>
          <p:cNvPr id="5124" name="Picture 4" descr="Karl Poppe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2432627"/>
            <a:ext cx="19050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9448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935" y="303705"/>
            <a:ext cx="9358251" cy="6189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494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Déficit</a:t>
            </a:r>
            <a:r>
              <a:rPr lang="en-US" dirty="0"/>
              <a:t> para 2016</a:t>
            </a:r>
            <a:endParaRPr lang="es-V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Con el </a:t>
            </a:r>
            <a:r>
              <a:rPr lang="en-US" dirty="0" err="1"/>
              <a:t>precio</a:t>
            </a:r>
            <a:r>
              <a:rPr lang="en-US" dirty="0"/>
              <a:t> del </a:t>
            </a:r>
            <a:r>
              <a:rPr lang="en-US" dirty="0" err="1"/>
              <a:t>petróleo</a:t>
            </a:r>
            <a:r>
              <a:rPr lang="en-US" dirty="0"/>
              <a:t> </a:t>
            </a:r>
            <a:r>
              <a:rPr lang="en-US" dirty="0" err="1"/>
              <a:t>estimado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USD 40, para el </a:t>
            </a:r>
            <a:r>
              <a:rPr lang="en-US" dirty="0" err="1"/>
              <a:t>año</a:t>
            </a:r>
            <a:r>
              <a:rPr lang="en-US" dirty="0"/>
              <a:t>  se </a:t>
            </a:r>
            <a:r>
              <a:rPr lang="en-US" dirty="0" err="1"/>
              <a:t>estima</a:t>
            </a:r>
            <a:r>
              <a:rPr lang="en-US" dirty="0"/>
              <a:t> que </a:t>
            </a:r>
            <a:r>
              <a:rPr lang="en-US" dirty="0" err="1"/>
              <a:t>habrá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insuficiencia</a:t>
            </a:r>
            <a:r>
              <a:rPr lang="en-US" dirty="0"/>
              <a:t> en </a:t>
            </a:r>
            <a:r>
              <a:rPr lang="en-US" dirty="0" err="1"/>
              <a:t>divisas</a:t>
            </a:r>
            <a:r>
              <a:rPr lang="en-US" dirty="0"/>
              <a:t> de </a:t>
            </a:r>
            <a:r>
              <a:rPr lang="en-US" dirty="0" err="1"/>
              <a:t>aproximadamente</a:t>
            </a:r>
            <a:r>
              <a:rPr lang="en-US" dirty="0"/>
              <a:t> 30  mil </a:t>
            </a:r>
            <a:r>
              <a:rPr lang="en-US" dirty="0" err="1"/>
              <a:t>millones</a:t>
            </a:r>
            <a:r>
              <a:rPr lang="en-US" dirty="0"/>
              <a:t> de </a:t>
            </a:r>
            <a:r>
              <a:rPr lang="en-US" dirty="0" err="1"/>
              <a:t>dólares</a:t>
            </a:r>
            <a:r>
              <a:rPr lang="en-US" dirty="0"/>
              <a:t>,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decir</a:t>
            </a:r>
            <a:r>
              <a:rPr lang="en-US" dirty="0"/>
              <a:t>, el </a:t>
            </a:r>
            <a:r>
              <a:rPr lang="en-US" dirty="0" err="1"/>
              <a:t>dinero</a:t>
            </a:r>
            <a:r>
              <a:rPr lang="en-US" dirty="0"/>
              <a:t> en </a:t>
            </a:r>
            <a:r>
              <a:rPr lang="en-US" dirty="0" err="1"/>
              <a:t>dólares</a:t>
            </a:r>
            <a:r>
              <a:rPr lang="en-US" dirty="0"/>
              <a:t> no </a:t>
            </a:r>
            <a:r>
              <a:rPr lang="en-US" dirty="0" err="1"/>
              <a:t>alcanzará</a:t>
            </a:r>
            <a:r>
              <a:rPr lang="en-US" dirty="0"/>
              <a:t> </a:t>
            </a:r>
          </a:p>
          <a:p>
            <a:pPr algn="just"/>
            <a:r>
              <a:rPr lang="en-US" dirty="0"/>
              <a:t>Parte del deficit </a:t>
            </a:r>
            <a:r>
              <a:rPr lang="en-US" dirty="0" err="1"/>
              <a:t>en</a:t>
            </a:r>
            <a:r>
              <a:rPr lang="en-US" dirty="0"/>
              <a:t> 2015 </a:t>
            </a:r>
            <a:r>
              <a:rPr lang="en-US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cubierto</a:t>
            </a:r>
            <a:r>
              <a:rPr lang="en-US" dirty="0" smtClean="0"/>
              <a:t> </a:t>
            </a:r>
            <a:r>
              <a:rPr lang="en-US" dirty="0"/>
              <a:t>con </a:t>
            </a:r>
            <a:r>
              <a:rPr lang="en-US" dirty="0" err="1"/>
              <a:t>operaciones</a:t>
            </a:r>
            <a:r>
              <a:rPr lang="en-US" dirty="0"/>
              <a:t> que </a:t>
            </a:r>
            <a:r>
              <a:rPr lang="en-US" dirty="0" err="1"/>
              <a:t>han</a:t>
            </a:r>
            <a:r>
              <a:rPr lang="en-US" dirty="0"/>
              <a:t> </a:t>
            </a:r>
            <a:r>
              <a:rPr lang="en-US" dirty="0" err="1"/>
              <a:t>causado</a:t>
            </a:r>
            <a:r>
              <a:rPr lang="en-US" dirty="0"/>
              <a:t> </a:t>
            </a:r>
            <a:r>
              <a:rPr lang="en-US" dirty="0" err="1"/>
              <a:t>severas</a:t>
            </a:r>
            <a:r>
              <a:rPr lang="en-US" dirty="0"/>
              <a:t> </a:t>
            </a:r>
            <a:r>
              <a:rPr lang="en-US" dirty="0" err="1"/>
              <a:t>pérdidas</a:t>
            </a:r>
            <a:r>
              <a:rPr lang="en-US" dirty="0"/>
              <a:t> </a:t>
            </a:r>
            <a:r>
              <a:rPr lang="en-US" dirty="0" err="1"/>
              <a:t>patrimoniales</a:t>
            </a:r>
            <a:r>
              <a:rPr lang="en-US" dirty="0"/>
              <a:t>, tales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ventas</a:t>
            </a:r>
            <a:r>
              <a:rPr lang="en-US" dirty="0"/>
              <a:t> de </a:t>
            </a:r>
            <a:r>
              <a:rPr lang="en-US" dirty="0" err="1"/>
              <a:t>refinerías</a:t>
            </a:r>
            <a:r>
              <a:rPr lang="en-US" dirty="0"/>
              <a:t>, </a:t>
            </a:r>
            <a:r>
              <a:rPr lang="en-US" dirty="0" err="1"/>
              <a:t>cobro</a:t>
            </a:r>
            <a:r>
              <a:rPr lang="en-US" dirty="0"/>
              <a:t> </a:t>
            </a:r>
            <a:r>
              <a:rPr lang="en-US" dirty="0" err="1"/>
              <a:t>adelantado</a:t>
            </a:r>
            <a:r>
              <a:rPr lang="en-US" dirty="0"/>
              <a:t> de </a:t>
            </a:r>
            <a:r>
              <a:rPr lang="en-US" dirty="0" err="1"/>
              <a:t>factura</a:t>
            </a:r>
            <a:r>
              <a:rPr lang="en-US" dirty="0"/>
              <a:t> </a:t>
            </a:r>
            <a:r>
              <a:rPr lang="en-US" dirty="0" err="1"/>
              <a:t>petrolera</a:t>
            </a:r>
            <a:r>
              <a:rPr lang="en-US" dirty="0"/>
              <a:t>, etc. Este </a:t>
            </a:r>
            <a:r>
              <a:rPr lang="en-US" dirty="0" err="1"/>
              <a:t>año</a:t>
            </a:r>
            <a:r>
              <a:rPr lang="en-US" dirty="0"/>
              <a:t>, </a:t>
            </a:r>
            <a:r>
              <a:rPr lang="en-US" dirty="0" err="1"/>
              <a:t>esas</a:t>
            </a:r>
            <a:r>
              <a:rPr lang="en-US" dirty="0"/>
              <a:t> </a:t>
            </a:r>
            <a:r>
              <a:rPr lang="en-US" dirty="0" err="1"/>
              <a:t>operaciones</a:t>
            </a:r>
            <a:r>
              <a:rPr lang="en-US" dirty="0"/>
              <a:t> no son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siquiera</a:t>
            </a:r>
            <a:r>
              <a:rPr lang="en-US" dirty="0"/>
              <a:t> </a:t>
            </a:r>
            <a:r>
              <a:rPr lang="en-US" dirty="0" err="1"/>
              <a:t>viables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Las </a:t>
            </a:r>
            <a:r>
              <a:rPr lang="en-US" dirty="0" err="1"/>
              <a:t>divisas</a:t>
            </a:r>
            <a:r>
              <a:rPr lang="en-US" dirty="0"/>
              <a:t> </a:t>
            </a:r>
            <a:r>
              <a:rPr lang="en-US" dirty="0" err="1"/>
              <a:t>entregadas</a:t>
            </a:r>
            <a:r>
              <a:rPr lang="en-US" dirty="0"/>
              <a:t> al sector </a:t>
            </a:r>
            <a:r>
              <a:rPr lang="en-US" dirty="0" err="1"/>
              <a:t>privado</a:t>
            </a:r>
            <a:r>
              <a:rPr lang="en-US" dirty="0"/>
              <a:t> </a:t>
            </a:r>
            <a:r>
              <a:rPr lang="en-US" dirty="0" err="1"/>
              <a:t>podrían</a:t>
            </a:r>
            <a:r>
              <a:rPr lang="en-US" dirty="0"/>
              <a:t> </a:t>
            </a:r>
            <a:r>
              <a:rPr lang="en-US" dirty="0" err="1"/>
              <a:t>bajar</a:t>
            </a:r>
            <a:r>
              <a:rPr lang="en-US" dirty="0"/>
              <a:t> </a:t>
            </a:r>
            <a:r>
              <a:rPr lang="en-US" dirty="0" err="1"/>
              <a:t>aún</a:t>
            </a:r>
            <a:r>
              <a:rPr lang="en-US" dirty="0"/>
              <a:t>  </a:t>
            </a:r>
            <a:r>
              <a:rPr lang="en-US" dirty="0" err="1"/>
              <a:t>más</a:t>
            </a:r>
            <a:r>
              <a:rPr lang="en-US" dirty="0"/>
              <a:t>.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724893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Resumen de la coyuntura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740" y="1522926"/>
            <a:ext cx="9120389" cy="501954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" b="1" dirty="0"/>
              <a:t>Divisas insuficientes para atender a la demanda de importaciones</a:t>
            </a:r>
          </a:p>
          <a:p>
            <a:pPr algn="just"/>
            <a:r>
              <a:rPr lang="es-ES" b="1" dirty="0"/>
              <a:t>Alta dependencia de precios del petróleo y bajo flujo de caja real:</a:t>
            </a:r>
          </a:p>
          <a:p>
            <a:pPr lvl="1" algn="just"/>
            <a:r>
              <a:rPr lang="es-ES" b="1" dirty="0"/>
              <a:t>Producción 		</a:t>
            </a:r>
            <a:r>
              <a:rPr lang="es-ES" b="1" dirty="0" smtClean="0"/>
              <a:t>2,09  </a:t>
            </a:r>
            <a:r>
              <a:rPr lang="es-ES" b="1" dirty="0"/>
              <a:t>Cifras OPEP vs </a:t>
            </a:r>
            <a:r>
              <a:rPr lang="es-ES" b="1" dirty="0" smtClean="0"/>
              <a:t>2,32 </a:t>
            </a:r>
            <a:r>
              <a:rPr lang="es-ES" b="1" dirty="0"/>
              <a:t>Cifras PDVSA </a:t>
            </a:r>
          </a:p>
          <a:p>
            <a:pPr lvl="1" algn="just"/>
            <a:r>
              <a:rPr lang="es-ES" b="1" dirty="0"/>
              <a:t>Mercado interno		0,7 </a:t>
            </a:r>
          </a:p>
          <a:p>
            <a:pPr lvl="1" algn="just"/>
            <a:r>
              <a:rPr lang="es-ES" b="1" dirty="0"/>
              <a:t>China			0,5</a:t>
            </a:r>
          </a:p>
          <a:p>
            <a:pPr lvl="1" algn="just"/>
            <a:r>
              <a:rPr lang="es-ES" b="1" dirty="0"/>
              <a:t>Cuba			0,1 </a:t>
            </a:r>
          </a:p>
          <a:p>
            <a:pPr lvl="1" algn="just"/>
            <a:r>
              <a:rPr lang="es-ES" b="1" dirty="0"/>
              <a:t>Convenios			0,2 </a:t>
            </a:r>
          </a:p>
          <a:p>
            <a:pPr lvl="1" algn="just"/>
            <a:r>
              <a:rPr lang="es-ES" b="1" dirty="0"/>
              <a:t>USA			</a:t>
            </a:r>
            <a:r>
              <a:rPr lang="es-ES" b="1" dirty="0" smtClean="0"/>
              <a:t>0,6</a:t>
            </a:r>
            <a:endParaRPr lang="es-ES" b="1" dirty="0"/>
          </a:p>
          <a:p>
            <a:pPr algn="just"/>
            <a:r>
              <a:rPr lang="es-ES" b="1" dirty="0"/>
              <a:t>Flujo real USA  + 50 % de convenios y China</a:t>
            </a:r>
          </a:p>
          <a:p>
            <a:pPr algn="just"/>
            <a:r>
              <a:rPr lang="es-ES" b="1" dirty="0"/>
              <a:t>Se cobra sobre </a:t>
            </a:r>
            <a:r>
              <a:rPr lang="es-ES" b="1" dirty="0" smtClean="0"/>
              <a:t>0,7 MDB </a:t>
            </a:r>
            <a:r>
              <a:rPr lang="es-ES" b="1" dirty="0"/>
              <a:t>aproximadamente </a:t>
            </a:r>
            <a:r>
              <a:rPr lang="es-ES" b="1" dirty="0" smtClean="0"/>
              <a:t>(y </a:t>
            </a:r>
            <a:r>
              <a:rPr lang="es-ES" b="1" dirty="0"/>
              <a:t>se debe pagar un diferencial por petróleo ligero para refinar </a:t>
            </a:r>
            <a:r>
              <a:rPr lang="es-ES" b="1" dirty="0" smtClean="0"/>
              <a:t>eso) </a:t>
            </a:r>
            <a:r>
              <a:rPr lang="es-ES" b="1" dirty="0"/>
              <a:t>da </a:t>
            </a:r>
            <a:r>
              <a:rPr lang="es-ES" b="1" u="sng" dirty="0" smtClean="0"/>
              <a:t>12 </a:t>
            </a:r>
            <a:r>
              <a:rPr lang="es-ES" b="1" u="sng" dirty="0"/>
              <a:t>Mil millones </a:t>
            </a:r>
            <a:r>
              <a:rPr lang="es-ES" b="1" dirty="0"/>
              <a:t>de dólares, sin embargo, el gobierno reportará </a:t>
            </a:r>
            <a:r>
              <a:rPr lang="es-ES" b="1" dirty="0" smtClean="0"/>
              <a:t>unos 25 </a:t>
            </a:r>
            <a:r>
              <a:rPr lang="es-ES" b="1" dirty="0"/>
              <a:t>Mil millones pues incluirá el fondo chino, Cuba y la totalidad de lo exportado por convenios.</a:t>
            </a:r>
          </a:p>
        </p:txBody>
      </p:sp>
    </p:spTree>
    <p:extLst>
      <p:ext uri="{BB962C8B-B14F-4D97-AF65-F5344CB8AC3E}">
        <p14:creationId xmlns:p14="http://schemas.microsoft.com/office/powerpoint/2010/main" val="298134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Reservas</a:t>
            </a:r>
            <a:r>
              <a:rPr lang="en-US" dirty="0"/>
              <a:t> </a:t>
            </a:r>
            <a:r>
              <a:rPr lang="en-US" dirty="0" err="1"/>
              <a:t>internacionales</a:t>
            </a:r>
            <a:endParaRPr lang="es-V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Desde</a:t>
            </a:r>
            <a:r>
              <a:rPr lang="en-US" dirty="0"/>
              <a:t> </a:t>
            </a:r>
            <a:r>
              <a:rPr lang="en-US" dirty="0" err="1"/>
              <a:t>Diciembre</a:t>
            </a:r>
            <a:r>
              <a:rPr lang="en-US" dirty="0"/>
              <a:t> de 2012, las </a:t>
            </a:r>
            <a:r>
              <a:rPr lang="en-US" dirty="0" err="1"/>
              <a:t>reservas</a:t>
            </a:r>
            <a:r>
              <a:rPr lang="en-US" dirty="0"/>
              <a:t> </a:t>
            </a:r>
            <a:r>
              <a:rPr lang="en-US" dirty="0" err="1"/>
              <a:t>internacionales</a:t>
            </a:r>
            <a:r>
              <a:rPr lang="en-US" dirty="0"/>
              <a:t> de Venezuela  </a:t>
            </a:r>
            <a:r>
              <a:rPr lang="en-US" dirty="0" err="1"/>
              <a:t>han</a:t>
            </a:r>
            <a:r>
              <a:rPr lang="en-US" dirty="0"/>
              <a:t> </a:t>
            </a:r>
            <a:r>
              <a:rPr lang="en-US" dirty="0" err="1"/>
              <a:t>mermardo</a:t>
            </a:r>
            <a:r>
              <a:rPr lang="en-US" dirty="0"/>
              <a:t> de US$ 29.890 </a:t>
            </a:r>
            <a:r>
              <a:rPr lang="en-US" dirty="0" err="1"/>
              <a:t>Millones</a:t>
            </a:r>
            <a:r>
              <a:rPr lang="en-US" dirty="0"/>
              <a:t> a </a:t>
            </a:r>
            <a:r>
              <a:rPr lang="en-US" dirty="0" err="1"/>
              <a:t>menos</a:t>
            </a:r>
            <a:r>
              <a:rPr lang="en-US" dirty="0"/>
              <a:t> de US$ </a:t>
            </a:r>
            <a:r>
              <a:rPr lang="en-US" dirty="0" smtClean="0"/>
              <a:t>11.000 </a:t>
            </a:r>
            <a:r>
              <a:rPr lang="en-US" dirty="0" err="1"/>
              <a:t>millones</a:t>
            </a:r>
            <a:r>
              <a:rPr lang="en-US" dirty="0"/>
              <a:t> hoy, y se </a:t>
            </a:r>
            <a:r>
              <a:rPr lang="en-US" dirty="0" err="1"/>
              <a:t>sospecha</a:t>
            </a:r>
            <a:r>
              <a:rPr lang="en-US" dirty="0"/>
              <a:t> que las </a:t>
            </a:r>
            <a:r>
              <a:rPr lang="en-US" dirty="0" err="1"/>
              <a:t>reservas</a:t>
            </a:r>
            <a:r>
              <a:rPr lang="en-US" dirty="0"/>
              <a:t> </a:t>
            </a:r>
            <a:r>
              <a:rPr lang="en-US" dirty="0" err="1"/>
              <a:t>operativas</a:t>
            </a:r>
            <a:r>
              <a:rPr lang="en-US" dirty="0"/>
              <a:t> no </a:t>
            </a:r>
            <a:r>
              <a:rPr lang="en-US" dirty="0" err="1"/>
              <a:t>superan</a:t>
            </a:r>
            <a:r>
              <a:rPr lang="en-US" dirty="0"/>
              <a:t> los 200 </a:t>
            </a:r>
            <a:r>
              <a:rPr lang="en-US" dirty="0" err="1"/>
              <a:t>millones</a:t>
            </a:r>
            <a:r>
              <a:rPr lang="en-US" dirty="0"/>
              <a:t> de </a:t>
            </a:r>
            <a:r>
              <a:rPr lang="en-US" dirty="0" err="1"/>
              <a:t>dólares</a:t>
            </a:r>
            <a:r>
              <a:rPr lang="en-US" dirty="0"/>
              <a:t> en el </a:t>
            </a:r>
            <a:r>
              <a:rPr lang="en-US" dirty="0" err="1"/>
              <a:t>mejor</a:t>
            </a:r>
            <a:r>
              <a:rPr lang="en-US" dirty="0"/>
              <a:t> de los </a:t>
            </a:r>
            <a:r>
              <a:rPr lang="en-US" dirty="0" err="1"/>
              <a:t>casos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Las </a:t>
            </a:r>
            <a:r>
              <a:rPr lang="en-US" dirty="0" err="1"/>
              <a:t>reservas</a:t>
            </a:r>
            <a:r>
              <a:rPr lang="en-US" dirty="0"/>
              <a:t> </a:t>
            </a:r>
            <a:r>
              <a:rPr lang="en-US" dirty="0" err="1"/>
              <a:t>seguirán</a:t>
            </a:r>
            <a:r>
              <a:rPr lang="en-US" dirty="0"/>
              <a:t> a la </a:t>
            </a:r>
            <a:r>
              <a:rPr lang="en-US" dirty="0" err="1"/>
              <a:t>baja</a:t>
            </a:r>
            <a:r>
              <a:rPr lang="en-US" dirty="0"/>
              <a:t>, y el </a:t>
            </a:r>
            <a:r>
              <a:rPr lang="en-US" dirty="0" err="1"/>
              <a:t>gobierno</a:t>
            </a:r>
            <a:r>
              <a:rPr lang="en-US" dirty="0"/>
              <a:t> </a:t>
            </a:r>
            <a:r>
              <a:rPr lang="en-US" dirty="0" err="1"/>
              <a:t>buscará</a:t>
            </a:r>
            <a:r>
              <a:rPr lang="en-US" dirty="0"/>
              <a:t> </a:t>
            </a:r>
            <a:r>
              <a:rPr lang="en-US" dirty="0" err="1"/>
              <a:t>liquidar</a:t>
            </a:r>
            <a:r>
              <a:rPr lang="en-US" dirty="0"/>
              <a:t>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vez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oro</a:t>
            </a:r>
            <a:r>
              <a:rPr lang="en-US" dirty="0"/>
              <a:t>.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2115036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Política cambiaria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1544" y="1374173"/>
            <a:ext cx="8208912" cy="504056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" dirty="0"/>
              <a:t>Grandes demoras en CENCOEX/DIPRO  muchos meses, ya las empresas lo dieron por perdido</a:t>
            </a:r>
          </a:p>
          <a:p>
            <a:pPr algn="just"/>
            <a:r>
              <a:rPr lang="es-ES" dirty="0"/>
              <a:t>No reconocimiento de compromisos.</a:t>
            </a:r>
          </a:p>
          <a:p>
            <a:pPr algn="just"/>
            <a:r>
              <a:rPr lang="es-ES" dirty="0"/>
              <a:t>CENCOEX/DIPRO quedó para los muy allegados</a:t>
            </a:r>
          </a:p>
          <a:p>
            <a:pPr marL="0" indent="0" algn="just">
              <a:buNone/>
            </a:pPr>
            <a:r>
              <a:rPr lang="es-ES" dirty="0"/>
              <a:t>		</a:t>
            </a:r>
            <a:r>
              <a:rPr lang="es-ES" sz="4400" b="1" dirty="0"/>
              <a:t>“10”     Oficial CENCOEX/DIPRO</a:t>
            </a:r>
          </a:p>
          <a:p>
            <a:pPr marL="0" indent="0" algn="just">
              <a:buNone/>
            </a:pPr>
            <a:r>
              <a:rPr lang="es-ES" sz="4400" b="1" dirty="0"/>
              <a:t>		600+    DICOM (No hay)</a:t>
            </a:r>
          </a:p>
          <a:p>
            <a:pPr marL="0" indent="0" algn="just">
              <a:buNone/>
            </a:pPr>
            <a:r>
              <a:rPr lang="es-ES" sz="4400" b="1" dirty="0"/>
              <a:t>		</a:t>
            </a:r>
            <a:r>
              <a:rPr lang="es-ES" sz="4400" b="1" dirty="0" smtClean="0"/>
              <a:t>1600+  </a:t>
            </a:r>
            <a:r>
              <a:rPr lang="es-ES" sz="4400" b="1" dirty="0"/>
              <a:t>Dólar paralelo</a:t>
            </a:r>
          </a:p>
          <a:p>
            <a:pPr marL="0" indent="0" algn="just">
              <a:buNone/>
            </a:pPr>
            <a:r>
              <a:rPr lang="es-ES" sz="4400" dirty="0"/>
              <a:t>Total desabastecimiento por insuficiencia de CENCOEX/DIPRO o encarecimiento por DICOM y Paralelo</a:t>
            </a:r>
          </a:p>
          <a:p>
            <a:pPr marL="0" indent="0" algn="just">
              <a:buNone/>
            </a:pPr>
            <a:r>
              <a:rPr lang="es-ES" sz="4400" dirty="0" smtClean="0"/>
              <a:t>Se aleja </a:t>
            </a:r>
            <a:r>
              <a:rPr lang="es-ES" sz="4400" dirty="0"/>
              <a:t>la unificación de paralelo y DICOM</a:t>
            </a:r>
          </a:p>
        </p:txBody>
      </p:sp>
    </p:spTree>
    <p:extLst>
      <p:ext uri="{BB962C8B-B14F-4D97-AF65-F5344CB8AC3E}">
        <p14:creationId xmlns:p14="http://schemas.microsoft.com/office/powerpoint/2010/main" val="110482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2244</Words>
  <Application>Microsoft Office PowerPoint</Application>
  <PresentationFormat>Widescreen</PresentationFormat>
  <Paragraphs>228</Paragraphs>
  <Slides>42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Wingdings</vt:lpstr>
      <vt:lpstr>Office Theme</vt:lpstr>
      <vt:lpstr>Economía venezolana en medio del caos – Perspectivas 2017</vt:lpstr>
      <vt:lpstr>Entendiendo la economía Venezolana</vt:lpstr>
      <vt:lpstr>Panorama Económico</vt:lpstr>
      <vt:lpstr>PowerPoint Presentation</vt:lpstr>
      <vt:lpstr>PowerPoint Presentation</vt:lpstr>
      <vt:lpstr>Déficit para 2016</vt:lpstr>
      <vt:lpstr>Resumen de la coyuntura</vt:lpstr>
      <vt:lpstr>Reservas internacionales</vt:lpstr>
      <vt:lpstr>Política cambiaria</vt:lpstr>
      <vt:lpstr>Política cambiaria</vt:lpstr>
      <vt:lpstr>Déficit del sector público = Aumento del circulante</vt:lpstr>
      <vt:lpstr>Política monetaria</vt:lpstr>
      <vt:lpstr>Resultado global</vt:lpstr>
      <vt:lpstr>Deuda Externa y Cencoex</vt:lpstr>
      <vt:lpstr>Reservas/Circulante a tasa oficial 1982-2016</vt:lpstr>
      <vt:lpstr>Incremento exponencial del circulante y de los precios</vt:lpstr>
      <vt:lpstr>¿Hasta dónde subirá la inflación?</vt:lpstr>
      <vt:lpstr>¿Cuánto ha subido todo desde que se decretó el control de cambios en Febrero de 2003 hasta Octubre de 2016?</vt:lpstr>
      <vt:lpstr>PowerPoint Presentation</vt:lpstr>
      <vt:lpstr>Escenario corto plazo</vt:lpstr>
      <vt:lpstr>Futuro devenir económico – Si esto se mantiene:</vt:lpstr>
      <vt:lpstr>Ante una posible transición</vt:lpstr>
      <vt:lpstr>Reglas generales</vt:lpstr>
      <vt:lpstr>MEDIDAS NO ECONÓMICAS</vt:lpstr>
      <vt:lpstr>Medidas no económicas</vt:lpstr>
      <vt:lpstr>MEDIDAS ECONÓMICAS</vt:lpstr>
      <vt:lpstr>Medidas económicas</vt:lpstr>
      <vt:lpstr>Medidas económicas</vt:lpstr>
      <vt:lpstr>Medidas económicas</vt:lpstr>
      <vt:lpstr>Medidas económicas</vt:lpstr>
      <vt:lpstr>¿Y qué hacemos nosotros?</vt:lpstr>
      <vt:lpstr>¿Qué y cómo debe ser el dinero?</vt:lpstr>
      <vt:lpstr>Calidad del dinero</vt:lpstr>
      <vt:lpstr>Realidad en Venezuela</vt:lpstr>
      <vt:lpstr>Feudalización o dualización del modelo económico</vt:lpstr>
      <vt:lpstr>Venezuela en bolívares</vt:lpstr>
      <vt:lpstr>Venezuela en dólares</vt:lpstr>
      <vt:lpstr>PowerPoint Presentation</vt:lpstr>
      <vt:lpstr>¿Cómo termina esto y qué pasa después?</vt:lpstr>
      <vt:lpstr>Consejos prácticos para Venezuela</vt:lpstr>
      <vt:lpstr>¿Quién debe gobernar?</vt:lpstr>
      <vt:lpstr>¿Quién debe gobernar?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Maniobrando su empresa en medio del caos</dc:title>
  <dc:creator>Boris Ackerman</dc:creator>
  <cp:lastModifiedBy>Boris Ackerman</cp:lastModifiedBy>
  <cp:revision>44</cp:revision>
  <dcterms:created xsi:type="dcterms:W3CDTF">2016-03-05T19:54:08Z</dcterms:created>
  <dcterms:modified xsi:type="dcterms:W3CDTF">2016-10-29T11:48:33Z</dcterms:modified>
</cp:coreProperties>
</file>