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90" r:id="rId12"/>
    <p:sldId id="310" r:id="rId13"/>
    <p:sldId id="312" r:id="rId14"/>
    <p:sldId id="311" r:id="rId15"/>
    <p:sldId id="313" r:id="rId16"/>
    <p:sldId id="314" r:id="rId17"/>
    <p:sldId id="291" r:id="rId18"/>
    <p:sldId id="292"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5" r:id="rId35"/>
    <p:sldId id="293" r:id="rId36"/>
    <p:sldId id="294" r:id="rId37"/>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F2877C"/>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V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VE"/>
          </a:p>
        </p:txBody>
      </p:sp>
      <p:sp>
        <p:nvSpPr>
          <p:cNvPr id="4" name="Date Placeholder 3"/>
          <p:cNvSpPr>
            <a:spLocks noGrp="1"/>
          </p:cNvSpPr>
          <p:nvPr>
            <p:ph type="dt" sz="half" idx="10"/>
          </p:nvPr>
        </p:nvSpPr>
        <p:spPr/>
        <p:txBody>
          <a:bodyPr/>
          <a:lstStyle/>
          <a:p>
            <a:fld id="{B3705635-99EE-4403-AF64-E61B5457CE04}" type="datetimeFigureOut">
              <a:rPr lang="es-VE" smtClean="0"/>
              <a:t>28-02-2016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287256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p>
            <a:fld id="{B3705635-99EE-4403-AF64-E61B5457CE04}" type="datetimeFigureOut">
              <a:rPr lang="es-VE" smtClean="0"/>
              <a:t>28-02-2016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36672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V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p>
            <a:fld id="{B3705635-99EE-4403-AF64-E61B5457CE04}" type="datetimeFigureOut">
              <a:rPr lang="es-VE" smtClean="0"/>
              <a:t>28-02-2016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112452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p>
            <a:fld id="{B3705635-99EE-4403-AF64-E61B5457CE04}" type="datetimeFigureOut">
              <a:rPr lang="es-VE" smtClean="0"/>
              <a:t>28-02-2016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163979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V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705635-99EE-4403-AF64-E61B5457CE04}" type="datetimeFigureOut">
              <a:rPr lang="es-VE" smtClean="0"/>
              <a:t>28-02-2016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106007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Date Placeholder 4"/>
          <p:cNvSpPr>
            <a:spLocks noGrp="1"/>
          </p:cNvSpPr>
          <p:nvPr>
            <p:ph type="dt" sz="half" idx="10"/>
          </p:nvPr>
        </p:nvSpPr>
        <p:spPr/>
        <p:txBody>
          <a:bodyPr/>
          <a:lstStyle/>
          <a:p>
            <a:fld id="{B3705635-99EE-4403-AF64-E61B5457CE04}" type="datetimeFigureOut">
              <a:rPr lang="es-VE" smtClean="0"/>
              <a:t>28-02-2016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32728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V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7" name="Date Placeholder 6"/>
          <p:cNvSpPr>
            <a:spLocks noGrp="1"/>
          </p:cNvSpPr>
          <p:nvPr>
            <p:ph type="dt" sz="half" idx="10"/>
          </p:nvPr>
        </p:nvSpPr>
        <p:spPr/>
        <p:txBody>
          <a:bodyPr/>
          <a:lstStyle/>
          <a:p>
            <a:fld id="{B3705635-99EE-4403-AF64-E61B5457CE04}" type="datetimeFigureOut">
              <a:rPr lang="es-VE" smtClean="0"/>
              <a:t>28-02-2016</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193161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Date Placeholder 2"/>
          <p:cNvSpPr>
            <a:spLocks noGrp="1"/>
          </p:cNvSpPr>
          <p:nvPr>
            <p:ph type="dt" sz="half" idx="10"/>
          </p:nvPr>
        </p:nvSpPr>
        <p:spPr/>
        <p:txBody>
          <a:bodyPr/>
          <a:lstStyle/>
          <a:p>
            <a:fld id="{B3705635-99EE-4403-AF64-E61B5457CE04}" type="datetimeFigureOut">
              <a:rPr lang="es-VE" smtClean="0"/>
              <a:t>28-02-2016</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335308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05635-99EE-4403-AF64-E61B5457CE04}" type="datetimeFigureOut">
              <a:rPr lang="es-VE" smtClean="0"/>
              <a:t>28-02-2016</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120528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V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05635-99EE-4403-AF64-E61B5457CE04}" type="datetimeFigureOut">
              <a:rPr lang="es-VE" smtClean="0"/>
              <a:t>28-02-2016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221979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V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05635-99EE-4403-AF64-E61B5457CE04}" type="datetimeFigureOut">
              <a:rPr lang="es-VE" smtClean="0"/>
              <a:t>28-02-2016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83975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V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05635-99EE-4403-AF64-E61B5457CE04}" type="datetimeFigureOut">
              <a:rPr lang="es-VE" smtClean="0"/>
              <a:t>28-02-2016</a:t>
            </a:fld>
            <a:endParaRPr lang="es-V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533FF-9170-40C4-BD56-5E7499A3E827}" type="slidenum">
              <a:rPr lang="es-VE" smtClean="0"/>
              <a:t>‹#›</a:t>
            </a:fld>
            <a:endParaRPr lang="es-VE"/>
          </a:p>
        </p:txBody>
      </p:sp>
    </p:spTree>
    <p:extLst>
      <p:ext uri="{BB962C8B-B14F-4D97-AF65-F5344CB8AC3E}">
        <p14:creationId xmlns:p14="http://schemas.microsoft.com/office/powerpoint/2010/main" val="143098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Boris_ackerman@yahoo.com" TargetMode="External"/><Relationship Id="rId2" Type="http://schemas.openxmlformats.org/officeDocument/2006/relationships/hyperlink" Target="http://www.cochinodinero.com/"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t>
            </a:r>
            <a:r>
              <a:rPr lang="en-US" dirty="0" err="1" smtClean="0"/>
              <a:t>Qué</a:t>
            </a:r>
            <a:r>
              <a:rPr lang="en-US" dirty="0" smtClean="0"/>
              <a:t> </a:t>
            </a:r>
            <a:r>
              <a:rPr lang="en-US" dirty="0" err="1" smtClean="0"/>
              <a:t>hacer</a:t>
            </a:r>
            <a:r>
              <a:rPr lang="en-US" dirty="0" smtClean="0"/>
              <a:t> </a:t>
            </a:r>
            <a:r>
              <a:rPr lang="en-US" dirty="0" err="1" smtClean="0"/>
              <a:t>cuando</a:t>
            </a:r>
            <a:r>
              <a:rPr lang="en-US" dirty="0" smtClean="0"/>
              <a:t> el </a:t>
            </a:r>
            <a:r>
              <a:rPr lang="en-US" dirty="0" err="1" smtClean="0"/>
              <a:t>dinero</a:t>
            </a:r>
            <a:r>
              <a:rPr lang="en-US" dirty="0" smtClean="0"/>
              <a:t> </a:t>
            </a:r>
            <a:r>
              <a:rPr lang="en-US" dirty="0" err="1" smtClean="0"/>
              <a:t>pierde</a:t>
            </a:r>
            <a:r>
              <a:rPr lang="en-US" dirty="0" smtClean="0"/>
              <a:t> la </a:t>
            </a:r>
            <a:r>
              <a:rPr lang="en-US" dirty="0" err="1" smtClean="0"/>
              <a:t>totalidad</a:t>
            </a:r>
            <a:r>
              <a:rPr lang="en-US" dirty="0" smtClean="0"/>
              <a:t> de </a:t>
            </a:r>
            <a:r>
              <a:rPr lang="en-US" dirty="0" err="1" smtClean="0"/>
              <a:t>su</a:t>
            </a:r>
            <a:r>
              <a:rPr lang="en-US" dirty="0" smtClean="0"/>
              <a:t> valor? </a:t>
            </a:r>
            <a:br>
              <a:rPr lang="en-US" dirty="0" smtClean="0"/>
            </a:br>
            <a:r>
              <a:rPr lang="en-US" dirty="0"/>
              <a:t/>
            </a:r>
            <a:br>
              <a:rPr lang="en-US" dirty="0"/>
            </a:br>
            <a:r>
              <a:rPr lang="en-US" dirty="0" err="1" smtClean="0"/>
              <a:t>Supervivencia</a:t>
            </a:r>
            <a:r>
              <a:rPr lang="en-US" dirty="0" smtClean="0"/>
              <a:t> </a:t>
            </a:r>
            <a:r>
              <a:rPr lang="en-US" dirty="0" err="1" smtClean="0"/>
              <a:t>en</a:t>
            </a:r>
            <a:r>
              <a:rPr lang="en-US" dirty="0" smtClean="0"/>
              <a:t> la </a:t>
            </a:r>
            <a:r>
              <a:rPr lang="en-US" dirty="0" err="1" smtClean="0"/>
              <a:t>selva</a:t>
            </a:r>
            <a:r>
              <a:rPr lang="en-US" dirty="0" smtClean="0"/>
              <a:t> de la </a:t>
            </a:r>
            <a:r>
              <a:rPr lang="en-US" dirty="0" err="1" smtClean="0"/>
              <a:t>hiperinflación</a:t>
            </a:r>
            <a:endParaRPr lang="es-VE" dirty="0"/>
          </a:p>
        </p:txBody>
      </p:sp>
    </p:spTree>
    <p:extLst>
      <p:ext uri="{BB962C8B-B14F-4D97-AF65-F5344CB8AC3E}">
        <p14:creationId xmlns:p14="http://schemas.microsoft.com/office/powerpoint/2010/main" val="2190252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camioneta ford explorer 201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4" descr="Resultado de imagen para camioneta ford explorer 201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6" descr="Resultado de imagen para camioneta ford explorer 201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4104" name="Picture 8" descr="http://autos-hoy.com/wp-content/uploads/2014/06/Ford-Explorer-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6077" y="1061094"/>
            <a:ext cx="1863129" cy="100811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Resultado de imagen para marcapaso aparat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8" name="AutoShape 12" descr="Resultado de imagen para marcapaso aparat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9" name="AutoShape 14" descr="data:image/jpeg;base64,/9j/4AAQSkZJRgABAQAAAQABAAD/2wCEAAkGBxMTEhUUEhMUFBUVFBQYFRgVFRkUFhUaFxcWFxgaFRQYHCggGB0lHRcVITEhJSorLi4uGB8zODMtNygtLisBCgoKDgwOGg8QFSwcHBwsLCwsLCwsKywsLCwsLCwsLCwsLCwsLCwsLCwsLCwsLCwsLCwsLCwsLCwsLCwsLCwsN//AABEIAOEA4QMBIgACEQEDEQH/xAAcAAEAAgMBAQEAAAAAAAAAAAAABAYCAwUBBwj/xABCEAABBAAEAwYDBAYKAgMBAAABAAIDEQQSITEFQVEGEyIyYXFSgZEjQnKhBxQzYoKxFSRDc5KissHR8GPxNMLhFv/EABYBAQEBAAAAAAAAAAAAAAAAAAABAv/EABgRAQEBAQEAAAAAAAAAAAAAAAARASES/9oADAMBAAIRAxEAPwD7iiIgIiICIiAiIgIiICIiAiLwlB6i1R4hjjTXtJ6BwP8AJbUBERAREQEREBERAREQEREBERAREQEREBERAREQEREBaMZi2RML5HBrRuT/ACA5n0C2veACSQABZJ0AA3JK+TdqONvxUltsRi+7G1M2BI+J/mPRpYObrDscU7aSTPMeGqMfEaL6G5J2aPaz6qM/gTpKMk8cpIY4d9JK1wzAOFZmuvQjUFbOy7u4aXx+Mmw8nQnLqQHny1Y0PpvYWziMYkD5M/dtAYdxmbmJsMdpXlOl66VqaS4ORFw1mUuMbXAgGiboEAihYPp/wpnDu082GBoGSIEeB7iSBtcb6tvLwmwOXU6sr5Mz7dTnEEWWhxyAudpzsk3tZNbLezDsLXDM05hQLrbZ0vOG+W9duoVqLdwbthhcRQa/I87Nk8JP4XeV3sDa76+L4DBMaZmSMk0bGX5QyUMzZ6L6oaijfhI9dCelw+TGQ+LB4kzRtAzRuDpA0chkcA5rfwaaeZXyV9WRVDg3bmN9NxLe5cdA8HNE757tPpqPVWyKRrhbSHDqDY+oWVZoiICIiAiIgIiICIiAiIgIiICIiAiIgIiIKd+kPihaxmGaaM1mQ9Iwar+I38muHNVXg+A7w252VztBmFAWdhqT0AP8tFH7b8caMZLlt8of3bRm8EeUBoGm5Js1dizdbK18L7MRGMF5eXkC3NIjs8/C0Bv5J0RoImsjAGgILjWtW1o8fw3R560KC2S8RMBlLqs1ZBrkcpHh1Fn01teYnsm8SNkixBNCskrQQRdinNAqjdaGr9AoPFeHT5PFDZBPiZ9qH8gKBBAAAGtD6ayK1YSZjIiN7BJOwvbwCrsch/yvIoxqPDTmnQjOLIHiaTtrl15V9eVi5NI2hoOVrQ5rTbg8+YA73psenLVTG4wFthpaA3xFwAPLQnnrX5Ij2HAmOUuYXtzxROBbe5zXTm0RWYW67N8+U2Fpe4GXrYkY0B9/ipjnc97PS1Gw8zWvLS5xZkbV+Lzan74pun3QTrsV3MHihlDBke3wuyig4AGzmY4NcdARbmj35K5u4IMvCjIfBJHMdyH2yUjTVzaDz/Fm5aKT2YwkmHljcxj2xSup+uZjg4eF1iqObLRIGhIU8xQP0ByncAgZb/C6x9Co361LFKyISXGJsM0NLQQQ58J0Jsig7rWh0WvVyJIvKIiyoiIgIiICIiAiIgIiICIiAiIgIiICj8QxIiikkO0bHvN7eFpOv0Uhcftgf6jiR8UL2f4xk/8Asg+DcLizSwZiXPdL4i7c5XOBJ9SRfzX3nCeQL4pwaKsRh3dXuP5BfbMI64wroyXlL0lCoqNjMDFKKkY1+lajWvR24+q5WJ7NMP7N7mVsD42jT1IP1JXdXhQUTGdnp4x4Ymy6nWNzrA/A91k+jQvOFxm3EOdE+MZssrSDW1mwWi9qP0V7K1zRNcAHNa6tswBr2vZEVWLiLjo+MPbdZ2W0GtrdWWtdKDQpULYcrXPeWSZszc1ZHljmuDQTqHG2+aic2ljVScfwGKS8r3xvNatdmNjUXnsn2uvzXJ/oHERQiJrhOG95lPleMzA0eFxygDK3QO5adEpH0lFEw3E4nuyh9ON0xwLHkDchjgCR6gUpaAiIgIiICIiAiIgIiICIiAiIgIiIC4/a4XhJAOeQfWRi7C5/H2Xh5OgAcfZpDj+QKD4nO3un4dwokOcPRfW+DTl8LSV8s7Us+ysbxuJ00+9/wR9Fd+wHEBJBV6gqizlasTLlbdXq0c+ZDeQJ5rMlR8bAHtqrIIcNtwCDWbSy0uFnQXfJRUfC8RLiczQ1o10JOUBrCSSQMwBcQSAKoHUGx0CuFD4JHPiLQxpAdYyNYS2IDOK8DaZqBRblrnpPwxc2Nmc8uQLSAGlzbB1DtBd+qu4JhKWorZzdHWyKFeLKcwaTWmpY7l9KWX6w3kQbqhYBN1VA11CgzezWwa35egH+w3vkvK21Ox/2rbTqvGSg7eh2I3vr7FCVBoxNOGV4a5t+VzcwNUb6Nq26/wAqtYYbHy4fW3z4fSwbfPCNNWnzTMG5abfvRdo1eYh1XdjU1yvRoAJ5gkGxfQnTVGkZydbOb2LQ48vQn/P9KsWfDYhkjQ+Nwe1wsOabB9iFtVRhkdA8yRC2uNyxDaT99g+7KPo7Y/dc204bENkY17Dma4AtPUHZGW1ERAREQEREBERAREQEXhcsRIEGaLX3zeoPtqfoFrkxTRqdB603/VXVBIWnFwCSN7Ds9rmn+IEf7rmT9pMMzzTwN9HTMHXoSoT+1+G5TA/3bJJOXowoPn2IiMttcK7wPBHwuy7E+5/ynoof6MuJGKcxO523XkRsuzi3sfNMY81d53zMzHsJzBz3+FwBvN34Hu1VPjmHOHxneM0D6kZX5j6qj7Y4qPJiKdVE+EuNb0N6HPdRuCcRE8LJBzGvoea3z4YONk6ZSKrnYp13y1+qijsNG85y0Eloom9tKI6GuY1WyVvhqrA5XWlVoetafXVcz9UlG1aN3a6rLWjK3kSMzQOlclnBPIHNa/7x0BFEAsc+79CMtclRIdQ18cZ03GYUCKDnNsBu+mYed3XTTDFpbHB7Q5uoI+7d+Ib3ZNHY89SRHk4k5pcKBqSb/C0Et9d8w+XRbu/a425mZwoBwGurg0ZS6iBq079U3CsX+ADzNA7yyBTdi4EmqJzXQ6mtbs7e+cKsXq0dKLn5KzAVuRrWupoaAg9tAtlIB2s5gTdGy7xf5hujmn7zWOOhseB38IN6jrnCkWsP1s23SgQSas1yFbE2fDQBN/IncHCtNPSqr5HbcfVRnBtAeJnl8wzBoDg4W8WNxrbuqyw5bl8JaRZotII2A3AGv1O2pRGwlbOCYruZu7P7OZxLejJdXH2DwCeXjHMvWhxUbFR52lt5ToWuG7HAgscL0trgHD1AQXlFC4Nju/gjkoAub4gDYa8eF7b9HBw+SmogiIgIiICIoWPxoZoKurJOzR1P0OnogkyzBu5r/vLqubj+Mxxi3uawcsxon2aNSuBLjpZj9kS1h/tCAZHjnkB0Y31OnRbcJwAA5r8R3d5nn3keD+QHug9xHaWxccUjx8T6gZ9XeLr/AN3gu4lipAS0xsbrrHG6WveWQho3XRxEcMILiB4NC4295cfusc6zd9Pb2jRYGTEnNNowHSP7jfxAftH/AJDX2IcV2Klku5cRIPvO70RRjf70dD6ErbD2dMm0TD+9I0ub/ikNuG+rWncq5YThTGkHLZGxdqR+EbN/hAXTZCoKng+ygHmfXpExrK3PmIN79ApzOzcVUQ9w9ZHdK+6Ry0VhDV7SopPangzYIhiYW5TC65dXO+ydWZxzO+4WxvJ+FjxzVQ7RYVr4xlGsfjjH/jOj2e7TY9coPNfZHsBBBAIIIIIsEHcEc18c4zA/BTnCuOguTCPcT42Ghkc525Apjtd2xuPmQZdkuIfq0ojc64ZaLTyDivoYcvl/C2xzgwXWa3Q8i1w3Z7jcBWfszxl1nDz6Ss0F/fHIhBacyWteZMyK0YrBMeHAjzBwJBo+LNfpfiKdx43Ou8xJojYnKd/dt+5W7MsSUEHFwU0BrdPECAL8wrYmsp2P16qK/Fygmz5W+IEX4rddE1YqiDdLqErB50Vo58ePddk2C5rQ0UBmIYAAeRsk6kij6LcOIMO5IOmjgQdRpfTbn0STDsOta1QI0qtRX5fRQ5eHjWnEaPGtGszXNJ5E6uvU8uSnBMbOHXR2JB33Gixc5YudqdBqbP8A+rBz0Ha7Fz//ACIiR4JQ9oHJsrQfzkbMfmrKqR2Mf/XcSPiw+HJ/hknr/WVd0QREQEREBU7EEytbd1NO/N+FpcQ3/CwNVwcqg0d3K+E0Le6WAnQGzmey+tl3yd6IOtg8MNh/7XQe0NaTV0L91o4e4f8Adx7qViNkFVw0XenDWSQWOkJ+J1A37+Jx91Z8PAABpQGwVZwbu5kELqBa4uw5Oz2m7jvkQCR7UeStWHmDhY+YO4PQhBtAXqIgIiIC4HbXsyzH4cxk5JWW6GT4H1WtbsOxHzGoBHfRB+YcRJNh5nxyAsmidTwTsRRBHyogjcEH3vOAxrOIxghwjxkQsEaF9cx19Qrp+kPsMziEedhbHio21HIfK8anu5a1LbJo6lpJIsFzXfDXYXEYWYse18M0ZFgnxNPIgg0QeRFg+qo+scC7Qlx7mcZJm6a7O9Wqw5181i4xFi2huJHdzCssg0B+fJdTCcYnw1CYGWLlI3UgfvBQXXMvC5czA8YilFseD/P5hSjIitznrW560GRYukQZuetRlWDnrQ56Da6VanSLQ6RcvjfF2wxkk614R1KIsX6OiZMZjpPusZhomn94d894+WaP6r6Cqf8Aou4W6DAtdIKlxDnTyb39pQZYOx7tsdjkbVvtB6iIgIiIPCuLxvhzZG06xrbXN0c1w2c08iu2sJGWgqmB4k6N4jnoPOjJNo5q5H4H/wDfRWOGYO02PMHf/wBeq53EuHBwIIBB3DvKffofUfnQXGjdNAQG5pYxmIY41NGOsUmzx+6fb0Qd3ivDGStLXixuORB5EHkfVcaLHS4c1Nb2DQTNFub6TsG4/eH+9rr8N4yyYaHNXmFZZG/ji3+n0W6fDteLafQFv8vX2KDPDcRa5odbS07Oabafny9j+antfaqE3C3RuL4XGJxIssFxu/HCf5jlaYbjTowO+YWDT7SG5Yf4meZg9vXUoLii5eB4o17czSHt+KM5x7EDUH0r5qfHOCLBB9tUG1F4CvUBcftF2bw+MaBM3xNvJI2g9l7gEjUGhbTYNDmAR2EQfH+LdhpILzASR/ELy+53Me3PTXzKFBhJYfI7M34X6H+Fx0PsvtblX+K8HifZy5Ha+KM5Drua8pPqQSg+ZyxRONuYYn/Ez7N3/BW+Oednkna8fDKMrv8AENF2uIcEePKWOHQgs/020n1LVwMTw+Zl1E+v3crgfk11/wCUIJn9OTN/aYd1dYyHj8lie1EX3g9n4mkLgyYqdh/Yyg/3UrPzc0BaH8Zm27uYnoAXf7ILI7tLB8Y+hWmTtLBydfsCVXW4rEvNNw059TEQPm4toKXFwTGym3BsQPxPt1ejYwR8iQgyx/arT7NhPq7wj807I8FfjZhPiheHYbp20xH3GtO8fxHY+UX4svRwHY2JpDpnOnd0Iyx/Nlku9i4g9FaoQdANhoOgraggtsGNtdCKS1WMDasGE2QTAvV4F6gIiICIiDCRlhcrFYbkRY/7t0PquwsXMBQVLHcJDiHa5h5XNOSVulCnjfloa25rXBj8REfGDOBu5gDJwNPPHtJvv76Kzy4S1ExHD73F1sdiPYjUINeA4pFODkcHEbgaPb+KM6/MXa9lwLXeJpo9Rob9evzXH4hwi9S3OR5XA93M3fZ4q9/T5rVDj52Gg4YgAeWX7HENHiNZxQdtzr3KDbi+CC87Wlr/AI4j3b+Q1+67Y79dlhDjcQxxvJiOodeHnA157OGnMD3K6OF47G45XHI/bJMO7dz2cfC70GimzwRv0eB6B4rX90nn7IIOG7SR3leXQu+GduS+tSttpC7UeNFAnY89C2uuZtgD1K4uI4SQKa418Lx3jfbXX6krkf0Y6I2xskRvU4d5LTt/ZHn5thz3QXlkgIsGx6LK1R4eJztO8M3XfDzbHQlunLoBqNFPj7TNb+1EsP8Aex94zTpJF8tTe+tILSVomitQMJx2N/lLX8z3b2yUN7cNDt0BUuLiUTiBnAJqmutjje1MdRI+SCFPgbUKThysZAWBiCCru4asDw8q0mALH9WCCrf0d6L0cO9FaP1YL0YcIK2zhqkxcOXdEAWQiCDn4fB0uhFHSzDVkgBERAREQEREBERAXhC9RBpkgBUHF8Na8U5ocOV8vY7j5LqIgquM4OaoEPb8EozDcHR+42HVcru5cOPA+SEAVlf9tAdPfwX0BFWdFfHMBWmTCgoKpHx90YuSIho+/ARLHuQLidRaNPu1up2B4/BN5XMf1yOpzdLJfG+nMFe59Fsx3AI3WQCwnnGcp+nlPuQqrxTsnJuGsny+W/sZRTaAa+6352Pu9DcFwMMM3h8LiBeR7ae0dTG8BzfoFFm4FXkc9nsczeR1a6+g5hUaXEYmDwmR+UE5Y8XH3jHbeSTQ2ToMpvXe7rr4TthIz9rHIBr4onfrMR21LT9o1oB2b6aoMOJdlXlxdkiksg2LhksXqCNNbq70G2y5rv1qEV3mJibWolZ+sR6tObxa1tWjr311F3Ph/aaGbyOjk1Apjwx9nrFIRXsHOPoum2WJxAzZXE0A4FhJ6NzVm/htUUDAdpJ20AyF4N/sJXQG8oNmOyxxGnpqN7XYw3blo/ad9HtrNCJG69HwloA6kqwYzs/FJ542OPUtGbXTzbrkz9jY92Olj/C8uHzD7J+qgn8L7WxTODY3xSO18McoLzQuxG8NO2tXt1pT/wD+hw40fK1mpHjIAsGiM95LvlfOt1R8b2PnBtpgmFUe8a6F5FDTOwOzCwDWm26pvaHs7xFrmvbHOA2NrAMO50zabdVEHufXiOlUK5CkH3yGZrhma4OHVpBH1CzXxX9HWOcyR/6x4ptKa5pgmDQBTjoDqS4U4UcnKivpb+N5ctMmNtefK2QeGtyDf3hRJ2BulRYEXHHaGAPbGZ4BI4CozK1khvaoySV0Di2gWTQ6kivqCgkIvAV6gIiICIiAiIgIiICIiAiIgIiIPCFrdACtqIIM+CBBFWDuDqD7jmuDjeyUD7IYY3dYjk535fLuTy5lWxeUg+ZcX7FyEGhFiNNpB3b6sGhILHLnS4mPxeKw0WUDFxBsb8rJPHA1+uS5IyO9Hid4S57aygtNAj7K+IFR34TokHwngXb3GRua3xEOc0AsdmZqQPJJmAGxtpH/AD9s4Pj3SMBcWPdVnJbCL2uN5sfXmFx+JdisJI7OcOxr8wdniHdPJHNxjrP7PsLYzhIZWUk1tm1IPUPFEILCJGn09xXoavf5Lx+HaVW8NhpImFsTiymNa3Nc0Yy/+PM0keljTalv4Jj5iz+stY14P9lma0+oaXGvbfTnuQ602DsVy6cvooL+Hfuj5afyWzgHHWYl0zW/2UgjuwQ53dskIBG5aHtsciu1SCuYvhQkDRIC7I4OZZvK4Cg4HkRehGyh8a4NJiY3Qh2Rr/C5wuw1wyuFexI0Kt2UIGBBpwUb2tAkfndqXODcgsm/C2zlA2AJJ6k7qQiICIiAiIgIiICIiAiIgIiICIiAiIgIiICIiDwha3wgraiCI7CBaJeHB2hF/l+YXSRBBwHDI4jbGNDjoXV4iCc1F+5Fm6U5EQEREBERAREQEREBERAREQEREBERAREQEREBERAREQEREBERAREQEREBERAREQEREBERAREQEREBERAREQEREBERAREQEREBERAREQEREBERAREQEREH/9k="/>
          <p:cNvSpPr>
            <a:spLocks noChangeAspect="1" noChangeArrowheads="1"/>
          </p:cNvSpPr>
          <p:nvPr/>
        </p:nvSpPr>
        <p:spPr bwMode="auto">
          <a:xfrm>
            <a:off x="180040" y="-1881189"/>
            <a:ext cx="39243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0" name="AutoShape 16" descr="data:image/jpeg;base64,/9j/4AAQSkZJRgABAQAAAQABAAD/2wCEAAkGBxMTEhUUEhMUFBUVFBQYFRgVFRkUFhUaFxcWFxgaFRQYHCggGB0lHRcVITEhJSorLi4uGB8zODMtNygtLisBCgoKDgwOGg8QFSwcHBwsLCwsLCwsKywsLCwsLCwsLCwsLCwsLCwsLCwsLCwsLCwsLCwsLCwsLCwsLCwsLCwsN//AABEIAOEA4QMBIgACEQEDEQH/xAAcAAEAAgMBAQEAAAAAAAAAAAAABAYCAwUBBwj/xABCEAABBAAEAwYDBAYKAgMBAAABAAIDEQQSITEFQVEGEyIyYXFSgZEjQnKhBxQzYoKxFSRDc5KissHR8GPxNMLhFv/EABYBAQEBAAAAAAAAAAAAAAAAAAABAv/EABgRAQEBAQEAAAAAAAAAAAAAAAARASES/9oADAMBAAIRAxEAPwD7iiIgIiICIiAiIgIiICIiAiLwlB6i1R4hjjTXtJ6BwP8AJbUBERAREQEREBERAREQEREBERAREQEREBERAREQEREBaMZi2RML5HBrRuT/ACA5n0C2veACSQABZJ0AA3JK+TdqONvxUltsRi+7G1M2BI+J/mPRpYObrDscU7aSTPMeGqMfEaL6G5J2aPaz6qM/gTpKMk8cpIY4d9JK1wzAOFZmuvQjUFbOy7u4aXx+Mmw8nQnLqQHny1Y0PpvYWziMYkD5M/dtAYdxmbmJsMdpXlOl66VqaS4ORFw1mUuMbXAgGiboEAihYPp/wpnDu082GBoGSIEeB7iSBtcb6tvLwmwOXU6sr5Mz7dTnEEWWhxyAudpzsk3tZNbLezDsLXDM05hQLrbZ0vOG+W9duoVqLdwbthhcRQa/I87Nk8JP4XeV3sDa76+L4DBMaZmSMk0bGX5QyUMzZ6L6oaijfhI9dCelw+TGQ+LB4kzRtAzRuDpA0chkcA5rfwaaeZXyV9WRVDg3bmN9NxLe5cdA8HNE757tPpqPVWyKRrhbSHDqDY+oWVZoiICIiAiIgIiICIiAiIgIiICIiAiIgIiIKd+kPihaxmGaaM1mQ9Iwar+I38muHNVXg+A7w252VztBmFAWdhqT0AP8tFH7b8caMZLlt8of3bRm8EeUBoGm5Js1dizdbK18L7MRGMF5eXkC3NIjs8/C0Bv5J0RoImsjAGgILjWtW1o8fw3R560KC2S8RMBlLqs1ZBrkcpHh1Fn01teYnsm8SNkixBNCskrQQRdinNAqjdaGr9AoPFeHT5PFDZBPiZ9qH8gKBBAAAGtD6ayK1YSZjIiN7BJOwvbwCrsch/yvIoxqPDTmnQjOLIHiaTtrl15V9eVi5NI2hoOVrQ5rTbg8+YA73psenLVTG4wFthpaA3xFwAPLQnnrX5Ij2HAmOUuYXtzxROBbe5zXTm0RWYW67N8+U2Fpe4GXrYkY0B9/ipjnc97PS1Gw8zWvLS5xZkbV+Lzan74pun3QTrsV3MHihlDBke3wuyig4AGzmY4NcdARbmj35K5u4IMvCjIfBJHMdyH2yUjTVzaDz/Fm5aKT2YwkmHljcxj2xSup+uZjg4eF1iqObLRIGhIU8xQP0ByncAgZb/C6x9Co361LFKyISXGJsM0NLQQQ58J0Jsig7rWh0WvVyJIvKIiyoiIgIiICIiAiIgIiICIiAiIgIiICj8QxIiikkO0bHvN7eFpOv0Uhcftgf6jiR8UL2f4xk/8Asg+DcLizSwZiXPdL4i7c5XOBJ9SRfzX3nCeQL4pwaKsRh3dXuP5BfbMI64wroyXlL0lCoqNjMDFKKkY1+lajWvR24+q5WJ7NMP7N7mVsD42jT1IP1JXdXhQUTGdnp4x4Ymy6nWNzrA/A91k+jQvOFxm3EOdE+MZssrSDW1mwWi9qP0V7K1zRNcAHNa6tswBr2vZEVWLiLjo+MPbdZ2W0GtrdWWtdKDQpULYcrXPeWSZszc1ZHljmuDQTqHG2+aic2ljVScfwGKS8r3xvNatdmNjUXnsn2uvzXJ/oHERQiJrhOG95lPleMzA0eFxygDK3QO5adEpH0lFEw3E4nuyh9ON0xwLHkDchjgCR6gUpaAiIgIiICIiAiIgIiICIiAiIgIiIC4/a4XhJAOeQfWRi7C5/H2Xh5OgAcfZpDj+QKD4nO3un4dwokOcPRfW+DTl8LSV8s7Us+ysbxuJ00+9/wR9Fd+wHEBJBV6gqizlasTLlbdXq0c+ZDeQJ5rMlR8bAHtqrIIcNtwCDWbSy0uFnQXfJRUfC8RLiczQ1o10JOUBrCSSQMwBcQSAKoHUGx0CuFD4JHPiLQxpAdYyNYS2IDOK8DaZqBRblrnpPwxc2Nmc8uQLSAGlzbB1DtBd+qu4JhKWorZzdHWyKFeLKcwaTWmpY7l9KWX6w3kQbqhYBN1VA11CgzezWwa35egH+w3vkvK21Ox/2rbTqvGSg7eh2I3vr7FCVBoxNOGV4a5t+VzcwNUb6Nq26/wAqtYYbHy4fW3z4fSwbfPCNNWnzTMG5abfvRdo1eYh1XdjU1yvRoAJ5gkGxfQnTVGkZydbOb2LQ48vQn/P9KsWfDYhkjQ+Nwe1wsOabB9iFtVRhkdA8yRC2uNyxDaT99g+7KPo7Y/dc204bENkY17Dma4AtPUHZGW1ERAREQEREBERAREQEXhcsRIEGaLX3zeoPtqfoFrkxTRqdB603/VXVBIWnFwCSN7Ds9rmn+IEf7rmT9pMMzzTwN9HTMHXoSoT+1+G5TA/3bJJOXowoPn2IiMttcK7wPBHwuy7E+5/ynoof6MuJGKcxO523XkRsuzi3sfNMY81d53zMzHsJzBz3+FwBvN34Hu1VPjmHOHxneM0D6kZX5j6qj7Y4qPJiKdVE+EuNb0N6HPdRuCcRE8LJBzGvoea3z4YONk6ZSKrnYp13y1+qijsNG85y0Eloom9tKI6GuY1WyVvhqrA5XWlVoetafXVcz9UlG1aN3a6rLWjK3kSMzQOlclnBPIHNa/7x0BFEAsc+79CMtclRIdQ18cZ03GYUCKDnNsBu+mYed3XTTDFpbHB7Q5uoI+7d+Ib3ZNHY89SRHk4k5pcKBqSb/C0Et9d8w+XRbu/a425mZwoBwGurg0ZS6iBq079U3CsX+ADzNA7yyBTdi4EmqJzXQ6mtbs7e+cKsXq0dKLn5KzAVuRrWupoaAg9tAtlIB2s5gTdGy7xf5hujmn7zWOOhseB38IN6jrnCkWsP1s23SgQSas1yFbE2fDQBN/IncHCtNPSqr5HbcfVRnBtAeJnl8wzBoDg4W8WNxrbuqyw5bl8JaRZotII2A3AGv1O2pRGwlbOCYruZu7P7OZxLejJdXH2DwCeXjHMvWhxUbFR52lt5ToWuG7HAgscL0trgHD1AQXlFC4Nju/gjkoAub4gDYa8eF7b9HBw+SmogiIgIiICIoWPxoZoKurJOzR1P0OnogkyzBu5r/vLqubj+Mxxi3uawcsxon2aNSuBLjpZj9kS1h/tCAZHjnkB0Y31OnRbcJwAA5r8R3d5nn3keD+QHug9xHaWxccUjx8T6gZ9XeLr/AN3gu4lipAS0xsbrrHG6WveWQho3XRxEcMILiB4NC4295cfusc6zd9Pb2jRYGTEnNNowHSP7jfxAftH/AJDX2IcV2Klku5cRIPvO70RRjf70dD6ErbD2dMm0TD+9I0ub/ikNuG+rWncq5YThTGkHLZGxdqR+EbN/hAXTZCoKng+ygHmfXpExrK3PmIN79ApzOzcVUQ9w9ZHdK+6Ry0VhDV7SopPangzYIhiYW5TC65dXO+ydWZxzO+4WxvJ+FjxzVQ7RYVr4xlGsfjjH/jOj2e7TY9coPNfZHsBBBAIIIIIsEHcEc18c4zA/BTnCuOguTCPcT42Ghkc525Apjtd2xuPmQZdkuIfq0ojc64ZaLTyDivoYcvl/C2xzgwXWa3Q8i1w3Z7jcBWfszxl1nDz6Ss0F/fHIhBacyWteZMyK0YrBMeHAjzBwJBo+LNfpfiKdx43Ou8xJojYnKd/dt+5W7MsSUEHFwU0BrdPECAL8wrYmsp2P16qK/Fygmz5W+IEX4rddE1YqiDdLqErB50Vo58ePddk2C5rQ0UBmIYAAeRsk6kij6LcOIMO5IOmjgQdRpfTbn0STDsOta1QI0qtRX5fRQ5eHjWnEaPGtGszXNJ5E6uvU8uSnBMbOHXR2JB33Gixc5YudqdBqbP8A+rBz0Ha7Fz//ACIiR4JQ9oHJsrQfzkbMfmrKqR2Mf/XcSPiw+HJ/hknr/WVd0QREQEREBU7EEytbd1NO/N+FpcQ3/CwNVwcqg0d3K+E0Le6WAnQGzmey+tl3yd6IOtg8MNh/7XQe0NaTV0L91o4e4f8Adx7qViNkFVw0XenDWSQWOkJ+J1A37+Jx91Z8PAABpQGwVZwbu5kELqBa4uw5Oz2m7jvkQCR7UeStWHmDhY+YO4PQhBtAXqIgIiIC4HbXsyzH4cxk5JWW6GT4H1WtbsOxHzGoBHfRB+YcRJNh5nxyAsmidTwTsRRBHyogjcEH3vOAxrOIxghwjxkQsEaF9cx19Qrp+kPsMziEedhbHio21HIfK8anu5a1LbJo6lpJIsFzXfDXYXEYWYse18M0ZFgnxNPIgg0QeRFg+qo+scC7Qlx7mcZJm6a7O9Wqw5181i4xFi2huJHdzCssg0B+fJdTCcYnw1CYGWLlI3UgfvBQXXMvC5czA8YilFseD/P5hSjIitznrW560GRYukQZuetRlWDnrQ56Da6VanSLQ6RcvjfF2wxkk614R1KIsX6OiZMZjpPusZhomn94d894+WaP6r6Cqf8Aou4W6DAtdIKlxDnTyb39pQZYOx7tsdjkbVvtB6iIgIiIPCuLxvhzZG06xrbXN0c1w2c08iu2sJGWgqmB4k6N4jnoPOjJNo5q5H4H/wDfRWOGYO02PMHf/wBeq53EuHBwIIBB3DvKffofUfnQXGjdNAQG5pYxmIY41NGOsUmzx+6fb0Qd3ivDGStLXixuORB5EHkfVcaLHS4c1Nb2DQTNFub6TsG4/eH+9rr8N4yyYaHNXmFZZG/ji3+n0W6fDteLafQFv8vX2KDPDcRa5odbS07Oabafny9j+antfaqE3C3RuL4XGJxIssFxu/HCf5jlaYbjTowO+YWDT7SG5Yf4meZg9vXUoLii5eB4o17czSHt+KM5x7EDUH0r5qfHOCLBB9tUG1F4CvUBcftF2bw+MaBM3xNvJI2g9l7gEjUGhbTYNDmAR2EQfH+LdhpILzASR/ELy+53Me3PTXzKFBhJYfI7M34X6H+Fx0PsvtblX+K8HifZy5Ha+KM5Drua8pPqQSg+ZyxRONuYYn/Ez7N3/BW+Oednkna8fDKMrv8AENF2uIcEePKWOHQgs/020n1LVwMTw+Zl1E+v3crgfk11/wCUIJn9OTN/aYd1dYyHj8lie1EX3g9n4mkLgyYqdh/Yyg/3UrPzc0BaH8Zm27uYnoAXf7ILI7tLB8Y+hWmTtLBydfsCVXW4rEvNNw059TEQPm4toKXFwTGym3BsQPxPt1ejYwR8iQgyx/arT7NhPq7wj807I8FfjZhPiheHYbp20xH3GtO8fxHY+UX4svRwHY2JpDpnOnd0Iyx/Nlku9i4g9FaoQdANhoOgraggtsGNtdCKS1WMDasGE2QTAvV4F6gIiICIiDCRlhcrFYbkRY/7t0PquwsXMBQVLHcJDiHa5h5XNOSVulCnjfloa25rXBj8REfGDOBu5gDJwNPPHtJvv76Kzy4S1ExHD73F1sdiPYjUINeA4pFODkcHEbgaPb+KM6/MXa9lwLXeJpo9Rob9evzXH4hwi9S3OR5XA93M3fZ4q9/T5rVDj52Gg4YgAeWX7HENHiNZxQdtzr3KDbi+CC87Wlr/AI4j3b+Q1+67Y79dlhDjcQxxvJiOodeHnA157OGnMD3K6OF47G45XHI/bJMO7dz2cfC70GimzwRv0eB6B4rX90nn7IIOG7SR3leXQu+GduS+tSttpC7UeNFAnY89C2uuZtgD1K4uI4SQKa418Lx3jfbXX6krkf0Y6I2xskRvU4d5LTt/ZHn5thz3QXlkgIsGx6LK1R4eJztO8M3XfDzbHQlunLoBqNFPj7TNb+1EsP8Aex94zTpJF8tTe+tILSVomitQMJx2N/lLX8z3b2yUN7cNDt0BUuLiUTiBnAJqmutjje1MdRI+SCFPgbUKThysZAWBiCCru4asDw8q0mALH9WCCrf0d6L0cO9FaP1YL0YcIK2zhqkxcOXdEAWQiCDn4fB0uhFHSzDVkgBERAREQEREBERAXhC9RBpkgBUHF8Na8U5ocOV8vY7j5LqIgquM4OaoEPb8EozDcHR+42HVcru5cOPA+SEAVlf9tAdPfwX0BFWdFfHMBWmTCgoKpHx90YuSIho+/ARLHuQLidRaNPu1up2B4/BN5XMf1yOpzdLJfG+nMFe59Fsx3AI3WQCwnnGcp+nlPuQqrxTsnJuGsny+W/sZRTaAa+6352Pu9DcFwMMM3h8LiBeR7ae0dTG8BzfoFFm4FXkc9nsczeR1a6+g5hUaXEYmDwmR+UE5Y8XH3jHbeSTQ2ToMpvXe7rr4TthIz9rHIBr4onfrMR21LT9o1oB2b6aoMOJdlXlxdkiksg2LhksXqCNNbq70G2y5rv1qEV3mJibWolZ+sR6tObxa1tWjr311F3Ph/aaGbyOjk1Apjwx9nrFIRXsHOPoum2WJxAzZXE0A4FhJ6NzVm/htUUDAdpJ20AyF4N/sJXQG8oNmOyxxGnpqN7XYw3blo/ad9HtrNCJG69HwloA6kqwYzs/FJ542OPUtGbXTzbrkz9jY92Olj/C8uHzD7J+qgn8L7WxTODY3xSO18McoLzQuxG8NO2tXt1pT/wD+hw40fK1mpHjIAsGiM95LvlfOt1R8b2PnBtpgmFUe8a6F5FDTOwOzCwDWm26pvaHs7xFrmvbHOA2NrAMO50zabdVEHufXiOlUK5CkH3yGZrhma4OHVpBH1CzXxX9HWOcyR/6x4ptKa5pgmDQBTjoDqS4U4UcnKivpb+N5ctMmNtefK2QeGtyDf3hRJ2BulRYEXHHaGAPbGZ4BI4CozK1khvaoySV0Di2gWTQ6kivqCgkIvAV6gIiICIiAiIgIiICIiAiIgIiIPCFrdACtqIIM+CBBFWDuDqD7jmuDjeyUD7IYY3dYjk535fLuTy5lWxeUg+ZcX7FyEGhFiNNpB3b6sGhILHLnS4mPxeKw0WUDFxBsb8rJPHA1+uS5IyO9Hid4S57aygtNAj7K+IFR34TokHwngXb3GRua3xEOc0AsdmZqQPJJmAGxtpH/AD9s4Pj3SMBcWPdVnJbCL2uN5sfXmFx+JdisJI7OcOxr8wdniHdPJHNxjrP7PsLYzhIZWUk1tm1IPUPFEILCJGn09xXoavf5Lx+HaVW8NhpImFsTiymNa3Nc0Yy/+PM0keljTalv4Jj5iz+stY14P9lma0+oaXGvbfTnuQ602DsVy6cvooL+Hfuj5afyWzgHHWYl0zW/2UgjuwQ53dskIBG5aHtsciu1SCuYvhQkDRIC7I4OZZvK4Cg4HkRehGyh8a4NJiY3Qh2Rr/C5wuw1wyuFexI0Kt2UIGBBpwUb2tAkfndqXODcgsm/C2zlA2AJJ6k7qQiICIiAiIgIiICIiAiIgIiICIiAiIgIiICIiDwha3wgraiCI7CBaJeHB2hF/l+YXSRBBwHDI4jbGNDjoXV4iCc1F+5Fm6U5EQEREBERAREQEREBERAREQEREBERAREQEREBERAREQEREBERAREQEREBERAREQEREBERAREQEREBERAREQEREBERAREQEREBERAREQEREBERAREQEREH/9k="/>
          <p:cNvSpPr>
            <a:spLocks noChangeAspect="1" noChangeArrowheads="1"/>
          </p:cNvSpPr>
          <p:nvPr/>
        </p:nvSpPr>
        <p:spPr bwMode="auto">
          <a:xfrm>
            <a:off x="180040" y="-1801813"/>
            <a:ext cx="39243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4114" name="Picture 18" descr="http://prosingenieria.com/bioingenieria/images/marcapas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700808"/>
            <a:ext cx="1331936" cy="1331936"/>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mla-s2-p.mlstatic.com/balasto-electronico-2x36-philips-soultec-4255-MLA2929909864_072012-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578" y="2122488"/>
            <a:ext cx="1542628" cy="961517"/>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Nuevo billete de 100 dólares / BBC Mun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041" y="-17246"/>
            <a:ext cx="2642208" cy="1476191"/>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1" y="5733256"/>
            <a:ext cx="2381249"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descr="http://www.intergaleria.es/images/obras/345/oleos/Camburescambu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2751" y="4300202"/>
            <a:ext cx="1612383" cy="1151303"/>
          </a:xfrm>
          <a:prstGeom prst="rect">
            <a:avLst/>
          </a:prstGeom>
          <a:noFill/>
          <a:extLst>
            <a:ext uri="{909E8E84-426E-40DD-AFC4-6F175D3DCCD1}">
              <a14:hiddenFill xmlns:a14="http://schemas.microsoft.com/office/drawing/2010/main">
                <a:solidFill>
                  <a:srgbClr val="FFFFFF"/>
                </a:solidFill>
              </a14:hiddenFill>
            </a:ext>
          </a:extLst>
        </p:spPr>
      </p:pic>
      <p:pic>
        <p:nvPicPr>
          <p:cNvPr id="4125" name="Picture 29" descr="http://1.claxi.com.ve/i-u/jesus-parada-en-maraca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6" y="4925673"/>
            <a:ext cx="1380946" cy="1051663"/>
          </a:xfrm>
          <a:prstGeom prst="rect">
            <a:avLst/>
          </a:prstGeom>
          <a:noFill/>
          <a:extLst>
            <a:ext uri="{909E8E84-426E-40DD-AFC4-6F175D3DCCD1}">
              <a14:hiddenFill xmlns:a14="http://schemas.microsoft.com/office/drawing/2010/main">
                <a:solidFill>
                  <a:srgbClr val="FFFFFF"/>
                </a:solidFill>
              </a14:hiddenFill>
            </a:ext>
          </a:extLst>
        </p:spPr>
      </p:pic>
      <p:pic>
        <p:nvPicPr>
          <p:cNvPr id="4127" name="Picture 31" descr="http://azu1.facilisimo.com/ima/i/1/9/c2/am_79224_5518794_39922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0623" y="3749672"/>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129" name="Picture 33" descr="http://4.bp.blogspot.com/-uBwkXACgaB8/U8AKxK4Ba7I/AAAAAAAALNI/mp9UajF6DDg/s1600/Edificio+Sokoa.+Chaca%C3%ADto+195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9477" y="3121569"/>
            <a:ext cx="1609725" cy="19621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99477" y="465137"/>
            <a:ext cx="5195077" cy="369332"/>
          </a:xfrm>
          <a:prstGeom prst="rect">
            <a:avLst/>
          </a:prstGeom>
          <a:solidFill>
            <a:srgbClr val="92D050"/>
          </a:solidFill>
        </p:spPr>
        <p:txBody>
          <a:bodyPr wrap="none" rtlCol="0">
            <a:spAutoFit/>
          </a:bodyPr>
          <a:lstStyle/>
          <a:p>
            <a:r>
              <a:rPr lang="en-US" dirty="0" smtClean="0"/>
              <a:t>+ </a:t>
            </a:r>
            <a:r>
              <a:rPr lang="en-US" b="1" dirty="0" err="1" smtClean="0"/>
              <a:t>Líquidos</a:t>
            </a:r>
            <a:r>
              <a:rPr lang="en-US" b="1" dirty="0" smtClean="0"/>
              <a:t>, </a:t>
            </a:r>
            <a:r>
              <a:rPr lang="en-US" b="1" dirty="0" err="1" smtClean="0"/>
              <a:t>transportables</a:t>
            </a:r>
            <a:r>
              <a:rPr lang="en-US" b="1" dirty="0" smtClean="0"/>
              <a:t> , </a:t>
            </a:r>
            <a:r>
              <a:rPr lang="en-US" b="1" dirty="0" err="1" smtClean="0"/>
              <a:t>duraderos</a:t>
            </a:r>
            <a:r>
              <a:rPr lang="en-US" b="1" dirty="0" smtClean="0"/>
              <a:t> y </a:t>
            </a:r>
            <a:r>
              <a:rPr lang="en-US" b="1" dirty="0" err="1" smtClean="0"/>
              <a:t>transferibles</a:t>
            </a:r>
            <a:endParaRPr lang="es-VE" b="1" dirty="0"/>
          </a:p>
        </p:txBody>
      </p:sp>
      <p:sp>
        <p:nvSpPr>
          <p:cNvPr id="13" name="TextBox 12"/>
          <p:cNvSpPr txBox="1"/>
          <p:nvPr/>
        </p:nvSpPr>
        <p:spPr>
          <a:xfrm>
            <a:off x="413824" y="6196662"/>
            <a:ext cx="6043178" cy="369332"/>
          </a:xfrm>
          <a:prstGeom prst="rect">
            <a:avLst/>
          </a:prstGeom>
          <a:solidFill>
            <a:srgbClr val="F2877C"/>
          </a:solidFill>
        </p:spPr>
        <p:txBody>
          <a:bodyPr wrap="square" rtlCol="0">
            <a:spAutoFit/>
          </a:bodyPr>
          <a:lstStyle/>
          <a:p>
            <a:r>
              <a:rPr lang="en-US" b="1" dirty="0" smtClean="0"/>
              <a:t>- </a:t>
            </a:r>
            <a:r>
              <a:rPr lang="en-US" b="1" dirty="0" err="1" smtClean="0"/>
              <a:t>Líquidos</a:t>
            </a:r>
            <a:r>
              <a:rPr lang="en-US" b="1" dirty="0" smtClean="0"/>
              <a:t>, </a:t>
            </a:r>
            <a:r>
              <a:rPr lang="en-US" b="1" dirty="0" err="1" smtClean="0"/>
              <a:t>poco</a:t>
            </a:r>
            <a:r>
              <a:rPr lang="en-US" b="1" dirty="0" smtClean="0"/>
              <a:t> </a:t>
            </a:r>
            <a:r>
              <a:rPr lang="en-US" b="1" dirty="0" err="1" smtClean="0"/>
              <a:t>transportables</a:t>
            </a:r>
            <a:r>
              <a:rPr lang="en-US" b="1" dirty="0" smtClean="0"/>
              <a:t>, </a:t>
            </a:r>
            <a:r>
              <a:rPr lang="en-US" b="1" dirty="0" err="1" smtClean="0"/>
              <a:t>perecederos</a:t>
            </a:r>
            <a:r>
              <a:rPr lang="en-US" b="1" dirty="0" smtClean="0"/>
              <a:t>, </a:t>
            </a:r>
            <a:r>
              <a:rPr lang="en-US" b="1" dirty="0" err="1" smtClean="0"/>
              <a:t>intrasferibles</a:t>
            </a:r>
            <a:endParaRPr lang="es-VE" b="1" dirty="0"/>
          </a:p>
        </p:txBody>
      </p:sp>
    </p:spTree>
    <p:extLst>
      <p:ext uri="{BB962C8B-B14F-4D97-AF65-F5344CB8AC3E}">
        <p14:creationId xmlns:p14="http://schemas.microsoft.com/office/powerpoint/2010/main" val="3818779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Incremento exponencial del circulante</a:t>
            </a:r>
            <a:endParaRPr lang="es-VE" dirty="0"/>
          </a:p>
        </p:txBody>
      </p:sp>
      <p:pic>
        <p:nvPicPr>
          <p:cNvPr id="3" name="Picture 2"/>
          <p:cNvPicPr>
            <a:picLocks noChangeAspect="1"/>
          </p:cNvPicPr>
          <p:nvPr/>
        </p:nvPicPr>
        <p:blipFill>
          <a:blip r:embed="rId2"/>
          <a:stretch>
            <a:fillRect/>
          </a:stretch>
        </p:blipFill>
        <p:spPr>
          <a:xfrm>
            <a:off x="475135" y="1448863"/>
            <a:ext cx="8604072" cy="4958974"/>
          </a:xfrm>
          <a:prstGeom prst="rect">
            <a:avLst/>
          </a:prstGeom>
        </p:spPr>
      </p:pic>
    </p:spTree>
    <p:extLst>
      <p:ext uri="{BB962C8B-B14F-4D97-AF65-F5344CB8AC3E}">
        <p14:creationId xmlns:p14="http://schemas.microsoft.com/office/powerpoint/2010/main" val="203965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Dólar paralelo Frente a circulante e inflación</a:t>
            </a:r>
            <a:endParaRPr lang="es-VE" dirty="0"/>
          </a:p>
        </p:txBody>
      </p:sp>
      <p:pic>
        <p:nvPicPr>
          <p:cNvPr id="3" name="Picture 2"/>
          <p:cNvPicPr>
            <a:picLocks noChangeAspect="1"/>
          </p:cNvPicPr>
          <p:nvPr/>
        </p:nvPicPr>
        <p:blipFill>
          <a:blip r:embed="rId2"/>
          <a:stretch>
            <a:fillRect/>
          </a:stretch>
        </p:blipFill>
        <p:spPr>
          <a:xfrm>
            <a:off x="485800" y="1556792"/>
            <a:ext cx="8201000" cy="4927337"/>
          </a:xfrm>
          <a:prstGeom prst="rect">
            <a:avLst/>
          </a:prstGeom>
        </p:spPr>
      </p:pic>
    </p:spTree>
    <p:extLst>
      <p:ext uri="{BB962C8B-B14F-4D97-AF65-F5344CB8AC3E}">
        <p14:creationId xmlns:p14="http://schemas.microsoft.com/office/powerpoint/2010/main" val="204528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Para que tengan una idea de las cifras Enero 2003/Enero 2016</a:t>
            </a:r>
            <a:endParaRPr lang="es-V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0963390"/>
              </p:ext>
            </p:extLst>
          </p:nvPr>
        </p:nvGraphicFramePr>
        <p:xfrm>
          <a:off x="457200" y="2276872"/>
          <a:ext cx="8229600" cy="1897608"/>
        </p:xfrm>
        <a:graphic>
          <a:graphicData uri="http://schemas.openxmlformats.org/drawingml/2006/table">
            <a:tbl>
              <a:tblPr firstRow="1" bandRow="1">
                <a:tableStyleId>{5C22544A-7EE6-4342-B048-85BDC9FD1C3A}</a:tableStyleId>
              </a:tblPr>
              <a:tblGrid>
                <a:gridCol w="4114800"/>
                <a:gridCol w="4114800"/>
              </a:tblGrid>
              <a:tr h="414248">
                <a:tc>
                  <a:txBody>
                    <a:bodyPr/>
                    <a:lstStyle/>
                    <a:p>
                      <a:endParaRPr lang="es-VE" dirty="0"/>
                    </a:p>
                  </a:txBody>
                  <a:tcPr/>
                </a:tc>
                <a:tc>
                  <a:txBody>
                    <a:bodyPr/>
                    <a:lstStyle/>
                    <a:p>
                      <a:pPr algn="ctr"/>
                      <a:r>
                        <a:rPr lang="es-VE" dirty="0" smtClean="0"/>
                        <a:t>Se ha multiplicado por</a:t>
                      </a:r>
                      <a:endParaRPr lang="es-VE" dirty="0"/>
                    </a:p>
                  </a:txBody>
                  <a:tcPr/>
                </a:tc>
              </a:tr>
              <a:tr h="370840">
                <a:tc>
                  <a:txBody>
                    <a:bodyPr/>
                    <a:lstStyle/>
                    <a:p>
                      <a:r>
                        <a:rPr lang="es-VE" dirty="0" smtClean="0"/>
                        <a:t>Circulante</a:t>
                      </a:r>
                      <a:endParaRPr lang="es-VE" dirty="0"/>
                    </a:p>
                  </a:txBody>
                  <a:tcPr/>
                </a:tc>
                <a:tc>
                  <a:txBody>
                    <a:bodyPr/>
                    <a:lstStyle/>
                    <a:p>
                      <a:pPr algn="ctr"/>
                      <a:r>
                        <a:rPr lang="es-VE" dirty="0" smtClean="0"/>
                        <a:t>222</a:t>
                      </a:r>
                      <a:endParaRPr lang="es-VE" dirty="0"/>
                    </a:p>
                  </a:txBody>
                  <a:tcPr/>
                </a:tc>
              </a:tr>
              <a:tr h="370840">
                <a:tc>
                  <a:txBody>
                    <a:bodyPr/>
                    <a:lstStyle/>
                    <a:p>
                      <a:r>
                        <a:rPr lang="es-VE" dirty="0" smtClean="0"/>
                        <a:t>Índice de precios al consumidor BCV</a:t>
                      </a:r>
                      <a:endParaRPr lang="es-VE" dirty="0"/>
                    </a:p>
                  </a:txBody>
                  <a:tcPr/>
                </a:tc>
                <a:tc>
                  <a:txBody>
                    <a:bodyPr/>
                    <a:lstStyle/>
                    <a:p>
                      <a:pPr algn="ctr"/>
                      <a:r>
                        <a:rPr lang="es-VE" dirty="0" smtClean="0"/>
                        <a:t>66</a:t>
                      </a:r>
                      <a:endParaRPr lang="es-VE" dirty="0"/>
                    </a:p>
                  </a:txBody>
                  <a:tcPr/>
                </a:tc>
              </a:tr>
              <a:tr h="370840">
                <a:tc>
                  <a:txBody>
                    <a:bodyPr/>
                    <a:lstStyle/>
                    <a:p>
                      <a:r>
                        <a:rPr lang="es-VE" dirty="0" smtClean="0"/>
                        <a:t>Canasta Básica</a:t>
                      </a:r>
                      <a:endParaRPr lang="es-VE" dirty="0"/>
                    </a:p>
                  </a:txBody>
                  <a:tcPr/>
                </a:tc>
                <a:tc>
                  <a:txBody>
                    <a:bodyPr/>
                    <a:lstStyle/>
                    <a:p>
                      <a:pPr algn="ctr"/>
                      <a:r>
                        <a:rPr lang="es-VE" dirty="0" smtClean="0"/>
                        <a:t>161</a:t>
                      </a:r>
                      <a:endParaRPr lang="es-VE" dirty="0"/>
                    </a:p>
                  </a:txBody>
                  <a:tcPr/>
                </a:tc>
              </a:tr>
              <a:tr h="370840">
                <a:tc>
                  <a:txBody>
                    <a:bodyPr/>
                    <a:lstStyle/>
                    <a:p>
                      <a:r>
                        <a:rPr lang="es-VE" dirty="0" smtClean="0"/>
                        <a:t>Dólar paralelo</a:t>
                      </a:r>
                      <a:endParaRPr lang="es-VE" dirty="0"/>
                    </a:p>
                  </a:txBody>
                  <a:tcPr/>
                </a:tc>
                <a:tc>
                  <a:txBody>
                    <a:bodyPr/>
                    <a:lstStyle/>
                    <a:p>
                      <a:pPr algn="ctr"/>
                      <a:r>
                        <a:rPr lang="es-VE" dirty="0" smtClean="0"/>
                        <a:t>531</a:t>
                      </a:r>
                      <a:endParaRPr lang="es-VE" dirty="0"/>
                    </a:p>
                  </a:txBody>
                  <a:tcPr/>
                </a:tc>
              </a:tr>
            </a:tbl>
          </a:graphicData>
        </a:graphic>
      </p:graphicFrame>
    </p:spTree>
    <p:extLst>
      <p:ext uri="{BB962C8B-B14F-4D97-AF65-F5344CB8AC3E}">
        <p14:creationId xmlns:p14="http://schemas.microsoft.com/office/powerpoint/2010/main" val="39833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26" y="260648"/>
            <a:ext cx="9120474" cy="6138086"/>
          </a:xfrm>
          <a:prstGeom prst="rect">
            <a:avLst/>
          </a:prstGeom>
        </p:spPr>
      </p:pic>
    </p:spTree>
    <p:extLst>
      <p:ext uri="{BB962C8B-B14F-4D97-AF65-F5344CB8AC3E}">
        <p14:creationId xmlns:p14="http://schemas.microsoft.com/office/powerpoint/2010/main" val="16612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Otros datos interesantes ¿Guerra económica?</a:t>
            </a:r>
            <a:endParaRPr lang="es-VE" dirty="0"/>
          </a:p>
        </p:txBody>
      </p:sp>
      <p:pic>
        <p:nvPicPr>
          <p:cNvPr id="4" name="Picture 3"/>
          <p:cNvPicPr>
            <a:picLocks noChangeAspect="1"/>
          </p:cNvPicPr>
          <p:nvPr/>
        </p:nvPicPr>
        <p:blipFill>
          <a:blip r:embed="rId2"/>
          <a:stretch>
            <a:fillRect/>
          </a:stretch>
        </p:blipFill>
        <p:spPr>
          <a:xfrm>
            <a:off x="192714" y="1916832"/>
            <a:ext cx="8758571" cy="2088232"/>
          </a:xfrm>
          <a:prstGeom prst="rect">
            <a:avLst/>
          </a:prstGeom>
        </p:spPr>
      </p:pic>
    </p:spTree>
    <p:extLst>
      <p:ext uri="{BB962C8B-B14F-4D97-AF65-F5344CB8AC3E}">
        <p14:creationId xmlns:p14="http://schemas.microsoft.com/office/powerpoint/2010/main" val="408758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La Venezuela actual y la Argentina de la década del 70. ¿</a:t>
            </a:r>
            <a:r>
              <a:rPr lang="es-VE" dirty="0" err="1" smtClean="0"/>
              <a:t>Dèjá</a:t>
            </a:r>
            <a:r>
              <a:rPr lang="es-VE" dirty="0" smtClean="0"/>
              <a:t> </a:t>
            </a:r>
            <a:r>
              <a:rPr lang="es-VE" dirty="0" err="1" smtClean="0"/>
              <a:t>vu</a:t>
            </a:r>
            <a:r>
              <a:rPr lang="es-VE" dirty="0" smtClean="0"/>
              <a:t>? </a:t>
            </a:r>
            <a:endParaRPr lang="es-VE" dirty="0"/>
          </a:p>
        </p:txBody>
      </p:sp>
      <p:pic>
        <p:nvPicPr>
          <p:cNvPr id="3" name="Picture 2"/>
          <p:cNvPicPr>
            <a:picLocks noChangeAspect="1"/>
          </p:cNvPicPr>
          <p:nvPr/>
        </p:nvPicPr>
        <p:blipFill>
          <a:blip r:embed="rId2"/>
          <a:stretch>
            <a:fillRect/>
          </a:stretch>
        </p:blipFill>
        <p:spPr>
          <a:xfrm>
            <a:off x="457200" y="1628800"/>
            <a:ext cx="8435280" cy="5068098"/>
          </a:xfrm>
          <a:prstGeom prst="rect">
            <a:avLst/>
          </a:prstGeom>
        </p:spPr>
      </p:pic>
    </p:spTree>
    <p:extLst>
      <p:ext uri="{BB962C8B-B14F-4D97-AF65-F5344CB8AC3E}">
        <p14:creationId xmlns:p14="http://schemas.microsoft.com/office/powerpoint/2010/main" val="392375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Zimbabue como caso de estudio – Trabajo de los profesores </a:t>
            </a:r>
            <a:r>
              <a:rPr lang="es-VE" dirty="0" err="1" smtClean="0"/>
              <a:t>Gumbe</a:t>
            </a:r>
            <a:r>
              <a:rPr lang="es-VE" dirty="0" smtClean="0"/>
              <a:t> y </a:t>
            </a:r>
            <a:r>
              <a:rPr lang="es-VE" dirty="0" err="1" smtClean="0"/>
              <a:t>Kaseke</a:t>
            </a:r>
            <a:endParaRPr lang="es-VE" dirty="0"/>
          </a:p>
        </p:txBody>
      </p:sp>
      <p:pic>
        <p:nvPicPr>
          <p:cNvPr id="1026" name="Picture 2" descr="Resultado de imagen para zimbab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88840"/>
            <a:ext cx="6192688" cy="463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620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¿Cómo sobrevivieron las empresas en Zimbabue?</a:t>
            </a:r>
            <a:endParaRPr lang="es-VE" dirty="0"/>
          </a:p>
        </p:txBody>
      </p:sp>
      <p:sp>
        <p:nvSpPr>
          <p:cNvPr id="3" name="Content Placeholder 2"/>
          <p:cNvSpPr>
            <a:spLocks noGrp="1"/>
          </p:cNvSpPr>
          <p:nvPr>
            <p:ph idx="1"/>
          </p:nvPr>
        </p:nvSpPr>
        <p:spPr>
          <a:xfrm>
            <a:off x="457200" y="1600200"/>
            <a:ext cx="8229600" cy="2692896"/>
          </a:xfrm>
        </p:spPr>
        <p:txBody>
          <a:bodyPr>
            <a:normAutofit fontScale="77500" lnSpcReduction="20000"/>
          </a:bodyPr>
          <a:lstStyle/>
          <a:p>
            <a:r>
              <a:rPr lang="es-VE" dirty="0" smtClean="0"/>
              <a:t>Condición de las empresas durante la hiperinflación</a:t>
            </a:r>
          </a:p>
          <a:p>
            <a:pPr lvl="1"/>
            <a:r>
              <a:rPr lang="es-VE" dirty="0" smtClean="0"/>
              <a:t>Imposibilidad </a:t>
            </a:r>
            <a:r>
              <a:rPr lang="es-VE" dirty="0"/>
              <a:t>de obtener financiamiento de capital de trabajo debido a la inexistencia de un sistema financiero.</a:t>
            </a:r>
          </a:p>
          <a:p>
            <a:pPr lvl="1"/>
            <a:r>
              <a:rPr lang="es-VE" dirty="0" smtClean="0"/>
              <a:t>Política </a:t>
            </a:r>
            <a:r>
              <a:rPr lang="es-VE" dirty="0"/>
              <a:t>disfuncional de fijación de precios.</a:t>
            </a:r>
          </a:p>
          <a:p>
            <a:pPr lvl="1"/>
            <a:r>
              <a:rPr lang="es-VE" dirty="0" smtClean="0"/>
              <a:t>Reducción </a:t>
            </a:r>
            <a:r>
              <a:rPr lang="es-VE" dirty="0"/>
              <a:t>de la demanda agregada de productos y servicios.</a:t>
            </a:r>
          </a:p>
          <a:p>
            <a:pPr lvl="1"/>
            <a:r>
              <a:rPr lang="es-VE" dirty="0" smtClean="0"/>
              <a:t>Fuerza </a:t>
            </a:r>
            <a:r>
              <a:rPr lang="es-VE" dirty="0"/>
              <a:t>laboral altamente desmoralizada.</a:t>
            </a:r>
          </a:p>
          <a:p>
            <a:pPr lvl="1"/>
            <a:r>
              <a:rPr lang="es-VE" dirty="0" smtClean="0"/>
              <a:t>Costos </a:t>
            </a:r>
            <a:r>
              <a:rPr lang="es-VE" dirty="0"/>
              <a:t>crecientes continuaban destruyendo los capitales de trabajo</a:t>
            </a:r>
          </a:p>
          <a:p>
            <a:pPr lvl="1"/>
            <a:endParaRPr lang="es-VE" dirty="0"/>
          </a:p>
        </p:txBody>
      </p:sp>
      <p:pic>
        <p:nvPicPr>
          <p:cNvPr id="2050" name="Picture 2" descr="https://encrypted-tbn1.gstatic.com/images?q=tbn:ANd9GcSjBmJYKdfd2MYHHoqgrPLYOgn2uYs0fqryOwPenRRAv33kr4-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49080"/>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8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600201"/>
            <a:ext cx="4906888" cy="4277072"/>
          </a:xfrm>
        </p:spPr>
        <p:txBody>
          <a:bodyPr>
            <a:normAutofit fontScale="85000" lnSpcReduction="10000"/>
          </a:bodyPr>
          <a:lstStyle/>
          <a:p>
            <a:r>
              <a:rPr lang="es-VE" dirty="0"/>
              <a:t>Uso de la capacidad </a:t>
            </a:r>
            <a:r>
              <a:rPr lang="es-VE" dirty="0" smtClean="0"/>
              <a:t>instalada</a:t>
            </a:r>
          </a:p>
          <a:p>
            <a:pPr lvl="1"/>
            <a:r>
              <a:rPr lang="es-VE" dirty="0" smtClean="0"/>
              <a:t>En </a:t>
            </a:r>
            <a:r>
              <a:rPr lang="es-VE" dirty="0"/>
              <a:t>2008, el 78% de las empresas del estudio operaban a menos del 30% de la capacidad instalada, es decir, ya sea a causa del desabastecimiento o como medida de prudencia, la realidad es que en momentos de alta inflación, los volúmenes de operación fueron significativamente bajos </a:t>
            </a:r>
          </a:p>
        </p:txBody>
      </p:sp>
      <p:pic>
        <p:nvPicPr>
          <p:cNvPr id="3076" name="Picture 4" descr="Resultado de imagen para zimbab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05160"/>
            <a:ext cx="3039446" cy="248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0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err="1" smtClean="0"/>
              <a:t>Dinero</a:t>
            </a:r>
            <a:endParaRPr lang="es-VE" dirty="0"/>
          </a:p>
        </p:txBody>
      </p:sp>
      <p:sp>
        <p:nvSpPr>
          <p:cNvPr id="3" name="Content Placeholder 2"/>
          <p:cNvSpPr>
            <a:spLocks noGrp="1"/>
          </p:cNvSpPr>
          <p:nvPr>
            <p:ph idx="1"/>
          </p:nvPr>
        </p:nvSpPr>
        <p:spPr>
          <a:solidFill>
            <a:srgbClr val="92D050"/>
          </a:solidFill>
        </p:spPr>
        <p:txBody>
          <a:bodyPr>
            <a:normAutofit fontScale="92500"/>
          </a:bodyPr>
          <a:lstStyle/>
          <a:p>
            <a:pPr algn="just"/>
            <a:r>
              <a:rPr lang="en-US" dirty="0" smtClean="0"/>
              <a:t>El </a:t>
            </a:r>
            <a:r>
              <a:rPr lang="en-US" dirty="0" err="1" smtClean="0"/>
              <a:t>dinero</a:t>
            </a:r>
            <a:r>
              <a:rPr lang="en-US" dirty="0" smtClean="0"/>
              <a:t> </a:t>
            </a:r>
            <a:r>
              <a:rPr lang="en-US" dirty="0" err="1" smtClean="0"/>
              <a:t>existe</a:t>
            </a:r>
            <a:r>
              <a:rPr lang="en-US" dirty="0" smtClean="0"/>
              <a:t> </a:t>
            </a:r>
            <a:r>
              <a:rPr lang="en-US" dirty="0" err="1" smtClean="0"/>
              <a:t>desde</a:t>
            </a:r>
            <a:r>
              <a:rPr lang="en-US" dirty="0" smtClean="0"/>
              <a:t> </a:t>
            </a:r>
            <a:r>
              <a:rPr lang="en-US" dirty="0" err="1" smtClean="0"/>
              <a:t>que</a:t>
            </a:r>
            <a:r>
              <a:rPr lang="en-US" dirty="0" smtClean="0"/>
              <a:t> </a:t>
            </a:r>
            <a:r>
              <a:rPr lang="en-US" dirty="0" err="1" smtClean="0"/>
              <a:t>existe</a:t>
            </a:r>
            <a:r>
              <a:rPr lang="en-US" dirty="0" smtClean="0"/>
              <a:t> el </a:t>
            </a:r>
            <a:r>
              <a:rPr lang="en-US" dirty="0" err="1" smtClean="0"/>
              <a:t>ser</a:t>
            </a:r>
            <a:r>
              <a:rPr lang="en-US" dirty="0" smtClean="0"/>
              <a:t> </a:t>
            </a:r>
            <a:r>
              <a:rPr lang="en-US" dirty="0" err="1" smtClean="0"/>
              <a:t>humano</a:t>
            </a:r>
            <a:r>
              <a:rPr lang="en-US" dirty="0" smtClean="0"/>
              <a:t>, surge de la </a:t>
            </a:r>
            <a:r>
              <a:rPr lang="en-US" dirty="0" err="1" smtClean="0"/>
              <a:t>necesidad</a:t>
            </a:r>
            <a:r>
              <a:rPr lang="en-US" dirty="0" smtClean="0"/>
              <a:t> de </a:t>
            </a:r>
            <a:r>
              <a:rPr lang="en-US" dirty="0" err="1" smtClean="0"/>
              <a:t>intercambio</a:t>
            </a:r>
            <a:r>
              <a:rPr lang="en-US" dirty="0" smtClean="0"/>
              <a:t> y de la </a:t>
            </a:r>
            <a:r>
              <a:rPr lang="en-US" dirty="0" err="1" smtClean="0"/>
              <a:t>incongruencia</a:t>
            </a:r>
            <a:r>
              <a:rPr lang="en-US" dirty="0" smtClean="0"/>
              <a:t> y </a:t>
            </a:r>
            <a:r>
              <a:rPr lang="en-US" dirty="0" err="1" smtClean="0"/>
              <a:t>especificidad</a:t>
            </a:r>
            <a:r>
              <a:rPr lang="en-US" dirty="0" smtClean="0"/>
              <a:t> del </a:t>
            </a:r>
            <a:r>
              <a:rPr lang="en-US" dirty="0" err="1" smtClean="0"/>
              <a:t>trueque</a:t>
            </a:r>
            <a:r>
              <a:rPr lang="en-US" dirty="0" smtClean="0"/>
              <a:t>. </a:t>
            </a:r>
          </a:p>
          <a:p>
            <a:pPr algn="just"/>
            <a:r>
              <a:rPr lang="en-US" dirty="0" smtClean="0"/>
              <a:t>Como hay que </a:t>
            </a:r>
            <a:r>
              <a:rPr lang="en-US" dirty="0" err="1" smtClean="0"/>
              <a:t>intercambiar</a:t>
            </a:r>
            <a:r>
              <a:rPr lang="en-US" dirty="0" smtClean="0"/>
              <a:t> </a:t>
            </a:r>
            <a:r>
              <a:rPr lang="en-US" dirty="0" err="1" smtClean="0"/>
              <a:t>bienes</a:t>
            </a:r>
            <a:r>
              <a:rPr lang="en-US" dirty="0" smtClean="0"/>
              <a:t> y </a:t>
            </a:r>
            <a:r>
              <a:rPr lang="en-US" dirty="0" err="1" smtClean="0"/>
              <a:t>servicios</a:t>
            </a:r>
            <a:r>
              <a:rPr lang="en-US" dirty="0" smtClean="0"/>
              <a:t>, </a:t>
            </a:r>
            <a:r>
              <a:rPr lang="en-US" dirty="0" err="1" smtClean="0"/>
              <a:t>debe</a:t>
            </a:r>
            <a:r>
              <a:rPr lang="en-US" dirty="0" smtClean="0"/>
              <a:t> </a:t>
            </a:r>
            <a:r>
              <a:rPr lang="en-US" dirty="0" err="1" smtClean="0"/>
              <a:t>construirse</a:t>
            </a:r>
            <a:r>
              <a:rPr lang="en-US" dirty="0" smtClean="0"/>
              <a:t> un </a:t>
            </a:r>
            <a:r>
              <a:rPr lang="en-US" dirty="0" err="1" smtClean="0"/>
              <a:t>bien</a:t>
            </a:r>
            <a:r>
              <a:rPr lang="en-US" dirty="0" smtClean="0"/>
              <a:t> de </a:t>
            </a:r>
            <a:r>
              <a:rPr lang="en-US" dirty="0" err="1" smtClean="0"/>
              <a:t>intercambio</a:t>
            </a:r>
            <a:r>
              <a:rPr lang="en-US" dirty="0" smtClean="0"/>
              <a:t> que </a:t>
            </a:r>
            <a:r>
              <a:rPr lang="en-US" dirty="0" err="1" smtClean="0"/>
              <a:t>sirva</a:t>
            </a:r>
            <a:r>
              <a:rPr lang="en-US" dirty="0" smtClean="0"/>
              <a:t> para </a:t>
            </a:r>
            <a:r>
              <a:rPr lang="en-US" dirty="0" err="1" smtClean="0"/>
              <a:t>obtener</a:t>
            </a:r>
            <a:r>
              <a:rPr lang="en-US" dirty="0" smtClean="0"/>
              <a:t> </a:t>
            </a:r>
            <a:r>
              <a:rPr lang="en-US" dirty="0" err="1" smtClean="0"/>
              <a:t>todos</a:t>
            </a:r>
            <a:r>
              <a:rPr lang="en-US" dirty="0" smtClean="0"/>
              <a:t> los </a:t>
            </a:r>
            <a:r>
              <a:rPr lang="en-US" dirty="0" err="1" smtClean="0"/>
              <a:t>bienes</a:t>
            </a:r>
            <a:r>
              <a:rPr lang="en-US" dirty="0" smtClean="0"/>
              <a:t> y los </a:t>
            </a:r>
            <a:r>
              <a:rPr lang="en-US" dirty="0" err="1" smtClean="0"/>
              <a:t>servicios</a:t>
            </a:r>
            <a:endParaRPr lang="en-US" dirty="0" smtClean="0"/>
          </a:p>
          <a:p>
            <a:pPr algn="just"/>
            <a:r>
              <a:rPr lang="en-US" dirty="0" smtClean="0"/>
              <a:t>El </a:t>
            </a:r>
            <a:r>
              <a:rPr lang="en-US" dirty="0" err="1" smtClean="0"/>
              <a:t>dinero</a:t>
            </a:r>
            <a:r>
              <a:rPr lang="en-US" dirty="0" smtClean="0"/>
              <a:t> </a:t>
            </a:r>
            <a:r>
              <a:rPr lang="en-US" dirty="0" err="1" smtClean="0"/>
              <a:t>es</a:t>
            </a:r>
            <a:r>
              <a:rPr lang="en-US" dirty="0" smtClean="0"/>
              <a:t> un </a:t>
            </a:r>
            <a:r>
              <a:rPr lang="en-US" dirty="0" err="1" smtClean="0"/>
              <a:t>invento</a:t>
            </a:r>
            <a:r>
              <a:rPr lang="en-US" dirty="0" smtClean="0"/>
              <a:t>, </a:t>
            </a:r>
            <a:r>
              <a:rPr lang="en-US" dirty="0" err="1" smtClean="0"/>
              <a:t>pero</a:t>
            </a:r>
            <a:r>
              <a:rPr lang="en-US" dirty="0" smtClean="0"/>
              <a:t> </a:t>
            </a:r>
            <a:r>
              <a:rPr lang="en-US" dirty="0" err="1" smtClean="0"/>
              <a:t>es</a:t>
            </a:r>
            <a:r>
              <a:rPr lang="en-US" dirty="0" smtClean="0"/>
              <a:t> un </a:t>
            </a:r>
            <a:r>
              <a:rPr lang="en-US" dirty="0" err="1" smtClean="0"/>
              <a:t>invento</a:t>
            </a:r>
            <a:r>
              <a:rPr lang="en-US" dirty="0" smtClean="0"/>
              <a:t> tan </a:t>
            </a:r>
            <a:r>
              <a:rPr lang="en-US" dirty="0" err="1" smtClean="0"/>
              <a:t>humano</a:t>
            </a:r>
            <a:r>
              <a:rPr lang="en-US" dirty="0" smtClean="0"/>
              <a:t>, </a:t>
            </a:r>
            <a:r>
              <a:rPr lang="en-US" dirty="0" err="1" smtClean="0"/>
              <a:t>que</a:t>
            </a:r>
            <a:r>
              <a:rPr lang="en-US" dirty="0" smtClean="0"/>
              <a:t> </a:t>
            </a:r>
            <a:r>
              <a:rPr lang="en-US" dirty="0" err="1" smtClean="0"/>
              <a:t>tres</a:t>
            </a:r>
            <a:r>
              <a:rPr lang="en-US" dirty="0" smtClean="0"/>
              <a:t> </a:t>
            </a:r>
            <a:r>
              <a:rPr lang="en-US" dirty="0" err="1" smtClean="0"/>
              <a:t>civilizaciones</a:t>
            </a:r>
            <a:r>
              <a:rPr lang="en-US" dirty="0" smtClean="0"/>
              <a:t> </a:t>
            </a:r>
            <a:r>
              <a:rPr lang="en-US" dirty="0" err="1" smtClean="0"/>
              <a:t>absolutamente</a:t>
            </a:r>
            <a:r>
              <a:rPr lang="en-US" dirty="0" smtClean="0"/>
              <a:t> </a:t>
            </a:r>
            <a:r>
              <a:rPr lang="en-US" dirty="0" err="1" smtClean="0"/>
              <a:t>distantes</a:t>
            </a:r>
            <a:r>
              <a:rPr lang="en-US" dirty="0" smtClean="0"/>
              <a:t> e </a:t>
            </a:r>
            <a:r>
              <a:rPr lang="en-US" dirty="0" err="1" smtClean="0"/>
              <a:t>incomunicadas</a:t>
            </a:r>
            <a:r>
              <a:rPr lang="en-US" dirty="0" smtClean="0"/>
              <a:t> lo </a:t>
            </a:r>
            <a:r>
              <a:rPr lang="en-US" dirty="0" err="1" smtClean="0"/>
              <a:t>desarrollan</a:t>
            </a:r>
            <a:r>
              <a:rPr lang="en-US" dirty="0" smtClean="0"/>
              <a:t>.</a:t>
            </a:r>
            <a:endParaRPr lang="es-VE" dirty="0"/>
          </a:p>
        </p:txBody>
      </p:sp>
    </p:spTree>
    <p:extLst>
      <p:ext uri="{BB962C8B-B14F-4D97-AF65-F5344CB8AC3E}">
        <p14:creationId xmlns:p14="http://schemas.microsoft.com/office/powerpoint/2010/main" val="380899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600200"/>
            <a:ext cx="4186808" cy="4925143"/>
          </a:xfrm>
        </p:spPr>
        <p:txBody>
          <a:bodyPr>
            <a:normAutofit fontScale="70000" lnSpcReduction="20000"/>
          </a:bodyPr>
          <a:lstStyle/>
          <a:p>
            <a:r>
              <a:rPr lang="es-VE" dirty="0" smtClean="0"/>
              <a:t>Amenazas para las empresas</a:t>
            </a:r>
          </a:p>
          <a:p>
            <a:pPr lvl="1"/>
            <a:r>
              <a:rPr lang="es-VE" dirty="0" smtClean="0"/>
              <a:t>Los </a:t>
            </a:r>
            <a:r>
              <a:rPr lang="es-VE" dirty="0"/>
              <a:t>principales retos para las empresas en el momento de la crisis hiperinflacionario </a:t>
            </a:r>
            <a:r>
              <a:rPr lang="es-VE" dirty="0" smtClean="0"/>
              <a:t>fueron: </a:t>
            </a:r>
          </a:p>
          <a:p>
            <a:pPr lvl="2"/>
            <a:r>
              <a:rPr lang="es-VE" dirty="0" smtClean="0"/>
              <a:t>la </a:t>
            </a:r>
            <a:r>
              <a:rPr lang="es-VE" dirty="0"/>
              <a:t>escasez de divisas en un 26%, </a:t>
            </a:r>
            <a:endParaRPr lang="es-VE" dirty="0" smtClean="0"/>
          </a:p>
          <a:p>
            <a:pPr lvl="2"/>
            <a:r>
              <a:rPr lang="es-VE" dirty="0" smtClean="0"/>
              <a:t>escasez </a:t>
            </a:r>
            <a:r>
              <a:rPr lang="es-VE" dirty="0"/>
              <a:t>de materias primas 20%, </a:t>
            </a:r>
            <a:endParaRPr lang="es-VE" dirty="0" smtClean="0"/>
          </a:p>
          <a:p>
            <a:pPr lvl="2"/>
            <a:r>
              <a:rPr lang="es-VE" dirty="0" smtClean="0"/>
              <a:t>control </a:t>
            </a:r>
            <a:r>
              <a:rPr lang="es-VE" dirty="0"/>
              <a:t>de precios 19%, </a:t>
            </a:r>
            <a:endParaRPr lang="es-VE" dirty="0" smtClean="0"/>
          </a:p>
          <a:p>
            <a:pPr lvl="2"/>
            <a:r>
              <a:rPr lang="es-VE" dirty="0" smtClean="0"/>
              <a:t>fuga </a:t>
            </a:r>
            <a:r>
              <a:rPr lang="es-VE" dirty="0"/>
              <a:t>de talentos 11%, </a:t>
            </a:r>
            <a:endParaRPr lang="es-VE" dirty="0" smtClean="0"/>
          </a:p>
          <a:p>
            <a:pPr lvl="2"/>
            <a:r>
              <a:rPr lang="es-VE" dirty="0" smtClean="0"/>
              <a:t>caída </a:t>
            </a:r>
            <a:r>
              <a:rPr lang="es-VE" dirty="0"/>
              <a:t>en la demanda 7% y </a:t>
            </a:r>
            <a:endParaRPr lang="es-VE" dirty="0" smtClean="0"/>
          </a:p>
          <a:p>
            <a:pPr lvl="2"/>
            <a:r>
              <a:rPr lang="es-VE" dirty="0" smtClean="0"/>
              <a:t>otros </a:t>
            </a:r>
            <a:r>
              <a:rPr lang="es-VE" dirty="0"/>
              <a:t>17%. </a:t>
            </a:r>
            <a:endParaRPr lang="es-VE" dirty="0" smtClean="0"/>
          </a:p>
          <a:p>
            <a:pPr lvl="1"/>
            <a:r>
              <a:rPr lang="es-VE" dirty="0" smtClean="0"/>
              <a:t>El </a:t>
            </a:r>
            <a:r>
              <a:rPr lang="es-VE" dirty="0"/>
              <a:t>65% del problema, desde la perspectiva de los empresarios y gerentes, puede asociarse a los controles de cambio y precios que ejercían las autoridades</a:t>
            </a:r>
          </a:p>
        </p:txBody>
      </p:sp>
      <p:pic>
        <p:nvPicPr>
          <p:cNvPr id="4098" name="Picture 2" descr="http://www.quatrocantos.com/lendas/imlendas/zimbabue/dolar_zimbab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2132856"/>
            <a:ext cx="33337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3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121097" y="1822451"/>
            <a:ext cx="4618856" cy="3917032"/>
          </a:xfrm>
        </p:spPr>
        <p:txBody>
          <a:bodyPr>
            <a:normAutofit fontScale="85000" lnSpcReduction="20000"/>
          </a:bodyPr>
          <a:lstStyle/>
          <a:p>
            <a:r>
              <a:rPr lang="es-VE" dirty="0" smtClean="0"/>
              <a:t>Percepción de supervivencia 40 % dijo que sobrevivirían, a causa de:</a:t>
            </a:r>
          </a:p>
          <a:p>
            <a:pPr lvl="1"/>
            <a:r>
              <a:rPr lang="es-VE" dirty="0" smtClean="0"/>
              <a:t>Importaciones </a:t>
            </a:r>
            <a:r>
              <a:rPr lang="es-VE" dirty="0"/>
              <a:t>baratas 40%</a:t>
            </a:r>
          </a:p>
          <a:p>
            <a:pPr lvl="1"/>
            <a:r>
              <a:rPr lang="es-VE" dirty="0" smtClean="0"/>
              <a:t>Reducción </a:t>
            </a:r>
            <a:r>
              <a:rPr lang="es-VE" dirty="0"/>
              <a:t>de la capacidad de producción 13%</a:t>
            </a:r>
          </a:p>
          <a:p>
            <a:pPr lvl="1"/>
            <a:r>
              <a:rPr lang="es-VE" dirty="0" smtClean="0"/>
              <a:t>Ajustar </a:t>
            </a:r>
            <a:r>
              <a:rPr lang="es-VE" dirty="0"/>
              <a:t>la producción a la demanda 40%</a:t>
            </a:r>
          </a:p>
          <a:p>
            <a:pPr lvl="1"/>
            <a:r>
              <a:rPr lang="es-VE" dirty="0" smtClean="0"/>
              <a:t>Otras </a:t>
            </a:r>
            <a:r>
              <a:rPr lang="es-VE" dirty="0"/>
              <a:t>razones (por ejemplo negocios en el mercado negro) 7%</a:t>
            </a:r>
          </a:p>
          <a:p>
            <a:pPr lvl="1"/>
            <a:endParaRPr lang="es-VE" dirty="0"/>
          </a:p>
        </p:txBody>
      </p:sp>
      <p:pic>
        <p:nvPicPr>
          <p:cNvPr id="5122" name="Picture 2" descr="http://3.bp.blogspot.com/_91Tkmi8rKMs/R86pFqj4VcI/AAAAAAAAAhI/0_lVesGusvA/s400/2008030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223" y="2276872"/>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18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236970"/>
            <a:ext cx="8507288" cy="2122489"/>
          </a:xfrm>
        </p:spPr>
        <p:txBody>
          <a:bodyPr>
            <a:normAutofit fontScale="70000" lnSpcReduction="20000"/>
          </a:bodyPr>
          <a:lstStyle/>
          <a:p>
            <a:r>
              <a:rPr lang="es-VE" dirty="0" smtClean="0"/>
              <a:t>Percepción de supervivencia 60 % dijo que NO sobrevivirían, a causa de:</a:t>
            </a:r>
          </a:p>
          <a:p>
            <a:pPr lvl="1"/>
            <a:r>
              <a:rPr lang="es-VE" dirty="0" smtClean="0"/>
              <a:t>Importaciones </a:t>
            </a:r>
            <a:r>
              <a:rPr lang="es-VE" dirty="0"/>
              <a:t>baratas inundando el mercado 9%</a:t>
            </a:r>
          </a:p>
          <a:p>
            <a:pPr lvl="1"/>
            <a:r>
              <a:rPr lang="es-VE" dirty="0" smtClean="0"/>
              <a:t>Reducción </a:t>
            </a:r>
            <a:r>
              <a:rPr lang="es-VE" dirty="0"/>
              <a:t>de la demanda 19%</a:t>
            </a:r>
          </a:p>
          <a:p>
            <a:pPr lvl="1"/>
            <a:r>
              <a:rPr lang="es-VE" dirty="0" smtClean="0"/>
              <a:t>Bajo </a:t>
            </a:r>
            <a:r>
              <a:rPr lang="es-VE" dirty="0"/>
              <a:t>uso de capacidad instalada 29%</a:t>
            </a:r>
          </a:p>
          <a:p>
            <a:pPr lvl="1"/>
            <a:r>
              <a:rPr lang="es-VE" dirty="0" smtClean="0"/>
              <a:t>Otras </a:t>
            </a:r>
            <a:r>
              <a:rPr lang="es-VE" dirty="0"/>
              <a:t>razones (por ejemplo cambios constantes en los precios) 43%</a:t>
            </a:r>
          </a:p>
          <a:p>
            <a:pPr marL="457200" lvl="1" indent="0">
              <a:buNone/>
            </a:pPr>
            <a:endParaRPr lang="es-VE" dirty="0"/>
          </a:p>
        </p:txBody>
      </p:sp>
      <p:pic>
        <p:nvPicPr>
          <p:cNvPr id="6146" name="Picture 2" descr="http://www.abc.es/Media/201308/22/mugabe-presidente-zimbabue--644x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794" y="3212976"/>
            <a:ext cx="613410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561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600200"/>
            <a:ext cx="3034680" cy="4709119"/>
          </a:xfrm>
        </p:spPr>
        <p:txBody>
          <a:bodyPr>
            <a:normAutofit fontScale="70000" lnSpcReduction="20000"/>
          </a:bodyPr>
          <a:lstStyle/>
          <a:p>
            <a:r>
              <a:rPr lang="es-VE" dirty="0" smtClean="0"/>
              <a:t>Percepción de supervivencia 60 % dijo que NO sobrevivirían, a causa de:</a:t>
            </a:r>
          </a:p>
          <a:p>
            <a:pPr lvl="1"/>
            <a:r>
              <a:rPr lang="es-VE" dirty="0" smtClean="0"/>
              <a:t>Importaciones </a:t>
            </a:r>
            <a:r>
              <a:rPr lang="es-VE" dirty="0"/>
              <a:t>baratas inundando el mercado 9%</a:t>
            </a:r>
          </a:p>
          <a:p>
            <a:pPr lvl="1"/>
            <a:r>
              <a:rPr lang="es-VE" dirty="0" smtClean="0"/>
              <a:t>Reducción </a:t>
            </a:r>
            <a:r>
              <a:rPr lang="es-VE" dirty="0"/>
              <a:t>de la demanda 19%</a:t>
            </a:r>
          </a:p>
          <a:p>
            <a:pPr lvl="1"/>
            <a:r>
              <a:rPr lang="es-VE" dirty="0" smtClean="0"/>
              <a:t>Bajo </a:t>
            </a:r>
            <a:r>
              <a:rPr lang="es-VE" dirty="0"/>
              <a:t>uso de capacidad instalada 29%</a:t>
            </a:r>
          </a:p>
          <a:p>
            <a:pPr lvl="1"/>
            <a:r>
              <a:rPr lang="es-VE" dirty="0" smtClean="0"/>
              <a:t>Otras </a:t>
            </a:r>
            <a:r>
              <a:rPr lang="es-VE" dirty="0"/>
              <a:t>razones (por ejemplo cambios constantes en los precios) 43%</a:t>
            </a:r>
          </a:p>
          <a:p>
            <a:pPr marL="457200" lvl="1" indent="0">
              <a:buNone/>
            </a:pPr>
            <a:endParaRPr lang="es-VE" dirty="0"/>
          </a:p>
        </p:txBody>
      </p:sp>
      <p:pic>
        <p:nvPicPr>
          <p:cNvPr id="7170" name="Picture 2" descr="https://encrypted-tbn1.gstatic.com/images?q=tbn:ANd9GcQQY1O3ZHKclPsqSpH1q7YuWVuRWAtIBb-mA7htAa5zntrNsmnH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16832"/>
            <a:ext cx="4810125"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465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611560" y="1415334"/>
            <a:ext cx="7848872" cy="2013666"/>
          </a:xfrm>
        </p:spPr>
        <p:txBody>
          <a:bodyPr>
            <a:normAutofit fontScale="77500" lnSpcReduction="20000"/>
          </a:bodyPr>
          <a:lstStyle/>
          <a:p>
            <a:r>
              <a:rPr lang="es-VE" dirty="0">
                <a:solidFill>
                  <a:srgbClr val="005024"/>
                </a:solidFill>
              </a:rPr>
              <a:t>De esto se puede observar que la inflación por sí misma, el acceso a las divisas controladas y el uso de la capacidad instalada se vuelven </a:t>
            </a:r>
            <a:r>
              <a:rPr lang="es-VE" dirty="0" smtClean="0">
                <a:solidFill>
                  <a:srgbClr val="005024"/>
                </a:solidFill>
              </a:rPr>
              <a:t>críticos, </a:t>
            </a:r>
          </a:p>
          <a:p>
            <a:r>
              <a:rPr lang="es-VE" dirty="0"/>
              <a:t>E</a:t>
            </a:r>
            <a:r>
              <a:rPr lang="es-VE" dirty="0" smtClean="0"/>
              <a:t>l </a:t>
            </a:r>
            <a:r>
              <a:rPr lang="es-VE" dirty="0"/>
              <a:t>uso de la capacidad instalada parecería tornarse complejo en ambientes donde hay poca flexibilidad de modificación o unos costos fijos muy elevados.</a:t>
            </a:r>
          </a:p>
        </p:txBody>
      </p:sp>
      <p:pic>
        <p:nvPicPr>
          <p:cNvPr id="8194" name="Picture 2" descr="https://aruasjf.files.wordpress.com/2009/01/zimbab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717032"/>
            <a:ext cx="4344417" cy="291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69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600200"/>
            <a:ext cx="8435280" cy="2404864"/>
          </a:xfrm>
        </p:spPr>
        <p:txBody>
          <a:bodyPr>
            <a:normAutofit fontScale="92500" lnSpcReduction="10000"/>
          </a:bodyPr>
          <a:lstStyle/>
          <a:p>
            <a:r>
              <a:rPr lang="es-VE" dirty="0"/>
              <a:t>Centralización de decisiones</a:t>
            </a:r>
          </a:p>
          <a:p>
            <a:pPr lvl="1"/>
            <a:r>
              <a:rPr lang="es-VE" dirty="0"/>
              <a:t>Del grupo de empresarios encuestados, el 42% de los participantes contestó que descentralizaron los procesos de toma de decisiones, mientras que casi el 58% dijo que no. Para los teóricos lo correcto es descentralizar los procesos de toma de decisión. </a:t>
            </a:r>
          </a:p>
          <a:p>
            <a:endParaRPr lang="es-VE" dirty="0"/>
          </a:p>
        </p:txBody>
      </p:sp>
      <p:pic>
        <p:nvPicPr>
          <p:cNvPr id="9218" name="Picture 2" descr="http://cdn.20m.es/img2/recortes/2011/04/26/17413-604-2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35896"/>
            <a:ext cx="57531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58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600200"/>
            <a:ext cx="8229600" cy="2260848"/>
          </a:xfrm>
        </p:spPr>
        <p:txBody>
          <a:bodyPr>
            <a:normAutofit fontScale="77500" lnSpcReduction="20000"/>
          </a:bodyPr>
          <a:lstStyle/>
          <a:p>
            <a:r>
              <a:rPr lang="es-VE" b="1" dirty="0"/>
              <a:t>Reducción en la calidad de los productos a precios controlados</a:t>
            </a:r>
            <a:endParaRPr lang="es-VE" dirty="0"/>
          </a:p>
          <a:p>
            <a:pPr lvl="1"/>
            <a:r>
              <a:rPr lang="es-VE" dirty="0"/>
              <a:t>El 48% de los encuestados dijo que nunca redujeron calidad, el 13% dijo que usó en algo la estrategia, el 30% dijo que se usó esa estrategia en forma considerable, y el 8% que casi siempre. Es importante notar que </a:t>
            </a:r>
            <a:r>
              <a:rPr lang="es-VE" b="1" dirty="0"/>
              <a:t>la mayoría de las empresas usaron esa estrategia en algún momento.</a:t>
            </a:r>
          </a:p>
        </p:txBody>
      </p:sp>
      <p:pic>
        <p:nvPicPr>
          <p:cNvPr id="10242" name="Picture 2" descr="http://amnesty.org.py/wp-content/uploads/2013/11/Zimbabue-bande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842631"/>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51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169169" y="1418584"/>
            <a:ext cx="3898775" cy="4962743"/>
          </a:xfrm>
        </p:spPr>
        <p:txBody>
          <a:bodyPr>
            <a:normAutofit fontScale="62500" lnSpcReduction="20000"/>
          </a:bodyPr>
          <a:lstStyle/>
          <a:p>
            <a:r>
              <a:rPr lang="es-VE" b="1" dirty="0"/>
              <a:t>Alianzas empresariales</a:t>
            </a:r>
            <a:endParaRPr lang="es-VE" dirty="0"/>
          </a:p>
          <a:p>
            <a:pPr lvl="1"/>
            <a:r>
              <a:rPr lang="es-VE" dirty="0"/>
              <a:t>Un 27% de las empresas encuestadas dijeron que nunca se aliaron con empresas similares, mientras que el 73% sí lo hicieron en algún grado. </a:t>
            </a:r>
            <a:endParaRPr lang="es-VE" dirty="0" smtClean="0"/>
          </a:p>
          <a:p>
            <a:pPr lvl="1"/>
            <a:r>
              <a:rPr lang="es-VE" dirty="0" smtClean="0"/>
              <a:t>Es </a:t>
            </a:r>
            <a:r>
              <a:rPr lang="es-VE" dirty="0"/>
              <a:t>importante notar que la realización de </a:t>
            </a:r>
            <a:r>
              <a:rPr lang="es-VE" i="1" dirty="0" err="1"/>
              <a:t>lobbying</a:t>
            </a:r>
            <a:r>
              <a:rPr lang="es-VE" dirty="0"/>
              <a:t> en muchos casos se volvió vital en las posibilidades de supervivencia, esto debido a la gran necesidad de tener influencia política ya sea para la obtención de precios adecuados como para limitar el poder de los sindicatos, para los autores, la estrategia parece ser clave en tiempos de convulsión política.</a:t>
            </a:r>
          </a:p>
          <a:p>
            <a:endParaRPr lang="es-VE" dirty="0"/>
          </a:p>
        </p:txBody>
      </p:sp>
      <p:pic>
        <p:nvPicPr>
          <p:cNvPr id="11266" name="Picture 2" descr="http://truthorfictioncom.c.presscdn.com/wp-content/uploads/2015/03/zim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1844824"/>
            <a:ext cx="422190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18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600200"/>
            <a:ext cx="3610744" cy="5257800"/>
          </a:xfrm>
        </p:spPr>
        <p:txBody>
          <a:bodyPr>
            <a:noAutofit/>
          </a:bodyPr>
          <a:lstStyle/>
          <a:p>
            <a:r>
              <a:rPr lang="es-VE" sz="1800" b="1" dirty="0"/>
              <a:t>Estrategias financieras</a:t>
            </a:r>
            <a:endParaRPr lang="es-VE" sz="1800" dirty="0"/>
          </a:p>
          <a:p>
            <a:pPr lvl="1"/>
            <a:r>
              <a:rPr lang="es-VE" sz="1500" b="1" dirty="0"/>
              <a:t>Los autores describen que la estrategia más usada durante el periodo de alta inflación fue la de reducir o eliminar las ventas a crédito, el 87% de los encuestados, reconoce que usó la estrategia. </a:t>
            </a:r>
            <a:endParaRPr lang="es-VE" sz="1500" b="1" dirty="0" smtClean="0"/>
          </a:p>
          <a:p>
            <a:pPr lvl="1"/>
            <a:r>
              <a:rPr lang="es-VE" sz="1500" b="1" dirty="0" smtClean="0"/>
              <a:t>Un </a:t>
            </a:r>
            <a:r>
              <a:rPr lang="es-VE" sz="1500" b="1" dirty="0"/>
              <a:t>73% de las empresas encuestadas reconoció haber realizado transacciones a cambio de cupones de combustible y divisas extranjeras, es decir, buscaron alternativas para manejarse en dinero de mejor calidad que el circulante en moneda local. </a:t>
            </a:r>
            <a:endParaRPr lang="es-VE" sz="1500" b="1" dirty="0" smtClean="0"/>
          </a:p>
          <a:p>
            <a:pPr lvl="1"/>
            <a:r>
              <a:rPr lang="es-VE" sz="1500" b="1" dirty="0" smtClean="0"/>
              <a:t>La </a:t>
            </a:r>
            <a:r>
              <a:rPr lang="es-VE" sz="1500" b="1" dirty="0"/>
              <a:t>tercera estrategia fue tener la liquidez en divisas o adquirir mercancías en los mercados financieros con dichos excedentes</a:t>
            </a:r>
            <a:r>
              <a:rPr lang="es-VE" sz="1400" dirty="0"/>
              <a:t>.</a:t>
            </a:r>
          </a:p>
          <a:p>
            <a:endParaRPr lang="es-VE" sz="1800" dirty="0"/>
          </a:p>
        </p:txBody>
      </p:sp>
      <p:pic>
        <p:nvPicPr>
          <p:cNvPr id="12290" name="Picture 2" descr="http://i.huffpost.com/gen/2576386/thumbs/o-MUGABE-570.jp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276872"/>
            <a:ext cx="3893561" cy="25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44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600201"/>
            <a:ext cx="8229600" cy="3052936"/>
          </a:xfrm>
        </p:spPr>
        <p:txBody>
          <a:bodyPr>
            <a:normAutofit fontScale="92500" lnSpcReduction="10000"/>
          </a:bodyPr>
          <a:lstStyle/>
          <a:p>
            <a:r>
              <a:rPr lang="es-VE" b="1" dirty="0"/>
              <a:t>Empoderamiento a los departamentos de procura</a:t>
            </a:r>
            <a:endParaRPr lang="es-VE" dirty="0"/>
          </a:p>
          <a:p>
            <a:pPr lvl="1"/>
            <a:r>
              <a:rPr lang="es-VE" dirty="0"/>
              <a:t>El 92% de los encuestados respondió que para facilitar las actividades, aumentaron el poder para los departamentos de compras o procura, con eso se facilitó el ingreso de mercancías y en consecuencia de activos que no perdieran el valor con la inflación.</a:t>
            </a:r>
          </a:p>
          <a:p>
            <a:endParaRPr lang="es-VE" dirty="0"/>
          </a:p>
        </p:txBody>
      </p:sp>
      <p:pic>
        <p:nvPicPr>
          <p:cNvPr id="13314" name="Picture 2" descr="Resultado de imagen para zimbabw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437112"/>
            <a:ext cx="4392488" cy="226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6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26568" cy="1066130"/>
          </a:xfrm>
        </p:spPr>
        <p:txBody>
          <a:bodyPr/>
          <a:lstStyle/>
          <a:p>
            <a:pPr algn="l"/>
            <a:r>
              <a:rPr lang="en-US" dirty="0" err="1" smtClean="0"/>
              <a:t>Dinero</a:t>
            </a:r>
            <a:endParaRPr lang="es-VE" dirty="0"/>
          </a:p>
        </p:txBody>
      </p:sp>
      <p:sp>
        <p:nvSpPr>
          <p:cNvPr id="3" name="Content Placeholder 2"/>
          <p:cNvSpPr>
            <a:spLocks noGrp="1"/>
          </p:cNvSpPr>
          <p:nvPr>
            <p:ph idx="1"/>
          </p:nvPr>
        </p:nvSpPr>
        <p:spPr>
          <a:xfrm>
            <a:off x="457200" y="1600200"/>
            <a:ext cx="3610744" cy="4997152"/>
          </a:xfrm>
        </p:spPr>
        <p:txBody>
          <a:bodyPr/>
          <a:lstStyle/>
          <a:p>
            <a:r>
              <a:rPr lang="en-US" dirty="0" smtClean="0"/>
              <a:t>Los chinos</a:t>
            </a:r>
          </a:p>
          <a:p>
            <a:r>
              <a:rPr lang="en-US" dirty="0" smtClean="0"/>
              <a:t>Los </a:t>
            </a:r>
            <a:r>
              <a:rPr lang="en-US" dirty="0" err="1" smtClean="0"/>
              <a:t>babilonios</a:t>
            </a:r>
            <a:r>
              <a:rPr lang="en-US" dirty="0" smtClean="0"/>
              <a:t> (</a:t>
            </a:r>
            <a:r>
              <a:rPr lang="en-US" dirty="0" err="1" smtClean="0"/>
              <a:t>mesopotamia</a:t>
            </a:r>
            <a:r>
              <a:rPr lang="en-US" dirty="0" smtClean="0"/>
              <a:t>)</a:t>
            </a:r>
          </a:p>
          <a:p>
            <a:r>
              <a:rPr lang="en-US" dirty="0" smtClean="0"/>
              <a:t>Los </a:t>
            </a:r>
            <a:r>
              <a:rPr lang="en-US" dirty="0" err="1" smtClean="0"/>
              <a:t>Aztecas</a:t>
            </a:r>
            <a:endParaRPr lang="es-VE" dirty="0"/>
          </a:p>
        </p:txBody>
      </p:sp>
      <p:sp>
        <p:nvSpPr>
          <p:cNvPr id="4" name="AutoShape 2" descr="Resultado de imagen para muralla ch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4" descr="Resultado de imagen para muralla chi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030" name="Picture 6" descr="http://es-visiontimes.com/wp-content/uploads/2013/10/muralla-chi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37354"/>
            <a:ext cx="4680520" cy="27385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atic.losojosdehipatia.com.es/wp-content/uploads/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068960"/>
            <a:ext cx="2448272" cy="30380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iblioteca.duoc.cl/bdigital/aovalle/general/guias/historia/aztecas/imagenesguia2/g2f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32" y="3933056"/>
            <a:ext cx="424883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09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600200"/>
            <a:ext cx="8229600" cy="4853136"/>
          </a:xfrm>
        </p:spPr>
        <p:txBody>
          <a:bodyPr>
            <a:normAutofit fontScale="92500"/>
          </a:bodyPr>
          <a:lstStyle/>
          <a:p>
            <a:r>
              <a:rPr lang="es-VE" b="1" dirty="0"/>
              <a:t>Reducción de los periodos de nómina</a:t>
            </a:r>
            <a:endParaRPr lang="es-VE" dirty="0"/>
          </a:p>
          <a:p>
            <a:pPr lvl="1"/>
            <a:r>
              <a:rPr lang="es-VE" dirty="0"/>
              <a:t>Una estrategia para mantener contento al personal ante los constantes aumentos en los precios es pagarles más a menudo, según la encuesta, un 92% de las empresas acudió a esta práctica.</a:t>
            </a:r>
          </a:p>
          <a:p>
            <a:pPr marL="0" indent="0">
              <a:buNone/>
            </a:pPr>
            <a:endParaRPr lang="es-VE" dirty="0"/>
          </a:p>
          <a:p>
            <a:r>
              <a:rPr lang="es-VE" b="1" dirty="0"/>
              <a:t>Pagos en divisas a los proveedores y empleados</a:t>
            </a:r>
            <a:endParaRPr lang="es-VE" dirty="0"/>
          </a:p>
          <a:p>
            <a:pPr lvl="1"/>
            <a:r>
              <a:rPr lang="es-VE" dirty="0"/>
              <a:t>Según la encuesta, el 97% de las empresas acudió a la práctica de pagar acreencias en divisas para mantener satisfechos a proveedores y empleados.</a:t>
            </a:r>
          </a:p>
          <a:p>
            <a:endParaRPr lang="es-VE" dirty="0"/>
          </a:p>
        </p:txBody>
      </p:sp>
    </p:spTree>
    <p:extLst>
      <p:ext uri="{BB962C8B-B14F-4D97-AF65-F5344CB8AC3E}">
        <p14:creationId xmlns:p14="http://schemas.microsoft.com/office/powerpoint/2010/main" val="2352650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Datos de las empresas</a:t>
            </a:r>
            <a:endParaRPr lang="es-VE" dirty="0"/>
          </a:p>
        </p:txBody>
      </p:sp>
      <p:sp>
        <p:nvSpPr>
          <p:cNvPr id="3" name="Content Placeholder 2"/>
          <p:cNvSpPr>
            <a:spLocks noGrp="1"/>
          </p:cNvSpPr>
          <p:nvPr>
            <p:ph idx="1"/>
          </p:nvPr>
        </p:nvSpPr>
        <p:spPr>
          <a:xfrm>
            <a:off x="457200" y="1628800"/>
            <a:ext cx="8435280" cy="2376264"/>
          </a:xfrm>
        </p:spPr>
        <p:txBody>
          <a:bodyPr>
            <a:normAutofit fontScale="70000" lnSpcReduction="20000"/>
          </a:bodyPr>
          <a:lstStyle/>
          <a:p>
            <a:r>
              <a:rPr lang="es-VE" b="1" dirty="0"/>
              <a:t>Efectividad de las prácticas</a:t>
            </a:r>
            <a:endParaRPr lang="es-VE" dirty="0"/>
          </a:p>
          <a:p>
            <a:pPr lvl="1"/>
            <a:r>
              <a:rPr lang="es-VE" dirty="0"/>
              <a:t>la mayoría de las empresas declinó en capacidad utilizada, y número de horas, de alguna forma podría significar un escalamiento hacia abajo o </a:t>
            </a:r>
            <a:r>
              <a:rPr lang="es-VE" dirty="0" err="1"/>
              <a:t>desescalamiento</a:t>
            </a:r>
            <a:r>
              <a:rPr lang="es-VE" dirty="0"/>
              <a:t> de la operación con la finalidad de sobrevivir. </a:t>
            </a:r>
            <a:endParaRPr lang="es-VE" dirty="0" smtClean="0"/>
          </a:p>
          <a:p>
            <a:pPr lvl="1"/>
            <a:r>
              <a:rPr lang="es-VE" dirty="0" smtClean="0"/>
              <a:t>Los </a:t>
            </a:r>
            <a:r>
              <a:rPr lang="es-VE" dirty="0"/>
              <a:t>niveles de rentabilidad en general se mantuvieron, </a:t>
            </a:r>
          </a:p>
          <a:p>
            <a:pPr lvl="1"/>
            <a:r>
              <a:rPr lang="es-VE" dirty="0" smtClean="0"/>
              <a:t>las </a:t>
            </a:r>
            <a:r>
              <a:rPr lang="es-VE" dirty="0"/>
              <a:t>participaciones de mercado se redujeron y </a:t>
            </a:r>
            <a:endParaRPr lang="es-VE" dirty="0" smtClean="0"/>
          </a:p>
          <a:p>
            <a:pPr lvl="1"/>
            <a:r>
              <a:rPr lang="es-VE" dirty="0" smtClean="0"/>
              <a:t>la </a:t>
            </a:r>
            <a:r>
              <a:rPr lang="es-VE" dirty="0"/>
              <a:t>reducción de costos no fue el denominador común de las empresas sobrevivientes.</a:t>
            </a:r>
          </a:p>
          <a:p>
            <a:pPr lvl="1"/>
            <a:endParaRPr lang="es-VE" dirty="0"/>
          </a:p>
        </p:txBody>
      </p:sp>
      <p:pic>
        <p:nvPicPr>
          <p:cNvPr id="4" name="Picture 3"/>
          <p:cNvPicPr>
            <a:picLocks noChangeAspect="1"/>
          </p:cNvPicPr>
          <p:nvPr/>
        </p:nvPicPr>
        <p:blipFill>
          <a:blip r:embed="rId2"/>
          <a:stretch>
            <a:fillRect/>
          </a:stretch>
        </p:blipFill>
        <p:spPr>
          <a:xfrm>
            <a:off x="2555776" y="4005742"/>
            <a:ext cx="4536504" cy="2567677"/>
          </a:xfrm>
          <a:prstGeom prst="rect">
            <a:avLst/>
          </a:prstGeom>
        </p:spPr>
      </p:pic>
    </p:spTree>
    <p:extLst>
      <p:ext uri="{BB962C8B-B14F-4D97-AF65-F5344CB8AC3E}">
        <p14:creationId xmlns:p14="http://schemas.microsoft.com/office/powerpoint/2010/main" val="3978136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0962"/>
            <a:ext cx="8229600" cy="1143000"/>
          </a:xfrm>
        </p:spPr>
        <p:txBody>
          <a:bodyPr/>
          <a:lstStyle/>
          <a:p>
            <a:r>
              <a:rPr lang="es-VE" dirty="0" smtClean="0"/>
              <a:t>Finanzas personales</a:t>
            </a:r>
            <a:endParaRPr lang="es-VE" dirty="0"/>
          </a:p>
        </p:txBody>
      </p:sp>
      <p:sp>
        <p:nvSpPr>
          <p:cNvPr id="3" name="Content Placeholder 2"/>
          <p:cNvSpPr>
            <a:spLocks noGrp="1"/>
          </p:cNvSpPr>
          <p:nvPr>
            <p:ph idx="1"/>
          </p:nvPr>
        </p:nvSpPr>
        <p:spPr>
          <a:xfrm>
            <a:off x="457200" y="1600200"/>
            <a:ext cx="5122912" cy="5141168"/>
          </a:xfrm>
        </p:spPr>
        <p:txBody>
          <a:bodyPr>
            <a:normAutofit fontScale="62500" lnSpcReduction="20000"/>
          </a:bodyPr>
          <a:lstStyle/>
          <a:p>
            <a:r>
              <a:rPr lang="es-VE" dirty="0" smtClean="0"/>
              <a:t>A título personal la supervivencia el secreto está en dejar de confiar en el dinero local, quienes lo lograron hacer con mayor anticipación y se posicionaron en dinero de verdad al tiempo que se endeudaron en dinero inflacionario, son quienes mejor están preparados para la hiperinflación.</a:t>
            </a:r>
          </a:p>
          <a:p>
            <a:r>
              <a:rPr lang="es-VE" dirty="0" smtClean="0"/>
              <a:t>Si bien la gran mayoría de la población se depaupera, las ventajas de quienes tienen acceso a información privilegiada o a negocios con el poder es infinita y estas personas se enriquecen en forma grotesca con las hiperinflaciones.</a:t>
            </a:r>
          </a:p>
          <a:p>
            <a:pPr lvl="1"/>
            <a:r>
              <a:rPr lang="es-VE" dirty="0" smtClean="0"/>
              <a:t>Por ejemplo Perú cae de 4.192 dólares de ingreso per cápita en 1.987 a 2.953 en 1.992 y no recupera los niveles de 1.987 sino hasta 2.005 (Cifras de Angus </a:t>
            </a:r>
            <a:r>
              <a:rPr lang="es-VE" dirty="0" err="1" smtClean="0"/>
              <a:t>Maddison</a:t>
            </a:r>
            <a:r>
              <a:rPr lang="es-VE" dirty="0" smtClean="0"/>
              <a:t>)</a:t>
            </a:r>
          </a:p>
          <a:p>
            <a:pPr lvl="1"/>
            <a:r>
              <a:rPr lang="es-VE" dirty="0" smtClean="0"/>
              <a:t>El PIB per cápita en Alemania cae en 1923 un 15 % a causa de la hiperinflación</a:t>
            </a:r>
          </a:p>
        </p:txBody>
      </p:sp>
      <p:sp>
        <p:nvSpPr>
          <p:cNvPr id="4" name="AutoShape 2" descr="data:image/jpeg;base64,/9j/4AAQSkZJRgABAQAAAQABAAD/2wCEAAkGBxQSEhUTEhQVFBUXFxgVGBcXFxcZFBcaFxcYGBYXGhcYHCggHBwmHBcVITYhJSkrLi4uGh81ODMsNygtLisBCgoKDg0OGxAQGiwmHiQsLCw3Ny8sLCwwLSwsMDA0LCwsLDUsLCwsLCwvLTQ0LCwsLCwsLCwsLCw0LCwsNCw0LP/AABEIAOsA1gMBIgACEQEDEQH/xAAcAAEAAQUBAQAAAAAAAAAAAAAABgEDBAUHAgj/xABLEAACAQMBBAcEBgQLBgcAAAABAgMABBESBSExQQYHEzJRYXEUInLCI0JSgZGhQ2KSsRUkMzRTY4KDorLBdJOz0eHwFyVEVGRztP/EABkBAQADAQEAAAAAAAAAAAAAAAABAgMEBf/EACMRAQEBAAICAwEAAwEBAAAAAAABAgMREjEEIUEiUWHwwTL/2gAMAwEAAhEDEQA/AO40pSgUpSgUpSgUpSgUpWHtbasNrGZbiRYkH1mON/IAcSfIb6DMpXNtpda4ziztZJh/SSt2CeoUgufvUVrl6zr0e8bW2cc0WWRW+5mQj8qzvLifVrScW79yOtUrR9E+lEO0Ii8WpXQ6ZInwJI2xnBA5HkRuPqCBvK0ZlKUoFKUoFKUoFKUoFKUoLFx3o/j+R6v1YuO9H8fyPV+gtWs2tQ2MZzu48CRSrWzDmNT8X+Y+VKDKpSlAqhNVryd9AzXqqAVWgUpSg1HSvbyWNrJcONWkAIg4u7EKiD1YjfyGTyriF1NLcSdvdv2s2/H9HED9SJeCjlnicbyanHXNc5exg5F5Zz/dIFX85c/dUY2ZYmUhV0gnLPI+9Io17zY4FjwAPryrk+RrVsxHX8fMk860099Gh0lve5KMs5/srk1kwQ3DDMdpcEeLKqflIwP5VurzaiLGRs7TGgyTMIwGlkAyi4ZffRsH3+e7T41MbNmMaGQYcqpYDgGIGofjmsLx5y68W7vXf/f9/pzey2pcbPuFuRA8LYMbCYEQSKw3BpI9QBDaWGfAjnUmj6zr1Dqe3t5U5rGZEkx+qWLAnywM1pbvpHdLcTq2l0SRkNsyJviz7pDcSzLhgSSpzjA5YF1FHGyNA2q1m1dlxBjde/AQd4xvIB4YI5CtfPWZ/P4x1xY1e67rsHbEV5BHcQHKOMjO5gRuZWHJgQQR4ithXK+qC/KXN1a/UdFuUHJWz2cuPX6M+ua6pXXjXlmVw7z46sKpqoTVAKsqqDVaUoFKUoFKGvNBauO9H8fyPV+sefvR/H8j1S2YlpASSAQBkDwzy9aDzssfRLvz3v8AMcUquzD9GCeef3nyFUoMulKUHkmqgUAqtApSlApSlBzTrmsSBa3ePciZ4pD9lZ9Olz5B0Uf260PRa3WTZ1w8rmJJXkbtBjMccR0DvDBX3HJB46jXW9uFfZpi6h1ETllYAqwCkkEHiK5PDBjYkYwSPZ4nYYySvuySjHPK6q5+WdWX99Ov497ll9SWszY3Rm80JcrCko3PHFM4im06cIwjRTGjaScKzbsjOkjdtodrxmJ5mzGI9QlVxh4mQZdXXkR5ZzkEZBFSzastxJHA9g0JDSxM7Pkq1ud7lCv1iCpFQTpnbmW62hHCuvNtbMy7sNMplYJ4ZaNYgc8tPlU8vHnrs+Pzamuvfa1edDbvaUQuGEVo2MwKyubnSd4EsisAmr7Gl9OfGtVc7MVtlSqiussTPKyuQZEnhbMikqAORXIGCCDzrqNvIt77Ld29w6xLqdkXuyhlK6JByKNy5EEekTsik09/IhDQy3GFI3q2iCKGRgeY1o4zz005czOZYng1re7L+xrepu2MtzPeD+TWJbdTyZmIlkH9kCMffXWSaifVVgbMgQKFMZkiYAAZeOV0ZjjmxXUfWpYRWuczMkjl3q61bVAK9UpVlSlKUClKUCvOK9UoMece9H8fyPVi0lQNIdacdR95dwGRvwd331kXHej+P5HrFj2So1e83vKV5bgTnwrPd3OvGC7skjsgNStgtnScjJYnjnzFUq5Y2giBAJOTqJOPADl6ClWxdWf17GTSlKsFKUoFKUoFKVi7UiZ4ZVjOHaN1U+DFSFP44oIptTp1ZSRzxa3WMrJCLgxsLUvhlKibGnju1HCk8Ca1PRVibG1PP2eLjwz2Y41Z6Gsr2ECaR7kYhkQjg8Y0SKynnqByD41ubeBY1VEAVVAVVG4AAYAAri5eTy+unqfH4fD+pfcRK2huIgYok2jbKc5S2mtntxniYjN7yDfnAC48KzeiFgsb3bpnS03ZjLFmPYrpkZmJJLGUy5PlWz29tqO0iMkh8dKgZZyAThR6DJPADeatdFLUxWkKscsV7Rz4vKTI5/aY1F3bn7Xzx5zv69tH0h2di5VVghlW5LZUyzQAuiamMmgskmQD9QHdvzUj2JbyRxBZREpG5UhUrHGo7qDO9seOB6CtR0sncT2QiQyuskkugEKxRImV8Ft36QceJwOdbjZe1Y7gExkhlOHRgVkQ+Dod4/ceWajVtzE4mZutPY296stxbxyG2tDM1x2iY7aQzKpaNGOdChw5LYzv3GpD0M2hNHeSWM0zzoYRcwvJgyqNeiSNn+uAShBIyMkZO6rV7tGGHfNLHHnhrdVzjjjUadBojc3kt+oPYLD7NCxGO1y+uaRc/UyEUHng1txb1rX+nN8jj48Z+vfafUpSulwFKUoFKUoFKUoLFx3o/j+R6v1YuO9H8fyPV+gUpSgUpSgUpVM0FaUpQKUqxe3kcKNJK6xooyzMQFA8yaCPbS6GI9wbmCaS2d/5VUCGKUjgzI4I143ahg1oUmkhvJrSdwx0pNA2kLriYaXGBzWRWz5MpraJtm72j/MVNtbH/wBXKn0kg/8AjwNy4fSSbt+5TXm+6uLZo8xM6XYbtFvGJkuDIBjMjN30I3FNy44AVnvjmp/ttxc2sWf4adNlF7maaYBl0CCIZziMrmVvIsx0+iCsS2a5tFEPYvdxqMROjxrIFG5UlEjAZA3axnI4gHjmDab25EW0FEEmdIkGTbS/rJJ9XP2WwRW1SRWAKkMPEEEH7xXJqaz9aj0s3O/vNarZNjJ2jXNxpEzKEVFOpIY850BiBqYnBZsDOB4VmPs6MzLPjEiqU1A41Id+lvtAHePA+pzl1pb/AG8ursLUe03R3LFGc6T9qVhujQcySKrO9X6XvjjP2w12xax7Tke6jZ4obdImk7FpYonkftPpNKnR7qrg45nhiuobM2hDPGHgkSSM8GjYMvpu4elaboN0aNjARIwkuJnM08nJpG4hc/UUYA9M4Ga8bT6FQO5mti9lcH9Nb4XUf6yPuSD4hnzrvznxkjx+Tfnq6SalRCPb93ZkJtGHtI+AvLZWZPWaDe8XL3hqXfyqVW9wsih0YMp3hlIIP3irKLtKUoFKUoFKUNBYue9H8fyPV+sW7c+5jjqP49m9UsLrtADg4xnURjPhu9PD/lVbuTUyMulKVYKUpQUNea91TFAFVpUX2v0hkkla02eqyzrullb+b2uftkd+TwjG/wAcDiGd0i6SRWmlCGlnk3RW8Y1SyHxx9VRzdsAVqrPoxJdSLcbUKyMp1RWqEm1g8CwP8tKB9Ztw34HA1tOjvRuO11OWaa4k/lbiTfLJ5eCIOSLgD863dAqhNYW2drxWsRlnfQo3cyzHkqqN7McHcK13RLb5vkmkMDwCOZolDn320qpYkY90hmKkZO9TvoNzPbrIpSRVdWGCrAMpHgQdxFcq6yej1nbmCO0h9nnmYsXhd4wsUWDIdCMFJJZFGR9YnlXW6hvWB0VlujFcWxXt4Qy6HOEljfSWXUAdLAqCDw4g+Itnrynl6Re+vpzjY2zYfbYYrvtp7ec9kA9xNiOXBZMgP76tjTg88elds2VsmC2Ts7eKOFPBFCgnxOOJ8zXJegVg+0Z0mBSOG1nV3XVqld1UlNOBpEeTnVnfg7q7PVuXw8v49Iz5df17KV5c4BIGTjh41Cej/TWZraK4vLYrHIgftrbVLGniskQHaoVIIOAw3HeKzWTY1HdodHGUmSwl9llJ1EaddvJ4h4sgb/tKQRW42btGG5QSQSpKh4MjBl8xkcD5VlgUEZselLRusG0YxaysdKSBtVpMfCOU40t+o4B8M1J6x76yjmjaKZFkjYYZWAKkeYNQ97K92Yc2uu+shxtmbN1CP6mRv5RQPqMc7gAaCcUrW7B27BeR9pA+oAlWUgrJGw4o6HerDwNbKgV5JoTVQKDC2rb61VBzbH+BuOOI8ufCsyNAoCjgAAPQVauO9H8fyPV+o8Z33+hSlKkKUpQKVBJ+mk1y7Ls6OPslYobqbJjYqcN2MSEGQA5GosozwzWJtcX80Tx+2IA4wdMGgkZ95Q6uSuRkZGSM1neXMvVrbPByancjc320JdoO1vZSGKBCUnu1xqJHehtydxfkZN4XlluEg2RsqK1iWGBAka8AOJJ4sxO9mPEk7zUZ6K9JkjMdlPbiyYAJCFbVbS44LHJge/8AqMATyzUzq8svplZZeqVpOk3SWKyCBg0s0p0wwRjMsreQ5KObHcPwFYfSbpUYZBa2kftN64yIwfo4lP6Wdx3EHhxbcBxzXrot0V9ndrm5kNzeyjEkxGAq8eyhX6kY8OJ4nwEoY+y+jrvKL7aRV51y0UI3wWg8Fz35PGQ8+GABV3q0BOzoZG70xluD/fzPKPycCs/pld9jYXcg4pbysPURtj88Vd6K2nY2VrF9iCJPvWNQaDaVounO1Da7Pup13MkT6fjYaU/xEVvag3XBN/Eo4f6e5hj+5G7ZvyiqZO70Il1fyixvoE4RXEQtm/8AtiBeEnzI7VfUiuzVwnacTNGezOJFIkjPhIhDIf2gK7L0c2st3aw3KbhKivj7JI95T5hsj7q6Pk8fjrueqy4tdxsaivV++lLu2xj2e9uFA/Ulf2hD6Ymx91SqorsMiPau0Iv6RLa5HnlGhb/gr+Jrmave1+hkTyG4tXayuv6aHGlzyE0R9yUeoz51ZtulUlsyw7URYGJ0pcpk2cp5ZY74XP2X3eBNS2rV1bpIjJIqujDDKwBVgeIIO4iguA53iq1Bpdk3Wy/fsA11aZy9kzZkiHM2rneQOPZN9281JdmdIbee3NykqiIAl2b3ez099ZAe4V5g0Gu6RdG2d/arJxb3ijvY+inUfop1HeU8A3eXiDuxWR0W6Rrdq6shhuYjont278bciD9ZG4q43EffWhl6Y3NyQdnxIkHH2i5V/pPOKBWViuMHUxGc8K1F1DtA3UV4r2XbRqyErFNH2sbfo5D2rZUH3huyCPUGl5My9Wtc8HJqdyOpUqHbK6asJEhvoPZnkIWOVX7S2kY8E14BRjyDDfyNTGrSy/cZ6zc3qrFx3o/j+R6v1YuO9H8fyPV+pQUpSgVF+s25ePZlyyEqSERmHFUeRElYeiMxzUoq1dW6yI0cih0dSrKwyrKwwQRzBFBCrOBEQRxBQiAIFXgoAGB+GPxrWWu2pZyxtLOe5jRzGZVMUcZZThtHaupcA5GRuzzrT7GDWd6dnMGVc3UgLAkyqZEMDrIe99GWB55U5rL6KbFWW5/g+99+G1tlNsis6JKDIweZ1UjMi/RoeIzvGNVcmOKeVmno8nPrwmsNhmK/t2UhgrFkZWGmSKRDggj6rowz6gV72D0pu76zggtR/GSmm4unXMNuVJRmxuEkzadQQbhqBOBuOqszDs672hC7CKMSRzxh3JZkkiUEqXJZ/fUrz3jFZ3QC+vIbGOSGOG9t3aSQxxOEuoTJIzunvnRIQW7uUYcN9a8WfHVn4w+RubznX6nHRzo/DZRlIgWZjqklc6ppn5vI/Enj5DlittUe2b01s5W7Npewm5w3AMMw9Fkxq9VyPOpCDWzlRTrRJ/gydBxkMUP+9mjjP5MalSjAwOVRTrIP0FuvJ76zU+ntCH/QVLKBXL+tG6131pADuiiluGHm5EUZ/KWuoVx/pjqG15+0GkPDD2JI3MqBu0weZDsd1a8E75Ipyf8AzWGKk3VPtDQ9zZHgre0xD9SU/SAeSyAn+8FRk1s+ru3Mm1HkHct7Yox/XndSq/sxsfvFdvy5PDthw3+nWahm0G7Lbtq3/uLOaH1MMiyj8AzfjUzqF9OwEvNkz/Zu2gz/ALREygfiorzXUmlK8u4AySABzO4VoL7pvYRNoNzG78OziJmlz4aIgzZ+6gkNc36xNlRe1WihSi3cjC5CnCTi3TtYxIvAnUo97iQMbxw3g6T3Uw/imzpvKS6ZbeP10+9IR5aRUN217beyLGs3b3MEodVtYQthbyLlXWa5lOqT3WdSqb+Pu5GKi/c+ls2TUtbK97Se7hso5vZg8bzPKApk0oyqI4g24MS3HBwBVJBPZ3LWkj+06oWnt3bSkjaDpaKQqNOclcMBwO8bqsdGtjnaF9M19b28sNtGbcaWMsJmZlaTSXQZZQAN3dyRkknGHsG0EBmnkm1wWpuLe31Ens4EmYvlzvY5UIPJBjjXPcTPH9z7dmeXW+b+b9f+PG2dsx3Vo0ZUoJ7KS4RidytGAWU+BQlDn14Y39T6PXhmtbeY5zJDHIc8cuisf31yHoP0d/hSK3Ry62tujiRlyvbvM+owBvsKoUMRzONxGR2yNAoCqAAAAANwAG4ACtePHjGHPyedi1cd6P4/ker9WLjvR/H8j1frRgUpSgUpSg1PSTYEd5EEcsjowkilTAkiccGXO47iQQdxBIqISdEdoiWKb2i1eSDUY3EckTPkYMcgDMuh9wOOG4jJFdEJqgqLJb2tNWTr8ReNbXa0TpPFpljOiSNsC4tpOIKuN43+8rrubiM76jXsckFz2U8xtLp90F+ir2N6B3Y7mI+40wHjgnHusOBlvSXo80jrdWjiG8jGFc57OZOJgnA7yHkeKnePAtmbSh2jHJb3MIWVMLPazAMVPJhydDxWQbj5HcJVaTam1Co7HbdlG8PK6jQy2vrIjAvAeG/eP1qyLToeI1Emyr2W3RgGVNQubNgd4Ko5OAc8UYVKNkWHYRiLtHkVSdJkOpwv1ULcWxwBO/GMkneci3tkjGI0VASWIUAAk8Tgcz40HLusDbF9b28C3kVrI4uoZI3hlkUydi/a/wAi0Z07lwW1kDUPIHa7J61YZd0ltcxY3s30bxj+0Hz/AIa5/wBYO0WuNp3BY+7ARBGOSgKGc+rOTv8AAL4VYssdkvMB2LjGRnT7hYD6ucVW1aZ+nX//ABC2fpLGfCjiSkhA9cKcVpOlu3tk7Qg0G+gjlQ64ZS2GiccDhsZU8CvMfdUBRsrqcg8QWAA1KUJdd3EA4wfGtFpp5J8W9tNto0cjMyFosh9DBkONwZGHeVuR863/AEJ6dWljaYZJ5rmV2mmEcRADudya5CqkKoVdxPA+Nc/ktlbiP9OecHHEZA3Ve4eta8nyNbkl/FMcMzanm1Oti5fIt7eKHwaVjK37CaVB/tGobtTbN3csGuLqVyrB0CkRojKcqyomBqB4NxHjWJSse608Y6H0A2fYX0Dy3+qeeBsSm6nkkQBt6SBXbQFIyOHFWFdK2NDbrEptEhWJgCphVVQryI0jBHnXGerHY8M+0D28SSr7OzqrgMoZZFUNpO7OCwGQefDn2m12nC8jQxuHeMe+EBKx8MKzD3Vbf3Sc45VeKX2zQKjvSAT3L+yWxaFONxcjcyq2/sof61gcl+CA53kipHUL2rtue+la02aSiKdNxe4+ji5NHB9ubzG5fXgQxdoyOw/gnY2iERJpmuBkpbAg4jXHenbeSc5GSTvOR62L1e4EaXkqSwxBRHbRoUgyvBpdTM0pzvwcDO8g1LNhbHis4VggXSi79+9mY953bizE7ya2FR1Kmas9PEMSooVFCqNwCgBQPAAcK9Zoa81KFu470fx/I9X6x5+9H8fyPWRQKUpQKUpQeQPGvVKUCtN0g6PJc6XVmguI89lcR47RM8Qc7nQ80bIP51uaUEVi6TSWvubTQRchdRgm0fwLnjA3k/u+DGpNBMrqGRgykZDKQVI8QRuNe2UEYIyDuIPA1FrroLCGMlnJLYSE5Jt2xEx/XgbMbfsj1oOadaOxWttoNNj6K6AdTyEqKFkT1IAbzy3hUZhmZDlSVPka6R1jWm0BYSLci3uY42ikW4jzFMmiRcloWypypYZRh3uFc1IqummfT1NMznLMWPma8AUqucev7qqscPWqV4mmC4zz8OXmfAbx+Ne6IBV2FV36vu8+P/T/ALBq2BTOeNEph1d9Gvb5p5ZZpo0jVIisLmMy68u6uw97TgR7gRn0ArrAFps22/RWtvH6Kgz+9ifUk+Ncy6qvbOyultFgGq4GqWZmPZ4hj7sSD3zgg72UVP8AZfRJEkE91I95cDhJNjTGefZQj3I/UDPnV4yvtiSG42mNIElpZHixBS6uR4KOMMR8T77DgFG8yawso4I1iiRY40GlVUYUAeArIpUoKUpQKpiq0oLFx3o/j+R6v1YuO9H8fyPV+gUpSgUpSgUpSgUpSgUpSgj3WFBr2ZeqOPs8pHqqFh+6uAxtkDwIB/Gvpm8txJG8Z4OrIfRgQf318w2SlUVW7y+43kUOlh+INV0vlkEYrzVQaoRVV2+6DbEF5PcxHnYzIvk8jRqrfdpNRyzfVGrHcSBkc88/zroHUqub25PIQRj8ZHP+lRDb1p2N5dxfYuJMeSue0QfcrrVr6Unthk0pQCqruqdRv83u/wDasfhDFXSq531IRYsp25PdyEegjiT96muiVoyvspSlEFKUoFKUoLFx3o/j+R6v1YuO9H8fyPV+gsW/F/i+VarVLfi/xfKtVoL1KUoFKoTVM0HqlKUClKUCvnPpZZdhtC8ixgdsZV+GcCXd5ZZh91fRlcd66dn6Lq3uQN0sbQMeWqMl0+8hn/ZqL6Tn2gde9BABI3HeP++VZEJAUE446gN2rwHHjvz+G/wOPLKWOT/0qjR0DqOiJnv35YtkH4Skj81rSdaVt2e1JTylihl+/wB6I/lGtSrqMh/i92/2rkr9yRR/6k1rOuuHF3aP9uGZf928bD/iGr/ik9oABVc0Jq3M+FY+AJ/AVRo7X1OQ6dlQn7bzSfjM+PyAqbVoeglqYdnWcZ4i3iz6lAW/Mmt6DWjFWlKUClKUClKoaCzcd6P4/kerzMBvJwPOseYb4/j+R61m35w9uzb1CuN53Z0sN48jw/58CG2txvf4vlWlUtzvf4vlWq0F6lKUFDXmvdKCgqtKUClKUCol1obPE1hIwXU1uRcqMZOY86sDx0FxUsIqjRgggjIIwR4g8RQfMrS69/jvHhvrzV/aey2tLia1YEdk5CZ+tESTEwPP3cD1BHKrQGfWs2sdg6lo8bO1fbnnb8HKfKK1fXknuWT+Ezp+3ET8gredTw/8qhx9u4//AES1ruvGLNlA/AJdxsfQpKn72FX/ABn+uTVauITIBGOMjLEPWRgg/wA1e+0HiPxFbXojAsu0bKMlSO3EnEfolaVf8SLuqsaX0+ho4woCjgAAPQDAr2K9Uq7IpSlApSlBQmqAZquKrQWLnvR/H8j1obtylrIVYZaUZ0MuBqK5BJHhxzx++t9cd6P4/keo5fxg20hyVzPkE5A34U5xy3nj+HgEkg4v8XyilUt+L/F8q1WgvUpSgUpSgUpSgUpSgVHOmHTO22cmZm1SEe5CmDI3hu+qv6xwPU7q5H086xdoe13Fukhto45XjCooEhVThWLsCw1DDArjcw48a52zs7kks7ud5JLOxPiTvJonpn9IdtS31y9zNjW54DOlFG5UXPID8Tk86wDIeAJ/HjXROhXVXPdMsl0Gt7fIOlhieUeAX9Gvm2/y5jR7R6vdoJNIkdpK6CR1RhpwyBiEbUTjeuDvoOx9TF0JNlQjABR5UOOZ7RmyfMhgT5mrfXZOV2VKB9eSFT6dorfLV7qi2JNZ2BjuIzHI0zvpJUkAhVG9SR9Wtr0/6Ptf2MtuhCu2lkLd3UjhwCQNwOMZ86IfLeMev7qrHIVIIJBBDAgkMrA5DAjeCCAc1NI+qjajEgwIuObTR6T5jSSfxAqZbX6lEaKM203ZzKiiQPloZHC4Zge8mTk8x4AUSw+ifXI0arHtBDJjAE8QGojxePcD6r+zXSdkdONn3OOyuosn6rns3z4aJMH8q4Zd9V21I2x7P2g+1HLEV+4Oyt+IFX9mdU+0Z30yRLbp9uR0YfckbEk8OOKD6NpWu6PbONtawwNIZTFGqFzxYqME7ycDyyd1bGiClKUClKUFi470fx/I9RzaBBtpBu96fdncMEhs7iOCgtnhgZ3jfW621cGNVcAHDcD5qw/1rRy3hMe+2jKD3sHfjK4zjl7px6Hwrn5flcfHrx133136t+kWpLbje/xfKtVqzsm8E0YcAAnOoDkw40rbGprM1PVSzKUpVgpSlApSlApSlBrdq9H7W5wbi3hmI3AyRqzD0JGRVNl9HbS2Obe2hiPikaK34gZrZ0oFKUoFKUoFKUoFKUoFKUoFKUoFKUoNV0kUmIADJ1DcOPdatE0x05McmrGMaDjOPHPDnjTnfjOKldx3o/j+R6v1x8/xbyb85rr669f9/lFjUdGLMxw5bILnVg8uQ3egz99K29K6OLjnHiYn4mP/2Q=="/>
          <p:cNvSpPr>
            <a:spLocks noChangeAspect="1" noChangeArrowheads="1"/>
          </p:cNvSpPr>
          <p:nvPr/>
        </p:nvSpPr>
        <p:spPr bwMode="auto">
          <a:xfrm>
            <a:off x="155575" y="-1881188"/>
            <a:ext cx="35814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4" descr="data:image/jpeg;base64,/9j/4AAQSkZJRgABAQAAAQABAAD/2wCEAAkGBxQSERQUExQVFRUVFRQXFhQXGBUUFRoXFRQaGBQXFRQYHSggGBolHBgUITEiJSosLi4uFx8zODMsNyktMCsBCgoKDg0OGhAQGiwkICQsLCwsLCwsLCwsLCwsLCwsLCwsLCwsLCwrLCwsLCwsLCssLCwsKywsLCwsLCwsKyw3N//AABEIAK0AuQMBIgACEQEDEQH/xAAcAAAABwEBAAAAAAAAAAAAAAAAAQIDBAUGBwj/xABFEAACAQIEAgYHBgQDBgcAAAABAgMAEQQSITEFQQYTIlFhcTJCUoGRobEHI2JywdEUM5KygoPCFkNTY/DyFaKz0tPh8f/EABkBAAMBAQEAAAAAAAAAAAAAAAABAwIEBf/EACMRAAICAgICAgMBAAAAAAAAAAABAhEDEiExBEETURQiMmH/2gAMAwEAAhEDEQA/AO40RoE1GmlOtqaVgKmxIWoUnEiKadqg4jeqxgjEmTf/ABRqQ3EWNVxekFqooIzZYfxz0Bjm/wCjUBW8aWrXp6oLLGPiLU82PVhZlDDmCAQfcaqhRdZWXBMdlphJIoxaONIxzCqFB8woFOvjqps1HS+ND2bLX+PI509HxIc6pKawxuo9/wBSP0o0QtjT/wAatNPxIXtaqPMaNRqKSxIexeDHXoxi6r0qVGlZaSHZLSa9RcZxmGI5ZJo0Y+qzKD8L1nunnSZMHEEEoSaQi1hmZVGrNlHM2sL8zflXJG6WyrYQqiAEXawLtY5gXNtTve9zq2utRlJro2kdq4p0xwkEedsRGwOwRhIzeSrXLeP/AGlTyTlsK7xR2FkYq2o3NraX00vTcGDOPgDSw9U4ARMRbKhWPPI7G5FxlsoGu29bHo39nWCkwVyJDJKhBeSweNwSDlVdAQwPftvWVKxtJFz9m/GcXi8OZcSEy5ssbKCpYLoxI23+hrX2qNwvArBDHCgssaKqjwAtUqtmRLVEnqTIah4hq3EyyE7VHl1o5WolFXSJtjBjoinhUrJShFT2EQjFQVLVYCCjMNLYaK2QWFNVNxEZDKO8m/fax/W1E0NaTFZDZrAnuBPwBqQKRiYrI3lb46frTzJQNCLVGSZUizuwVQCSWIUDUnUmqjpL0ugwd1/mTcolO35z6o+dcs4xxubFN943ZHoxr6A7rLzPidalLIl0bULO34bELIgeNldTsVNxUnDp79T9a4Jwzi8+EkvE7Ib9pORP40P/AO1pcZ9o+JeLIiJE2paRbljc+oraL8/dWflXs1pR1Li3GoMKuaaRU7lvdz+VRqa570g+1KV7phE6pdutazSHvKgaL86xEGHmxc1k6yaVt92bzLHYeJNq6V0U+ytRlkxhzHfqEPZ/zH5+Qqbk2apI53huFT4hhIwYiUn758xDEKWJudW0B2v3c60vDeB4eGLM4vKQ4LTjIFItrDEGJJAJN37uV6n9LwYMS6xkdWkihE3sBGOxv/LDXFu/Sq2NhjM6PIsTAdbfMFjypYEEtctvlC3Nm120Em/RonQYxJUCsRlQMysFDdpQZFFj6Pay3B0FyDW/6C4k3ljJbtZZl6wjrSJL5pHQaIGYXCjYEVzHjGGSwMZMuZr9nVyNMjsNVTMpAsbn7vxrUdB8aVxGFRUQO0TLLF2s6oFUmWRmt2yRH2RpY6aViK1Y3yjqgo6JaOrkxmRqrcQ1T5tqr5N6rEyyA63NPxJSwlGfSW3j8gP3qlk6E5Hv6luWjE/W1Hkk9tB/lk/66cY0jP8ALX4VnsfoRhYZct+sQXLH+WTux/5lO5JBu6H/ACyP9ZosI1kX8o+Yv+tc/wCnfT3qw0GFN2sQ84vZb79XyJ/FyrL4BcmixnSfDpiBC+IhV1vmurBQT6pfNYHwq7w4ZlDKY2U7MpJB8iCQa84dUzKWysQL3axIvzu21/Pvp7h/EZYSDFK8Z/CxUX8Rex99Y3ZT40egeNT9VEXkKKgK5mZmUDtj8J+Fcw6T/aLJJePDARLreS92b8ugyD5+VZXi/HZ8Vl6+VnyjQGwA7zYaX8a0fQ77P5cXaSXNDD3kfeOPwKdh+I+6ls2Cil2ZnhPCpsVIVhRnO7HUgA7szcufia6l0W6Kw4RFkZXkmIBzlDZbjZF1sPHetfh+GRYWAxwIEVVOnMm27HcnzoZLBfIfStwjTtmZTb6M10g4Dh8aPvAyPssoRg487izDwNZXg/2cguGxE46vkEDBnHiWFk+ddORLmpHDV7Cb7VucUKMmReCYLDYdBHCERe4aE87sTqx86s8DiQxcZ1JzsAARfKtraU6BTeEHpH8b66X3qTY9jE9LA8WMZoWCAoJXzDMhcqUzBbghsqixv31TricQFAyRkNFlDgPZbtq4HMtfWxt41s+mPBzMokQFmVWVkW2ZkPNL7sDfTncisRDxCNLgOoIGoksjC3qlWs2nluBpXHlT2OiDTQqUyMpJe0bMbJElrKydWVOpOQDa1iL+NP4KXLPEyass0QEgYkEkhHJzam6sw3JNvDSvjxcZsoYmy7RXkYltNAgNyL/AmtV0S6OyvLHPPGY1jAKIwAkdstgzgHQAXNjqT3WrMIuxyao34o6IUddhEjzEAakAd5IAqu65WLdpRZiPSHLv1qzmUEWIBHiL1XdUov2VGp5DvrabMsa65PaX+paZkmTrE7SaK/rLzK+NP9n2VP8AhBqoHHMIZSvXYa6qQQXiBDZtQaoyZZPOp2Zf6l/emHmUK5zKbK3Md3nScRPCEMmaPIASX7GQDvLVlv8AaDD4nWNxHGkqAtpGVYyARu2hJQ62FrdntHuTkkjSi2P8f46siiGNkylHuhL5nUBkBbIQywhwA1rEgMdANafCdHVx3ZdAnViC7plZkXJcxGYMesfZbbAAHc6u8J4YcVLeAhUjbK2IVJLoAQXWCV2vJIz5ySynLmOtzrusLwyGKMRpGoUbDfzJJ1JPMmpxTk7ZptR4RHwPD44MscaBUVWsttNStydNSbbmixXR3CzfzcPE3jlUH+oAGjfDp1p7C2yL6o5sf2FSYsNH7C/AVWiaKGD7P8FFiY5FRiLn7tmzR3AJBynXTxNvCtoBVdJhEzR9hd25D2DUwYOP2F+FSob5Cxq3je+mlvjpSJIqRjcGmTRRqyf+ot6cfAxn1R8SPoaalQCBH4e+ncIvYT8o7+6m2wKBSRcaN6zd3nQw+FXImreiuzt3edDlYEum4dj+Zv7jSeoHtP8A1GmcPhjZvvJPSfmp9Y961mw4JsVROM4jDRqrYnqwGZUUyAG7NsBceBPup+JcvMnxNr/ICshx+dZsU0LKXEfVbglbyMrZBYauVQC3JS5Om85y1TZSHPBfcL4xH1jpkSFLoITdVMma+ycr2BA3sQdL1eg1jP4a2MHVpnUSK0g7ejsc+Z5SMoCg5hGPA8lrXA0oT2VmnwPg0dNI1OXqghElZ7jPF4sNG0kzhFBa1/SJvsq7sfCq3pp0+hwV40tLiLegD2VPIyMNvIa+VcV4pxKfGS55WMjsbKANB+FEG3l9aNqHrZf9KOns2IukV4ofM9Y4/ER6I8B8ax29dJ6L/Z2bCTGA96wf/IR/aK32FwUYduwgAWMAZVsAMx2t4it6uStmdlHhHnpGsCL6HcC/0761vQvolLiVaUkxwaKf+bqLoveO9vhrXXcRwbDSenBC3mi/tT0ioqKi5VAaMBRYAAMCAB7qSx0J5Pocw2GSJAkahUUWVRoAByFKLUl5h3j4io38YgOroPNhVUTFAXkcdyp8y1So46iYfFRZ3PWJ6g9IcgT+tTUxUftp8RQ5DY7btJ/i+lP1CfFpnTtDZ+flT38YntipMQuc6D8yf3inBUDG46MBLyIPvE3IHO/OnV4jF/xY/wCtf3pBRImHZbyP0oRCygeA+lMSYtCjEOp0OzA8qcSZbDtLsOY7qQ/Q5TWDHZP5n/vNKE6+0v8AUP3pvCzqU9Jd25j2j400KiRWalk6mfFMy5gwE6gAZs0UaxMAT4ZP6jWkVgeYrN8Wk+9nHNIG/wDOyW/sqGaNw5KY+JFvwvDsidvVnYyP3Bn3VfwgWXXuqeDSFFKqqVKjLfI6ppV6bWlXrJQ80cA4JPjpckKlju7m+VRzZ25fU12boj0HgwiEkCSa5DSsNrco19QfOtJwHgkODhEUC5VFrndmPtMeZpeFPYP5n/vP7VtA2Q5uHp7C/Co0WFjDv2F9Tl+GrSXaoBJzv3dj6GrolYFiQbKo8gKRNEpKaD0wdhyBoXpqZrPEO9j/AGGnRknhR3fSjEXgKOM1IpN0NDOFisZD3sPkiipIFNYVvT/Of7Vp69SsBl/5q/lb6rT96jMPvb90Z+bD9qfvStDET+r+YfQ0sDwFRsUTmi13k+P3bG3/AF3VKpWIj41fu3sBfKbaDuNqc6lbDsr8BSMc1o28v1p9DTGjP9MekMeAwxlKBnJyxptmY955KNz/APdZLgHBWxkAxnEcRIqyDMkSSHDRIhPZPZItfcC/dveqr7ccSf4jDxHZY2e3i7W/01oOBzR4jB4KWSI4iGOFoZolQvllCKmfqt3AyuulyOs87c+dvhJ1/paCpEhONR4GVY4pZpoNA6lHnWMFc11xKjQhe2VYns8xVjjEHX4xtwVwqX5dr/uvVViFWITN1jYZZWQrhU1ZYsqRuDAitcuis1xqveLGo/DOMRRrJDNMuY4nDtGxv2sNmiMEha3o9UoBJO4NYlK4qK55RvXm6OlMlJApwMGAIIIIuCDcEHYjvpJFdDJUgUKFqO1IZ566P9P8ZhLASdbGP91Jdh/hb0l+NvCtQftEXFDqz9yCdVJvmub2z8h8Krsd0bgk1C5D3rp8V2rN8Q6Kyx3KfeL8G/prr+GeN3VmHJTOn8K406EKZLxkjVgHy+Kne3hetN1TZmu/s7Ko5GvPuC4vPAcoOnNGuR8DqPdXR+H/AGlxsoXL1chVAWckqSq2uCP1oc4ylwqE4tG1mTKCWkIA3uEAHvy1nsXxhiwMZ7I2LKhN9r7aaVCxONeU3di3d7PuA0pq1dUMP2Ss0vDOMCQhXco2gFwmUn82XQ+daJY29tv6Y/8A21zi1aTgvSFUiyy5iVJy2F7ra4BN/MfCpZsNK4mos0OHRiGPWH02Gy8jbu8KfKED0z36hLae6s0vSlUWyIxN2N2IUdpidhfvqo4lxuWYWJCr7K6A+Z3NQj485ehtomcT49IJfupLqotfKupvrvuNqn8G460rBJHCsduwuU+HeDWUoA2N+Y/TauuXjR1r2Z25OiTwtmj7Z9IkaJp2G8PGnmja3pnzKrb6ViZ+kM7W7QXLsVUX2sSc16hT46V/SkdvMm3w2rmj4s/ZrdF1xvjsivkjkRwLZiUFr3vYEHw+dWvB+Mifs9Zkk9kquv5e/wCtYi1R+I40QRtKdMguLb3uAoB5akVaXjRUBKTsuel3R9eIY/qJCVMGGEgmUAFutdgiZfZUoSeZvyrVcBwQgw0MXZ+7jVSUFlLKtiQNbXIJ351wbH9MsZLM8xmZHdOrOSygRjUKB5km+9ya2nQjpbJHF1TxAFmLIx7KHsjsheR0JtzuTXjZsGTJ/J1RkkuRnicL4rpA+HZ26oNGzICQCiYZGN7cidPfWj466dfPlKhThsOmYWyi8siCx20vb3VnePYA4jEHE5+rcqFbJcKyhbG5Bvt420qu4emeVbE5FUFRoOxHpGLDkSxa1dWLxJ7Rv66Esqq0dJxfSVYVjiwqrkjCqCQcmVRlCoLg2HfVvwPpDHiDlIySezuD35T+hrn9GrFSGXcG47799ehLxo60jm3dnWwKOsrL0yUDsxsT3sQo+V6if7Zyf8JP6m/auVYZ/RXeP2Zi1C1EKOvVOchcR4ZHMLOovyYaMPI1z/jGAMErJuNCCeYOxrp1UPSzhnWxZ1Hbj1HeRzHj31zeRiUo2uzcJcieiHEOshyH0ozbzU6qfqPdV/XOOj/EzBMCT2G7LeR2NdBhxKP6LBh4EGjx8qlGn6CcaY9QoUK6DAKFqFHTAKhahQoAFqFChQAKr+PYEzYd413NiPEqwYA921qsL1Bn4mgFkId9lQG5v49w7zWJ61yCswvDOEnrSsqkZLEqdCb7ad2+vhV5MxzhQBk0B1sQ1iQQfDTyo+JoDC82/V69cNGeUkIMh3Eak28be80mG40AoVlJPtA8976871xxcYfqzrjKzRytIy5GlJTmLKGI8XHL4U2MRlCyrysfNDa4I8vmBVK3HL8yB4KM3j2ibfKp/BGDyxArIIyTkDN2SyrcCx3Gh+Aqnyx6iDpRZsRR0Qo66jkBQoUKYCVpVJWlUACgRehQpCOedIOENFKcqMUOq2FxruNO6pXRPBqTMXVNImCtIyqFZgcrBGZS2oy6XIJBtW5tSGiB3APuvXHLxLdplll4oppuHEHDiCZhDcddiOsYoFSNOs1fTMSXsO+3KrSaF0KrdyWUhScji5kRUaQhRaxdwVveyA86bl4XC2jRoRvsBr36c/Gii4YqAiN5Y8xBOSWQAlSCpIvYkFR8BS/Hyrpj3i+0MYviqrA08fbTLEVUhVfLJ60gzXRTyIBvsbVVw9M4/WjceViKs+I8LkmVkbEyFWOZgwQ3PiwUG2g7N7X1tWbx/RKRFLI2e2uW1jbnbXXypP54i/Rmp4ZxeOcHqyezuCLHz8RVheuW8PxjQyB0Oo5d45g+BrpPD8Ys0aumx+R5g+VWwZt1T7MzhXRJoUKFdJgg8YLCO6i9iCw19Hntvy052tUWTiCyIeqyMuVi+98oUdlcvPX5VcUzDhEUkqqqTa5AA22qM8bbsafBlukWKP8AAxrydgNsvYQkppyJshrH1tOnpOSLQ2zEn4WrF3rhzp7UdGP+SRg51Q3KBjpqdQPHLsT51peFzFnR2VhaRMrN6RuSLeAsdgAKysLWYEXB7wbHXxrU8HyhlAa+aSPTMzkkG+jHsmwGth76zi7HI2Qo6IUdeqcoKFChTAIUdChQIFChQoGChQoUAChQojQAdqBoChRQGO6WcEteaMaeuo77+kB9arOj/Gzh2NwWRt1G9+RF66FIgIIOoOhHK3Osri+hoLExyZbk9lhf3XFcWTDJS2gVjJVTLGDpTh23Yr+ZT9RerHD8Rif0ZEPkw/esViOieIG2Rh4NY/OoM/B5k3ibzAv8xS+fLH+kGkX0zpt6F65dHi5Y9nkTwuwHwNTsN0jxC/7zN4MAfnoa0vLj7VC+Jm8xS3RuyG0PZIuCdwLedYaFIZOqDxBHlZ17BZAmVrbH9qmx9MHscyDzU2tWfTFsLDMCA4YXGtwb+la4BJOl+dRz5IZKo3CLiaTBdEo3UMXexJt6Oq38PfWg4fwmKH0F12zMcze4nb3VX9G+MK0YRyisug7QNxyNuVtqvgb6jWurDCCVonJy9h2oUVGK6CYKFChQMFChQoAFChQoAFChQoAFChQoAFChQFAAoUKFABWo7UKFIBDxA7gHwIH0qFPwWB/ShS/eBlPxFWFCk4RfaBNooJ+iUB2DL5NcfA1UY/oplICSXuCe0LesANvOttVfj/SXy/1rXNmxQ1uikZOzITdFsQuyo9u4i/ztUVsHiYvVlW3slv0rpNC1H4q9Nh8r9nPIukmJj0L38HAv8bXqZhOlknWAuBkIAKqNfzC/0rYYjCI4s6K35gDVBw7ozEzM76gs1kGigX0HjWXjyxaqQ9os0GGnWRQyEFSLginaTDCqAKoCgbACw+FLrsV1ySP/2Q=="/>
          <p:cNvSpPr>
            <a:spLocks noChangeAspect="1" noChangeArrowheads="1"/>
          </p:cNvSpPr>
          <p:nvPr/>
        </p:nvSpPr>
        <p:spPr bwMode="auto">
          <a:xfrm>
            <a:off x="155575" y="-990600"/>
            <a:ext cx="2209800"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4344" name="Picture 8" descr="https://encrypted-tbn1.gstatic.com/images?q=tbn:ANd9GcTN0G4McAF9_m4WH_aLx-n8rfxheXsQ9KNA79dbCBhBhluRN9BF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319" y="2043113"/>
            <a:ext cx="2902774" cy="264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59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¿Cómo termina esto y qué pasa después?</a:t>
            </a:r>
            <a:endParaRPr lang="es-VE" dirty="0"/>
          </a:p>
        </p:txBody>
      </p:sp>
      <p:sp>
        <p:nvSpPr>
          <p:cNvPr id="3" name="Content Placeholder 2"/>
          <p:cNvSpPr>
            <a:spLocks noGrp="1"/>
          </p:cNvSpPr>
          <p:nvPr>
            <p:ph idx="1"/>
          </p:nvPr>
        </p:nvSpPr>
        <p:spPr>
          <a:xfrm>
            <a:off x="457200" y="1600200"/>
            <a:ext cx="8363272" cy="4709120"/>
          </a:xfrm>
        </p:spPr>
        <p:txBody>
          <a:bodyPr>
            <a:normAutofit fontScale="92500" lnSpcReduction="10000"/>
          </a:bodyPr>
          <a:lstStyle/>
          <a:p>
            <a:pPr algn="just"/>
            <a:r>
              <a:rPr lang="es-VE" dirty="0" smtClean="0"/>
              <a:t>Todas las hiperinflaciones terminan mal, finalizan con medidas de ajuste fuerte, o con la simple pérdida de confianza en la moneda local. </a:t>
            </a:r>
            <a:r>
              <a:rPr lang="es-VE" i="1" dirty="0" smtClean="0"/>
              <a:t>Con ella no hay salida fácil.</a:t>
            </a:r>
          </a:p>
          <a:p>
            <a:pPr algn="just"/>
            <a:r>
              <a:rPr lang="es-VE" dirty="0" smtClean="0"/>
              <a:t>El tamaño de la economía se retrae considerablemente y solamente si se desarrollan los planes correctos, la prosperidad puede regresar, pero podría tomar años y hasta décadas, si no se deja de lado el populismo y se reconstruye la institucionalidad.</a:t>
            </a:r>
            <a:endParaRPr lang="es-VE" dirty="0"/>
          </a:p>
        </p:txBody>
      </p:sp>
    </p:spTree>
    <p:extLst>
      <p:ext uri="{BB962C8B-B14F-4D97-AF65-F5344CB8AC3E}">
        <p14:creationId xmlns:p14="http://schemas.microsoft.com/office/powerpoint/2010/main" val="4281354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Consejos prácticos para Venezuela</a:t>
            </a:r>
            <a:endParaRPr lang="es-VE"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algn="just"/>
            <a:r>
              <a:rPr lang="es-VE" dirty="0" smtClean="0"/>
              <a:t>Nunca vender a menos del costo de reposición</a:t>
            </a:r>
          </a:p>
          <a:p>
            <a:pPr algn="just"/>
            <a:r>
              <a:rPr lang="es-VE" dirty="0" smtClean="0"/>
              <a:t>Mientras las  tasas estén por debajo de la inflación, deber dinero a los bancos, lo más posible</a:t>
            </a:r>
          </a:p>
          <a:p>
            <a:pPr algn="just"/>
            <a:r>
              <a:rPr lang="es-VE" dirty="0" smtClean="0"/>
              <a:t>Mantener los excedentes de efectivo en activos que no se desvaloricen con la inflación, jamás en bolívares</a:t>
            </a:r>
          </a:p>
          <a:p>
            <a:pPr algn="just"/>
            <a:r>
              <a:rPr lang="es-VE" dirty="0" smtClean="0"/>
              <a:t>Cobrar de contado y pagar a crédito (si los acreedores lo permiten)</a:t>
            </a:r>
          </a:p>
          <a:p>
            <a:pPr algn="just"/>
            <a:r>
              <a:rPr lang="es-VE" dirty="0" smtClean="0"/>
              <a:t>Contabilizar en el precio una porción del costo de reposición del activo fijo y cambiar esa cantidad a dinero de verdad</a:t>
            </a:r>
            <a:endParaRPr lang="es-VE" dirty="0"/>
          </a:p>
        </p:txBody>
      </p:sp>
    </p:spTree>
    <p:extLst>
      <p:ext uri="{BB962C8B-B14F-4D97-AF65-F5344CB8AC3E}">
        <p14:creationId xmlns:p14="http://schemas.microsoft.com/office/powerpoint/2010/main" val="1441047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Quién</a:t>
            </a:r>
            <a:r>
              <a:rPr lang="en-US" dirty="0" smtClean="0"/>
              <a:t> </a:t>
            </a:r>
            <a:r>
              <a:rPr lang="en-US" dirty="0" err="1" smtClean="0"/>
              <a:t>debe</a:t>
            </a:r>
            <a:r>
              <a:rPr lang="en-US" dirty="0" smtClean="0"/>
              <a:t> </a:t>
            </a:r>
            <a:r>
              <a:rPr lang="en-US" dirty="0" err="1" smtClean="0"/>
              <a:t>gobernar</a:t>
            </a:r>
            <a:r>
              <a:rPr lang="en-US" dirty="0" smtClean="0"/>
              <a:t>?</a:t>
            </a:r>
            <a:endParaRPr lang="es-VE" dirty="0"/>
          </a:p>
        </p:txBody>
      </p:sp>
      <p:sp>
        <p:nvSpPr>
          <p:cNvPr id="3" name="Content Placeholder 2"/>
          <p:cNvSpPr>
            <a:spLocks noGrp="1"/>
          </p:cNvSpPr>
          <p:nvPr>
            <p:ph idx="1"/>
          </p:nvPr>
        </p:nvSpPr>
        <p:spPr>
          <a:xfrm>
            <a:off x="457200" y="1600200"/>
            <a:ext cx="5482952" cy="4565104"/>
          </a:xfrm>
        </p:spPr>
        <p:txBody>
          <a:bodyPr>
            <a:normAutofit fontScale="85000" lnSpcReduction="10000"/>
          </a:bodyPr>
          <a:lstStyle/>
          <a:p>
            <a:pPr algn="just"/>
            <a:r>
              <a:rPr lang="es-VE" dirty="0" smtClean="0"/>
              <a:t>Dentro de las cuestiones importantes en filosofía política tradicional cabe destacar la pregunta: ¿Quién debe gobernar?: </a:t>
            </a:r>
            <a:r>
              <a:rPr lang="es-VE" dirty="0" smtClean="0"/>
              <a:t>¿Cuál </a:t>
            </a:r>
            <a:r>
              <a:rPr lang="es-VE" dirty="0" smtClean="0"/>
              <a:t>es la suprema autoridad política? Estas preguntas requieren contestaciones autoritarias, como por ejemplo: el pueblo, el proletariado, el rey, el dictador. Todas estas autoridades pueden, en teoría, ejercer una autoridad política arbitraria e irracional.</a:t>
            </a:r>
          </a:p>
          <a:p>
            <a:endParaRPr lang="es-VE" dirty="0" smtClean="0"/>
          </a:p>
        </p:txBody>
      </p:sp>
      <p:pic>
        <p:nvPicPr>
          <p:cNvPr id="2050" name="Picture 2" descr="https://encrypted-tbn0.gstatic.com/images?q=tbn:ANd9GcRRxzkG8b_JFPMAoWgVkJ_z8QDSHx8l-hvBTb_yvR4zqbnL2Inm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700808"/>
            <a:ext cx="21907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86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Quién</a:t>
            </a:r>
            <a:r>
              <a:rPr lang="en-US" dirty="0" smtClean="0"/>
              <a:t> </a:t>
            </a:r>
            <a:r>
              <a:rPr lang="en-US" dirty="0" err="1" smtClean="0"/>
              <a:t>debe</a:t>
            </a:r>
            <a:r>
              <a:rPr lang="en-US" dirty="0" smtClean="0"/>
              <a:t> </a:t>
            </a:r>
            <a:r>
              <a:rPr lang="en-US" dirty="0" err="1" smtClean="0"/>
              <a:t>gobernar</a:t>
            </a:r>
            <a:r>
              <a:rPr lang="en-US" dirty="0" smtClean="0"/>
              <a:t>?</a:t>
            </a:r>
            <a:endParaRPr lang="es-VE" dirty="0"/>
          </a:p>
        </p:txBody>
      </p:sp>
      <p:sp>
        <p:nvSpPr>
          <p:cNvPr id="3" name="Content Placeholder 2"/>
          <p:cNvSpPr>
            <a:spLocks noGrp="1"/>
          </p:cNvSpPr>
          <p:nvPr>
            <p:ph idx="1"/>
          </p:nvPr>
        </p:nvSpPr>
        <p:spPr>
          <a:xfrm>
            <a:off x="2843808" y="1600200"/>
            <a:ext cx="5976664" cy="4997152"/>
          </a:xfrm>
        </p:spPr>
        <p:txBody>
          <a:bodyPr>
            <a:normAutofit fontScale="70000" lnSpcReduction="20000"/>
          </a:bodyPr>
          <a:lstStyle/>
          <a:p>
            <a:endParaRPr lang="es-VE" dirty="0" smtClean="0"/>
          </a:p>
          <a:p>
            <a:pPr algn="just"/>
            <a:r>
              <a:rPr lang="es-VE" dirty="0" smtClean="0"/>
              <a:t>Por este motivo, habría que reformular la pregunta política: ¿quién debe gobernar? por ésta otra: ¿Cómo podemos organizar nuestras instituciones políticas de modo que los gobernantes malos e incompetentes (a quienes debemos tratar de no elegir, pero a quienes, sin embargo, elegimos con tanta frecuencia) no puedan causar demasiado daño? (K. R. Popper: 1979)</a:t>
            </a:r>
          </a:p>
          <a:p>
            <a:pPr algn="just"/>
            <a:endParaRPr lang="es-VE" dirty="0"/>
          </a:p>
          <a:p>
            <a:pPr algn="just"/>
            <a:endParaRPr lang="es-VE" dirty="0" smtClean="0"/>
          </a:p>
          <a:p>
            <a:pPr marL="0" indent="0" algn="just">
              <a:buNone/>
            </a:pPr>
            <a:r>
              <a:rPr lang="es-VE" dirty="0" smtClean="0"/>
              <a:t>	</a:t>
            </a:r>
            <a:r>
              <a:rPr lang="es-VE" b="1" dirty="0" smtClean="0"/>
              <a:t>Muchas Gracias</a:t>
            </a:r>
          </a:p>
          <a:p>
            <a:pPr marL="0" indent="0">
              <a:buNone/>
            </a:pPr>
            <a:r>
              <a:rPr lang="en-US" b="1" dirty="0">
                <a:hlinkClick r:id="rId2"/>
              </a:rPr>
              <a:t>www.cochinodinero.com</a:t>
            </a:r>
            <a:endParaRPr lang="en-US" b="1" dirty="0"/>
          </a:p>
          <a:p>
            <a:pPr marL="0" indent="0">
              <a:buNone/>
            </a:pPr>
            <a:r>
              <a:rPr lang="en-US" b="1" dirty="0">
                <a:hlinkClick r:id="rId3"/>
              </a:rPr>
              <a:t>boris_ackerman@yahoo.com</a:t>
            </a:r>
            <a:endParaRPr lang="en-US" b="1" dirty="0"/>
          </a:p>
          <a:p>
            <a:pPr marL="0" indent="0">
              <a:buNone/>
            </a:pPr>
            <a:r>
              <a:rPr lang="en-US" b="1" dirty="0"/>
              <a:t>backerman@usb.ve</a:t>
            </a:r>
            <a:endParaRPr lang="es-VE" b="1" dirty="0"/>
          </a:p>
          <a:p>
            <a:pPr algn="just"/>
            <a:endParaRPr lang="es-VE" dirty="0"/>
          </a:p>
        </p:txBody>
      </p:sp>
      <p:sp>
        <p:nvSpPr>
          <p:cNvPr id="4" name="AutoShape 2" descr="data:image/jpeg;base64,/9j/4AAQSkZJRgABAQAAAQABAAD/2wCEAAkGBxQSEhUUExQWFhUVGBwXGBgYGBgYGxgbGBgYGB0YGBgYHCggGBwlHBgdITEiJSkrLi4uFx8zODMsNygtLisBCgoKBQUFDgUFDisZExkrKysrKysrKysrKysrKysrKysrKysrKysrKysrKysrKysrKysrKysrKysrKysrKysrK//AABEIAMwAoAMBIgACEQEDEQH/xAAcAAACAwEBAQEAAAAAAAAAAAAEBQMGBwIBAAj/xAA8EAABAgQEBAMGBQQBBAMAAAABAhEAAwQhBRIxQQZRYXETIoEHMpGhscFCUtHh8BQjYnIzFYKi8RYXJP/EABQBAQAAAAAAAAAAAAAAAAAAAAD/xAAUEQEAAAAAAAAAAAAAAAAAAAAA/9oADAMBAAIRAxEAPwDHFKjjNHyzHDwHRVHJVHjx4YD3NHueOI+gO80e5o8SmJJcp9wO8BwDHt4YyqNIBzEvsOUQryi4D99ICOZLAy+bXW0HSMDmrQFIKS4cOWdtWfVtztDXCcLT5VzrqWHA5DQBuXM9osFAhUxQSkDIlKlEFjmCQyf9Q+19IDPKinWhRSoMR1cehiEmNErKDymYtIzkt5QkNb3Qncn1gNHD9PNZkTEvopLlKttkED0gKRm3j4Li047wNPkJExAVNlKLOASpBH5gBp1bk7RUkmAlSqJBMgd49CoAyXPLaxyiY5iAKj6UuA4UY4MdKjyA5MfBL6R6zw3k4cpCQrzObtlIdup2gAlUKkh1A9v15RHb8vw2gydNKnBDnuX0jqRSghxftABpkk6Anq0G0cnS3rZvUQ5psIWEOkuDzIBgrC8LzXHJ3GjtAK6mnP4QCouS1gB16wbgPDalzE5hYEG+hOvrzPaLTRYSzk3s4t7x/jQ6wjDmlyzobkts+w58oAE4NL/FdrF920tyGjdYBrcS8IESWeZZgAVlm6Fh6GLDW0qlrSkAKJFgR5UNqpXNgR6sIGqMKTLSfCScxDFZAKlE6a6dhAZlUJmrmPlLs/8AqkcnskdecH4bXT1qHnmjKzALUUpSLsdy/wBotczCWSlDB1qALD4Zjuwc8rGG3/TEU8vypYiwDX/2PNR+0BX8FxmeichJzKVMOcqX+UEe4l226AdYH4opZFStYXJRJX+GckgEku2dIHnzM+gMW+iwMrIWslKiS4Bv5tSpeqm+F4j4xwGZMGZCgE5WKWD31L6qLNqTAYtimFzaZeScjKSHG4UOaSLEQGDGtf8AxGbPpVSp2RwQZS8xSUKYguLgpZrWt6RmGJYdMkLMuanKobO7g6KB3BgB0R8mPo8TAfKjwx6Y8VAWXhilTlKlBBJsAVAFud/5aDZqZosAoID9hfVKtGj3hyXmQnNlYOc1h6Ec4ZT8pSElSCQWe5ZzoMur94BMaML3HiDUG2bq4+0F0lAlJGdOXsTdhzFjBNPTuXDHfQdmv+0TU8vOoFiwLAbD1gCKShJY2ubWI7f+4seH4QkAWbe38vHVFSiwJGZmLbDlDuRKuwe3SA4p6MfzpBsuQGYbWiWUhg8EShAByKHUm5UQ/YbdniWfRgl/y3HIqP6QfKTtEhRaAV/0aQxYeUWB0vq7fy8L50sqWVKTZNm/OfsBFgny3He8Qqlvb0gFshK8yWsN+dzp1iTGcNMxNgpXws3yHzg+TJDj5dPXnDGWkZW20HrAZpUTF084jyIcMS4PZIuyYF4s4ONZJRPScs0ZjmVYTElrEnTLz7w/4qV4cwZdSXYFg/8Ak4YvAtDjeZasyyU2ukAl+bjT4QGFTAHLaPZw1u20cpjWPaJweiolmuocqiATPloYv/mAn8Vi46RlIgI1R7LRmITzIHxLR4qCMO/5UAbmA0rDaZMsDQgDzOUjMBZ2sXgSupkEnIc2lioM27aRCJ6VJ82nO79CG0+EDryJdUs3Tq4J+f6QBCk5Q6wxbe3xfWCsJUCsXzb6sxsb9YUzqsKYZeutuTAd4c8PSCo5gG7bc3G6um3rAW2ikqCrZG38zkeu0O5RPLTcFxCimmEjyqSCTotLP8IeUIUkDNLbnkOYQBlMgEfJuUTolDaPJZSoO7wZLkc7jpAcyZTxMZTRNKl2vHaxAAqkwPNR/P1hguBZiIAaXq3WGsqW6WMKxYtDKmmadbwFb4ikJU4mXA1tptzitLwmSS6FAnZzlU7bKsR2uO0WziapyLNixGY9t4q68swKyl1flza8mOx5H0MA+wOQlJOVwr3Sctzp7yXZXeMa9pfDX9HVEoDSZzqQzMCPeSANBcfGNUwqsKWZR2DKYEX/ABBbG3cawN7UMJNZReIkf3JPnADjMlmUA/x9IDFsHXLZaVpBUv3Vcm1Hr9oDB8KaD+Ug/CInLpy62buf3iSv94jVizjeAt0uehSBMDhJvlIJv32EAVOKkm+RibMlmIsPrAOBzTkmbkEBL6AMXj5QA6kavtZ/SAPo6om5ygs2js34m5xZuGlnyJY3uEDXXVZ22iq4TLeZmPupSFKJFrlgOt/pFnpK5Ms2CsubXdXVR0aAu9LRr5Sy+odQPzcGGkqpEsgTQUbJJZjswUPKe0K8InSprCySbuCX9Dv8IeURUg+HNZaDYKbpooGAcU6MwFgYmSkA2OU8jof50iCnosn/ABqy/wCJun03ESzZwsmaln0I0foqALD9PtHufpAktK0jykTEjR7K+OhjpNZ+ZC0nt9xASzZvT5QNNb1j6ZUB7kj0McTZltQRADqVe+kSUc7Xdj8P2gKasjS0SyVKSQdlWO/YiAF4gGYaAsGIOrai/eKhMoczLT5W6gEF7h37WL9IsFZUl3HUNrbtChUm+dLhtSBnSQfzofbnAG0Kc6gZqDm0zpCSFAEWUASCPRxDDiChEqUubKVlTkJUn8OYBwo8hq+14XYXLmpWGSlSdsqwQ3q7erGLHxCVmknFNl+ErKRl1bmbH1gPzDTJKSZn5Rb/AGIIHw1gVIcdoNqg0tCeQc91MX+AELkqgH+BU5yE7FXzYR1Xk5ihwAbnrbUwwo6Ypp0j/uLf5fsIX1CWRmPvTCEjm34u1rQC6bOme4l25B7/AAjxFbNSfMVdi7dmh1h6shWsAHLq2wjqXRVGIF5MlAD2KiEu/wBdIA7C+K5csIIExCxZRSrMCNgAr3Y0rh3i2TNSkGYCTbzdOrWPeMZxThaspRmmyFBP5k+YeraRxgM8makA66vv8d4D9MU1Yn8zj4/SGQnIWCHChuLH5RSeEahJ/tkMWBf7RZxQoLKy5VcxATppsp8iyByNx+sEDNoQD2tAiVkal+USypw3eA+XMI/CR30+IgOelJ1BHy/aD/FeIpySYBLMAYtp8f3iEz8iTo13+Di8F10pg7Qlqlksnn/PpABz6hId3GxIvlfSAqGoU48ySBq250LdH2OkQYmvKFO5Che1wTzG4hPh6JqikoCkh/eHmBP69TzgNAopiWzywCkdWPpeGmLVCTTTCosnITmBYjq/N4ScPYbqVJIJa7a+h1P6wH7R8VMmkXLllJUWzAMpgXuUn8Lhj3+AYnjZGVAHK/2+UAmWGQlvMoglXIHZtLaxNOAMlKifNmI9BaBpJ8yT1+kBbl1IUAmXrYAdtusE4LgfiTpTqAdiM4a7MWa7DrzhZgSM0y+xdnY+hjVqLC0TMoKUmwuwcPreAz3iWcZclUlEvKZsxlLtlYWYK2BP0ipzqSfLWpJzpmI1SCQQOjHRrxtPFWC+LKNNKCQUqStIAAKst2/nOFNBRJmlInSPFyWTMcomI5oJ/E3XpAH+z6nqJtD5Jk0zkjzSqhQMqZySlTZpbjd94ybiHDjJmqXLCkJKi6Ve9KWC5QodNjoY/RuEVCUJyollCU20H637xUvargEmdTrqAkCcE3VcFTaAsWUdWd9YCk+zDH50yulylHMFAvbkNflG7T15Q+vSMP8AYlhKjVKqFBkS0lI6qVt6ARu6mIMBUcQxtKVC7ebe2uj9Bf5RXMQ9o+SblloKk7qUUpA+MVP2gqrhOWVBSZSifDytla28UecFm61pD8ze3YQH6Dw3i8TrpDkB1BLEDn5nuYZS8bUoZsrpPobcwb3jBMJoK5BemX5gAShCwlbHQ+GtlEHpFiGJ1JQStKyMwBdav7agN0nzIPqecBtcsiYjoofA7GK3NBBLgvo/8/loS8A8QKUEp82UuCSUqD9bBV3JvFpqZXmV3+sBW+JpH9lTA+Vmb/Eu8D8JTAGSoEKuxDsXaxb+Xi4SKAEebTTWxgGi4dlyLJUp3F3JNi7Xt3gCcYrjSynly1zpmiJaU5iTqAtvdTZnjEeMcNrUnxp9PNlS8ymKlCYElZBy5wSWfQGNlxrHZNKm5K5itJabqUeuyR1MULHuJKmdSViJ0tCJWQBKdSFKUnKSd2gMwAdG/vH7RHTp8wHWCv6dSRlLO+gIOrco+DeIAkWSG7kamAb4DOyLFt/hGzcNzQcvMWjEaVYTMS4JG8ahwxiAsATzvvyfrAXHGKZassyUQJiCogGwVsxs1x9IXyZiiXMkomixOx5uU2PQwZT1RUQnW/01+ZhlIle6/KAVpq5jflSNedugincZcREylsST7qA2j6qvF3x2aEy16JSPSMwo1isnnLdKGDtu5Nvh84C7ezjDfCkAblifWLnUFh3gHh+lypbt9IPq0wCTifB5NTIEuagKyklIPNmsx1a/oIzrFPZmJxenOZBYOCApBZmUDq+sbCumC0FJF+fXnCdOHEKYkpU7uCxPw17wCXD+EJaaYSqhPiLTotRZaGDDw5g8yWHIxTE18ylrhLnhcySs+F4q0jzJUHQFnQlB35Exqs6mm7zX5OlJ+NoHm4UFIOdlKdwVAFiOkBWMH4UElcxabFRSUtdIZzpFzVSuoZtbP8IFkyikgh0jRnf4OdOsFzZrKt2I/SAAn1RVMGyUD6QPWVapjpRZRGv5RzgydS5lsNMutvvFToqlcqbMQq5EwgkaW935feALpcKSFkAOwcqNySdydYqftMUmXS5R702cnpZAJPfQReaZaZYmLWWS4uTyF4xfjbiT+tn+W0mWSJY5uzqPdrdIDzhDh5VUmoWFMqWkZOSllyx9B8xCSil+Y5htFv8AZpX5PGl82V9R9IrVXJ8OdNQdiW7EuIAzDkgrcs3I3i64TMyTANgWfmecUGmnZVA/GL5w+QopbTmNyefwgNCwjQE8tYaVVUEIzKLJG/SFdAvIh1FgBd+kVHjnHVCUVJDBjlB1v+Ijn0gFHE2Oqr6g04WJUpIcuWKzsx27Qy9m9EmUjLqokktfewJ7Rj6KhQLvc3fd4vPBXEwRPBmaLID6B+0B+gaBLC8e1abesRUlSkgdREdTVpY3AA1JO0BNTTQ7biJqmnSsXD/zaKrjmJeEZVQi8sK8OYRoymyq9CG/7os9PU5gDzgAVU8xH/GoKH5V/qLj5xNLlKLZgE9Hf5xNUFrjWITP+O5gPpuVwkjWAp0slQD3caNoI9mzDr1jx2JV8oDtK9dgLdT0hZU4enM7d/3hlSANmJ0+8U32j8V/0UrLKbxZrpSfy2urrlcepEBQPaZxKZs000stKlHzt+Ne78wnSKOnWOSXubk6k7mOkQBmD1pkzAp+h7GGGOKednGkwfSEDwyl1GeXlOqS6fuID6UklQAvGp8EUBCQWNx6PGa4al5qL6kfz5xtlRJVJoJvhWXkypI1GZkv6PrABJxJM+YpKSPCl6N+NQcFR/xDMIqPGyipJa+a47QrqsU/pDkAKTkAKbAciO0dS8WTP94u1z8tjAUafLKSQY7p52U9P5pGgSeFZdSsBwO27tFkpPZbTgAqc9HN4BRwbxPWTimXKQuYE2JNgB/kp/pGiz+GTUgf1MxQSCFeHLOVNtHOqvWC8Dw2VTeSWgIAA0H3h4kwA1ThctdOqRlAlqQUAAWFmB+8K+EKxS5IRM/5JRMtY5KRY/rD8mK9UDwK3MPcqUegmS/upJ/8TAOphaA1kM532ghWkCTBAeyxYd3j0AKVl1ITmI+X87R8hWVBUrYQLLrf7soJAAUmYVknzODLyj5kwE8mhBUFKHu3cuwa7tH5040x811UudfJ7ssaMgGxbYnWP0zVzkhJJDpI8w5vZo/PftI4QFBNSuU5pp7mWbnIRrLJ+Y5h4Cmgx0jWOY7RARExLJmNHVdKyrUOsQCAe4dNZaFAb/eN9opyfB8zFKgNfR4/OlHOZuhEbFhGLJMlJHupDXvfmx+UBRePaIz6z+2LNlD2dtTeK/h2DKXN8Ir8JXMu0a3OpAtSSw8p+W8VjinDJmcTZYdgXb4H7QAdJhOKUZC0IE9JD+U5rdRqIuWC+06UE5auWunWPzJUx7b+hiHhziF5YIspNspO9nfkYfSsdCwPFkBQBtofrAe//YWHk/8AOi++kM6PiWRM92dLPZaf1iSXSUywFCWkFrHIkKHYs4gOsw6RMOVUoTXLkKSki++kAzl4ygkDMCTtA3Eys0jONZSkrHQgsfkTFU4t4HT4YnUgTInSy+VBUEqTZwb2P7xZMGpVzaXLNuVJudH0s20A3p5zpDxKJd4HkJyhohn1ASknnYQEWLEqSUj3EkFR67JH1gSmkJWblrgpUDcFm32azQ08L/8AMwPJR6mE0yanxGcglmD68zAQ8SVa2EsEkAm+jte7RJRUiMQpJlLOAOYeU/lN2UDq4LRHitPml7gs4PK0LPZ9Xf3SGLe72P3gMQr6RcmYuVMDLlqKVDqPtvESTGye27hMKSK+SkOnyzwBqLZZnpoe4jLOHMPM6ehLOAQTAR43JaYWuCdYWxceIcIKFMoNrp+naKlNlsYD2RMY9IsuE40U5AVeUG/Zx+kVaCKea0Bt2GTUhDghx5Xdtv3h1KpUqVcBiH59DqOkZfwrjofw5m+h1fb5RofD9d4kvMNEt94BrKwGWpzkQSb5h5S45x7N4YSQxSW5pVDCgrEn7/zaGcqoSdxAV2i4dKbCbMUORP1IDw6p6MIFhyg0rgeoV/NIAeoQFONQbEa6wpwBXhIMtV8iiAfzJOh+ENFTUo5OdYrWO1GUkoBJVsCNzYNrAO66rSkatCiTN8RalWZNgLv1JHMn6QVwvQrVMzTmJIKcuyQQx13iKgpPCzpLK8xF7FJFtd4BtMmNKb0vFcxeVkKZguw21EOpZCwU/i1/SK9xMlX9OshwU3tyEAyJzpZ7kWhRgshUqcoEWCgX9fm0GYLPzy0kElwPQM0SrlETXDFrF3u/OAuCZSZhmSlgKQsMQdClQ+kZTwLwh/TeKtRCh4ikJPNKSQFerfOLhxNiBQqXIlHLMnIAKgbol6KPQnQd+kKpGKidNFLJ8spIALfiazW/CPnARe0HAkgKnA5dXt7xN2+sY7jlMApxZw7M3L9Y/UGO0yVSlPy+28YDxfSp8Qlm8u3+zQFEj1JiaagAmI2gDKabt8xFiwTFZ1OfIcyVEEgxV5AvDqmgNDw7jRGU+IMqm9D01iy4NjyJqBcbRkyFXiZNSUZ8oCWYhn/WA2z/AKqN/SBqrHEIygl1KOVKQQ6idg8YDP4gqNBMID7RoHsmwtM+rTNmqWtYGZyp7+o0gLrK4crKoBZmIkJUHYgrU+ziw+cFYZwwaZSzMmmavUHLlA7DMXJ5mLylIELsSQCo9hAL5KSlWrB7ev2gHEiETFq2sW59BDTJr2+8LcaHlTtdoCKYLElwqzc2a3pAk6nCkKC3OYEd9vhB1Mh3fkB8XjlnW0BQuC63wyZSiRlJCeVizNF0CMxzEWMUCtHh4gydFAKI2c2MXtQZOXuL66PAZVxTjy5lXUEKOV/DH+svysPVz6wy4FrAK1JOnh6dYpNQbk8yP/JyYsvD6WmpO+TXveA//9k="/>
          <p:cNvSpPr>
            <a:spLocks noChangeAspect="1" noChangeArrowheads="1"/>
          </p:cNvSpPr>
          <p:nvPr/>
        </p:nvSpPr>
        <p:spPr bwMode="auto">
          <a:xfrm>
            <a:off x="155575" y="-1165225"/>
            <a:ext cx="19050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5124" name="Picture 4" descr="Karl Pop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432627"/>
            <a:ext cx="1905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55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Qué</a:t>
            </a:r>
            <a:r>
              <a:rPr lang="en-US" dirty="0" smtClean="0"/>
              <a:t> y </a:t>
            </a:r>
            <a:r>
              <a:rPr lang="en-US" dirty="0" err="1" smtClean="0"/>
              <a:t>cómo</a:t>
            </a:r>
            <a:r>
              <a:rPr lang="en-US" dirty="0" smtClean="0"/>
              <a:t> </a:t>
            </a:r>
            <a:r>
              <a:rPr lang="en-US" dirty="0" err="1" smtClean="0"/>
              <a:t>debe</a:t>
            </a:r>
            <a:r>
              <a:rPr lang="en-US" dirty="0" smtClean="0"/>
              <a:t> </a:t>
            </a:r>
            <a:r>
              <a:rPr lang="en-US" dirty="0" err="1" smtClean="0"/>
              <a:t>ser</a:t>
            </a:r>
            <a:r>
              <a:rPr lang="en-US" dirty="0" smtClean="0"/>
              <a:t> el </a:t>
            </a:r>
            <a:r>
              <a:rPr lang="en-US" dirty="0" err="1" smtClean="0"/>
              <a:t>dinero</a:t>
            </a:r>
            <a:r>
              <a:rPr lang="en-US" dirty="0" smtClean="0"/>
              <a:t>?</a:t>
            </a:r>
            <a:endParaRPr lang="es-VE" dirty="0"/>
          </a:p>
        </p:txBody>
      </p:sp>
      <p:sp>
        <p:nvSpPr>
          <p:cNvPr id="3" name="Content Placeholder 2"/>
          <p:cNvSpPr>
            <a:spLocks noGrp="1"/>
          </p:cNvSpPr>
          <p:nvPr>
            <p:ph idx="1"/>
          </p:nvPr>
        </p:nvSpPr>
        <p:spPr/>
        <p:txBody>
          <a:bodyPr>
            <a:normAutofit lnSpcReduction="10000"/>
          </a:bodyPr>
          <a:lstStyle/>
          <a:p>
            <a:r>
              <a:rPr lang="en-US" dirty="0" err="1" smtClean="0"/>
              <a:t>Valorado</a:t>
            </a:r>
            <a:r>
              <a:rPr lang="en-US" dirty="0" smtClean="0"/>
              <a:t> </a:t>
            </a:r>
            <a:r>
              <a:rPr lang="en-US" dirty="0" err="1" smtClean="0"/>
              <a:t>por</a:t>
            </a:r>
            <a:r>
              <a:rPr lang="en-US" dirty="0" smtClean="0"/>
              <a:t> </a:t>
            </a:r>
            <a:r>
              <a:rPr lang="en-US" dirty="0" err="1" smtClean="0"/>
              <a:t>muchos</a:t>
            </a:r>
            <a:r>
              <a:rPr lang="en-US" dirty="0" smtClean="0"/>
              <a:t> – </a:t>
            </a:r>
          </a:p>
          <a:p>
            <a:pPr marL="0" indent="0">
              <a:buNone/>
            </a:pPr>
            <a:r>
              <a:rPr lang="en-US" dirty="0" err="1" smtClean="0"/>
              <a:t>Aceptado</a:t>
            </a:r>
            <a:r>
              <a:rPr lang="en-US" dirty="0" smtClean="0"/>
              <a:t> </a:t>
            </a:r>
            <a:r>
              <a:rPr lang="en-US" dirty="0" err="1" smtClean="0"/>
              <a:t>como</a:t>
            </a:r>
            <a:r>
              <a:rPr lang="en-US" dirty="0" smtClean="0"/>
              <a:t> </a:t>
            </a:r>
            <a:r>
              <a:rPr lang="en-US" dirty="0" err="1" smtClean="0"/>
              <a:t>medio</a:t>
            </a:r>
            <a:r>
              <a:rPr lang="en-US" dirty="0" smtClean="0"/>
              <a:t> </a:t>
            </a:r>
          </a:p>
          <a:p>
            <a:pPr marL="0" indent="0">
              <a:buNone/>
            </a:pPr>
            <a:r>
              <a:rPr lang="en-US" dirty="0" smtClean="0"/>
              <a:t>de </a:t>
            </a:r>
            <a:r>
              <a:rPr lang="en-US" dirty="0" err="1" smtClean="0"/>
              <a:t>cambio</a:t>
            </a:r>
            <a:endParaRPr lang="en-US" dirty="0" smtClean="0"/>
          </a:p>
          <a:p>
            <a:r>
              <a:rPr lang="en-US" dirty="0" err="1" smtClean="0"/>
              <a:t>Escaso</a:t>
            </a:r>
            <a:endParaRPr lang="en-US" dirty="0" smtClean="0"/>
          </a:p>
          <a:p>
            <a:r>
              <a:rPr lang="en-US" dirty="0" err="1" smtClean="0"/>
              <a:t>Duradero</a:t>
            </a:r>
            <a:endParaRPr lang="en-US" dirty="0" smtClean="0"/>
          </a:p>
          <a:p>
            <a:r>
              <a:rPr lang="en-US" dirty="0" smtClean="0"/>
              <a:t>Transportable </a:t>
            </a:r>
          </a:p>
          <a:p>
            <a:r>
              <a:rPr lang="en-US" dirty="0" err="1" smtClean="0"/>
              <a:t>Transferible</a:t>
            </a:r>
            <a:endParaRPr lang="en-US" dirty="0" smtClean="0"/>
          </a:p>
          <a:p>
            <a:r>
              <a:rPr lang="en-US" dirty="0" err="1" smtClean="0"/>
              <a:t>Fraccionable</a:t>
            </a:r>
            <a:endParaRPr lang="en-US" dirty="0" smtClean="0"/>
          </a:p>
          <a:p>
            <a:endParaRPr lang="es-VE" dirty="0"/>
          </a:p>
        </p:txBody>
      </p:sp>
      <p:pic>
        <p:nvPicPr>
          <p:cNvPr id="2050" name="Picture 2" descr="http://www.mayoresudp.org/wp-content/uploads/2015/04/mayoresudp_eur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656" y="4328679"/>
            <a:ext cx="3136891"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ol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391" y="1556792"/>
            <a:ext cx="3029843"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QDxQUERQQFBQVDxQYFRcYFBQQFxYVFRQXFhUUFxQYHCggGBwlHBUXITEhJSkrLi4uFyAzODMsNygtLiwBCgoKDg0OGhAQGy4kICQsLCwsLCwtMSwsLCwsLCwsLCwsLCwsLCwsLCwsLCwsLCwsLCwsLCwsLCwsLCwsLCwsLP/AABEIAOEA4QMBIgACEQEDEQH/xAAbAAEBAAIDAQAAAAAAAAAAAAAAAQQFAgMGB//EAFAQAAIBAgMEBQYHCQ0JAAAAAAECAAMRBBIhBTFBUQYTImFxIzJ0gZGzFFRzkqGxwQckMzRCU2OT0RdDUmRygoOjssPh4vAVFkRiorTC0vH/xAAaAQEAAwEBAQAAAAAAAAAAAAAAAQIEAwUG/8QAKREBAAIAAwcEAgMAAAAAAAAAAAECAxExEiEyQVFxoQQTYXIUUyIzQv/aAAwDAQACEQMRAD8A+4xEQJEsQJEsQEksQJLMbHY1aKgte5NlUaszHcqjif8A6ZjBar6swpj+CupHi28nwtKWvEbkxDYyzANH9JU9s4nD/pKvzzKe98eYTstjJea34MPzlb55j4MPzlb55ke/8eTZbOLzVHCg/vlb55H1R8FH5yt+saV/I+PMJ2G0i81fwcfnK3zzOuphOVasP55t7JH5Px5g2G4vLPF7U6RVsAQ1Zeto3sXXeviu/wBevhPV7OxyYiklWkwZHUFSOR+2dcLGriRnCLVmGTJLJOqqxJECxJECxJECxJECxEQEREBERAREQNJTTrMZUqNqKQFKmOAuoeow7yWVf6Od2JxWs6ME3ZrH+M1foYgfVMSvUuTPH9TjWjdDvSrtfFmdT4085hVKlprcftJaaksQABqdwmKJmXXKG4bHHnOP+0O+eVw+0alcA01CoTYVKjdUrcezfVvULd859XULFVrZ3C5mWlRZ8gO4s5cDnOmzPNG56UbQM5DHGeeqs1NczVqIGgtUDUPVdidb90tDFMCOsGW+43DK3erjRpTZS9GMWec5fDDzmtp1LztBkZDhtgCrTZW1UjWa37lnW0Kr0mI6msHekL3syEAkcgwJ+bMnaT9g+BnDoemWrg7ceu/6qdRrTR6O81xIiOcoxKxNX0aWSWe6yESSwJEskBESwJERAsREBERAREQEhlkMDQ0fwVb0qr7wzBqTNU+Sq+lVfeGa2q08L1PG1U0YG1cQEUkmwAufVNBhtnGoy18RTqVAe1SoBSwVb/hqoH0L/obPEL8IxCUjfKO2+mhCEWX2keoGZlCsa9V6mtNV8mGzBMyDfkbmN841nLRaXVg6C1mLsaRuxLE0+tOSwApKWPk1B1NufPWdiIuSotMqS+XMVFTKxW4tmpgkcN3Kddeu1dwtOmhLDsKRpkXQVax3v3Kb7wTqdOx9k5c2atWqVBTJ84pTU7gFQaW377+MtlzQylSmHU5TUNOn2EYEtnsBmC1NTYXt4zjXuFVOqU1apLNRUKFQE6FjuWw3nnuvJj6bU6KpTIIstusYsNebHUeMuz9RkN1Utepxc5f3st4215e2Rn1T8scU+r52JIF9SCN4PDwPGZKy4/FDqwFpsAGVUtqCAe0w5gC5v3SIDvMqlibUXyZ8DOXRQdvA25v7irG1GtSb+SZx6JH8QPj/ANvVnTA/srPzCLcMvokSSz6BjIiICIiAiIgIkiBYiSBYklgIiICIiB5/DHyNX0uv71prcSumkz8Gb4ep6XiPfNMOqt54XqeNqpo8/TuDiCXWkctJQ5scoZmBbXuJnNUPUBfhS1AcwVQmQlc5QvoTpcHW0yKrdW1Q5FqXpZlU7i1M3t9N/wCbO8UqtRQX+CqMoypTo57Zr28oeAOugE4xpK0rscNlq1Eps7tWZOzYFadPsovaI03+0wgqA1Wq0zT8jpdla9s19x03zlhK769XcFiHy7tSLMPWACO8GYlOq1VsToR5AAXBH8O8Z5wO/aaYhyOpoh1yAXLhb6WItY6b5aNGoKVLOAtWxVhfMMyggdrjuE7MdWqqqCkpLMEVTwBI3nundUwZCLTVtUU3Ym16jCxN+epPs5yZymBiYfZ5Uh6z13IBPZOSkCbCwCEs1uTcp20hdVPDL4TnTw3VEteohVWIUMXRUG7O5vmdiOGov7e7JlVRxCi/jbWVtqQ1W128mdOBk6IHTAeJ9zVnftNAUOo3HhedPRYWOC7qjD2U6onTBn+dftBbSez6LERPoGMiIgIiICIiBJZIgWSWSBYklgIiICIgwPN4Jvvep6XX988xGaZeE/Fn9Kr++eYFVrTwPUcbXTR111zWtYEG4Pf+w6j1zBxLdaQtVwlBQMtJAQ1Vxpkax3DS4H1b+ytiLcYo10Yi5ysCCDvsRuPjOUbpzWd9dOoZVIy1GJKpSN8iDiS1gFtvB3eMjVGplgwpszJYks1Mhdd4sbHU8ZeoZAboanWOpqVQxzWDXAKjXKBwFxOGGx4NSu2YqSUAvUFE2GYmxbhrJ57kGIxhJFuzawAS7MSdAA7AKvjracgjGmtylM3bLdmYgZtwpg3qMRvJO8zEDLVuoqXOe9wrVje1m831b+U2mZs3ZPVqd9rGo3r3IPp14SCXEIzMA57FNu1bUPUXco7hvMtarcw7aAAWA3DlOjrJCXRtE9g+BnV0WP4l8s30JVE7NoMch04HlMfomfxP5d/qq3nTA4694RbSX0qIifQsZERARJLARJEBERAsksQESSwEREBERA8zhfxd/S6/vWmBiNxtpM7CL971PS6/01WmI4nz+PxtdNHl6mFaviCjVHCCnny07BzY2Op4DTTTfvnPqWpladNWctezMSGLWLMpBUBQoA148pu1wSPUuwYHKRdSUPPeDNmtGkAAF3JlBvruIuTzsxlM0vPYJqxIKDQlMpJsuVmK59996kAe22kz6uPrC96bGxAPlKZ1NwPytL/47pnlad9LqBk0uN1MkgDTiSZg1qlNAAmfRi3nk3Ym5J5nhfgI3DEXHVXuMpsL9rOrLYX1Bza7ju5TvxFVkvoGABubgHTjlPDvkonPfMCRYb2Zjx3knvmxTJY9k65tMzW7W82PGVlLTuuIzlAignd27i+XNZzbTfwvO7BUXWmpqEFmuWtqL3NwO6bZ2Q5swYljfQkW0tYeqYtUKqhUFlUWAveBr9ot2D4H6pjdDt2DP6d/72d20z2D4H6p09DT2MF8s31VZ1weOv2hFtJ7PpsRE+gYyIiAiIgIiIEiJYEiIgWSWSBYiSBYiSB5nDm1Cr6XW940xKjd0yaJ8hVt8cr+8aa+qZ8/j8ctdNHPrbTDx+1FpC7GwJAvu1JsJyd5rnpA1kZlVu2q6i4GZgCwHO3HvnKFnPF4235Qse/7ZirXBO+bHFbMZsRS7KoDUYAWDDVHCsQPUZyOBp4dUpLfN1qZ2axaoxYAsx4ju4Sd2QyMK110nKpi1UgEgHlcTswVLz/lCB7BOGLqolMIMhLFVy6ZmZiLkjeTreVicxesvOsvOVfDinoJj5pMDG2m3YPgfqnHod5mA+VP0irJtNuwfCXokexgflvsqTtg8VftCLaT2fToiJ77GREQJERAREQEREBERAskskCxEQERJA8vQPkKvpdb3rTVYp7CbLD64er6ZX+is81mIGk+fxuOWumjRVNvU0dlJOYC5FiTY7rAazjs7biPUFrsc2i5TrbW9vVMzYWHviapVRmy07XuBvfvH1zntjAVaxqIamTytFT1ZKkKSLrmDG411Er/AB5p3sxtsWcGw33sdbeF51NtMnkTmBuQDa2o3zBbo+wqKlOtVYLVCVCyqx8zOSu7X8kX0nfU2UUpVAvWHtHVymdRYbwh8SJSYjqlsMFjla4bITmJ1CnU+qZTbQC9ohbgWDZRcX5G15iiiihadKnQyAqupykm9rggXLX43mJVwDEKXqstSpUsqDLlWxNl1FybDU3jcOTY8VLm/HfedGHxAcXU3FyL+BtK2wlqqFqswQUO1Y5cz5it82/hMnCYBEo0sl7dUBfibc7b/GTnGQwdojsnwnPooLJgvSB/eRtJezL0Z83B+kj63nTB46/aEW0ns+nxET6BjIiIEiIgIiICIiAiIgWSWSBYiICIkgeTpH73qel1/evNbVmwpH73q+l1vetNZUM+fxeOWuujuwZVCxtZiLX3Eb9QeeplGNo0EOZQbkEkki5Gt2114eyYjGaPaiB6tJamqF919Cfyc194v9m+c66rTD0tHpBScEhabKTqRxMxW2vTC2oimqbyFI84nUk8TNc2w2q3eqKdPq6+qKewaZAApuWt/K152nOv0cbEMTVFGiKbqQqHRqd9VqePD/GTlXqhtdnYum4DlKJcea+UEjkRMkY6mKgJFPrANDYZhflNdhsGwZyKdGmoVcgQqQVudTl0ty8DMV8ITfIMO7GoDUdmGZUzCwy2v3CRzS9ImIS2qqwtx17/AGzpxWIDbgAOAGkxvg5pdk8J1s0gya3bD9k25Tl0V/BYI/xhP7bTjtMdk3tu4zn0SsaODt8ZH0O87YPFX7Qi2k9n1CIie+xkRECREQEREBERAskRAskskCySxASSxA8hS0w9X0ut715qqk2VFr0KvplYeyo4msqGfP4vHLXXR1uZjtSViMw0B9c51WmsxuLNME6HunKIzncu9McTQpoaaUwEY5iN1zOC4uiilURFVjdgNzEaC8+e4ramLJulCtY7r03bTmNN06a+Ixr2AoV1va/k33ceE0exaecKbUPotLF0SrIqKqO3bC/lW7+HGdvXUiwPVU7qbqbbuW7f654rDPWQDyOI9dJ/2Ta4TFOfPSovijD65ymkwnc3uIxZc3Mxy86Va8FpVLX7ZN0PhMnoKvkMEP0/21Jg7YPYOttJteho8nge+qP7NQztg61+0K259n02Iie8yERECREQEREBERAskRAskskCySxASSwYHjaI8hW9Mre9eaupNtRHka/pdb3rzU1p4GLxy110Y1YzUbUpEobDgfqm3KzqAF/XOMTlOa7tpqLHK1zpmyjW+mha+gC87cd+ktEjXKaVr2uXXMQBfidx0E9DhNqXUXCjTkJ3PtO3L2CXjLmrveSdNSC9AZhY3ZWOpuxsDfQdn9k78NTBcWNI5qh82xa3V+Pmi26eiO1/D2TrrbUJGlt3KJ2Te1NahaYraTIxFS5mLVaVWaPpA9qTn/lM9D0K/B4DT8v+6qzzXSDWk3gZ6ToMfJ7Pvvza+Jo1TNOF/j7Qpbn2fTYiJ7bIREQJERAREQEREBERAskskCySxASSxA8mfwVb0qp/baaWvNqr+Rr+l1R/WuJpajT5/F45a66OthONoJkq2Vb3JJcjXgFVd3racYhdkpVsNI67WY9E3VzciynKBpqB5zHxIsO6dmENwBlNybL28tzbebDXjv0AEvEId17yM0lAg3sVqWqG3lBT7OuoUkXO6c6QzByynQ2yi67828jwA3898ZGbHMxqzzLLKFbRgAVXLmIIzXvdjroF3d8wcd2XI8PpAP2yMhptvP5M+E9V0S8zZ/ey/Th6k8V0gqWpMb77D6Z7Poq3Y2dbdnX3DgCacON9Pspbn2fS4iJ7bKREQJERAREQERECxEQEREBERASSyQPAU8UOpxA5Yytf9fWH/jNUX1mP0lrHB4iqhuFatUJJ3dtzXQ/1zD+YeU1Z2yg3sPbPDxaW25a6zGTdu9u6RcYthdXJDE+evEAXsUPKedrbcUnVhp3/AGTidsJzlIwrRyTnD0CYywOhJZSBawAvxndRxS2swqC4tmQqLLxUAjjx7hbnfzI20nOc/wDbSDjHt2idDOHokemL3608gCgFu9iL38IOMD5utUnNUzWUhQDrYag8Dvnmn26n8Ie2cW24lt8n279DOHo32oe3np3Dtmsr5LEHQXYG+86/RNfi8WWYs1gTrYbhwAHcALTSvtxCDrumvxm3Ljs7zOlcC08kTaHLb2Nv2db7/V/r6p9B6KNcbNHE1F+jDVW+yfJcLSbEVlVb3dgPVz9l59m6N4YDHYWmu6jSq1D3AJ1K+8+iaLUit8Okdc3OJziZfRJZInpOCxJEBERAREQERECxEQESSwEREBERA850t2GcQnWU1DVVFspsBUS98lzoGFyVJ01I0zXHzSrsPBYhyhLUKw86nfqXXxpOO7fa0+3TFx+zqOIXLXpUqq8nRag9jCZsX0+3O1WcpXrfLdL4rU+5wp82u1u9AT6yCLzq/c0PDE/1f+afXR0QwNrfBMMB8mokPQ7An/hcP8wTn7GP+zwtt16Pk6fc254g/q/80r/c3HxhvmD/ANp9UPQrAfE8N+rEo6GYD4phvmCPYxv2eDbr0fKV+5sOOIb5g/bOX7my8MQ3zB+2fVD0LwB34PDH+jUyDoTs/wCJ4T9Uv7I9jH/Z4NuvR8v/AHNl+MP80D7ZzX7nVAavWqn1ov2T6f8A7l7P+J4T9Un7JxXoRs4G4wWDv8ih+sR+Pjfs8G3Xo8Bs/A4WgxTB0ziK+61PyrAndnfzaY72IE970Q2C2GV6lcq2IrWL5dVpqt8lFDxAubniSe6b3D4daahaaqijcqgKB4AaTsnXB9PGHO1M5z1lW15ncsSRNCiyREBERAREQERECxEQJERAQJYgSWIgSWIgJIiBZJYgJJYgIiICIiAiIgIiIEiIgIiIFiIgf//Z"/>
          <p:cNvSpPr>
            <a:spLocks noChangeAspect="1" noChangeArrowheads="1"/>
          </p:cNvSpPr>
          <p:nvPr/>
        </p:nvSpPr>
        <p:spPr bwMode="auto">
          <a:xfrm>
            <a:off x="155575" y="-1881188"/>
            <a:ext cx="39243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2056" name="Picture 8" descr="https://www.orodeinversion.com/10-99-thickbox/lingote-de-oro-1k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820" y="3717032"/>
            <a:ext cx="2627870" cy="262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21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Calidad</a:t>
            </a:r>
            <a:r>
              <a:rPr lang="en-US" dirty="0" smtClean="0"/>
              <a:t> del </a:t>
            </a:r>
            <a:r>
              <a:rPr lang="en-US" dirty="0" err="1" smtClean="0"/>
              <a:t>dinero</a:t>
            </a:r>
            <a:endParaRPr lang="es-VE" dirty="0"/>
          </a:p>
        </p:txBody>
      </p:sp>
      <p:sp>
        <p:nvSpPr>
          <p:cNvPr id="3" name="Content Placeholder 2"/>
          <p:cNvSpPr>
            <a:spLocks noGrp="1"/>
          </p:cNvSpPr>
          <p:nvPr>
            <p:ph idx="1"/>
          </p:nvPr>
        </p:nvSpPr>
        <p:spPr/>
        <p:txBody>
          <a:bodyPr>
            <a:normAutofit/>
          </a:bodyPr>
          <a:lstStyle/>
          <a:p>
            <a:pPr marL="1828800" lvl="4" indent="0">
              <a:buNone/>
            </a:pPr>
            <a:r>
              <a:rPr lang="en-US" b="1" dirty="0">
                <a:solidFill>
                  <a:srgbClr val="007E39"/>
                </a:solidFill>
              </a:rPr>
              <a:t>	</a:t>
            </a:r>
            <a:r>
              <a:rPr lang="en-US" b="1" dirty="0" smtClean="0">
                <a:solidFill>
                  <a:srgbClr val="007E39"/>
                </a:solidFill>
              </a:rPr>
              <a:t>		</a:t>
            </a:r>
            <a:r>
              <a:rPr lang="en-US" sz="3200" b="1" dirty="0" err="1" smtClean="0">
                <a:solidFill>
                  <a:srgbClr val="FF0000"/>
                </a:solidFill>
              </a:rPr>
              <a:t>Bs</a:t>
            </a:r>
            <a:r>
              <a:rPr lang="en-US" sz="3200" b="1" dirty="0" smtClean="0">
                <a:solidFill>
                  <a:srgbClr val="FF0000"/>
                </a:solidFill>
              </a:rPr>
              <a:t>.</a:t>
            </a:r>
            <a:r>
              <a:rPr lang="en-US" sz="3200" b="1" dirty="0" smtClean="0">
                <a:solidFill>
                  <a:srgbClr val="007E39"/>
                </a:solidFill>
              </a:rPr>
              <a:t> 		US$</a:t>
            </a:r>
          </a:p>
          <a:p>
            <a:r>
              <a:rPr lang="en-US" b="1" dirty="0" err="1" smtClean="0"/>
              <a:t>Aceptado</a:t>
            </a:r>
            <a:r>
              <a:rPr lang="en-US" b="1" dirty="0" smtClean="0"/>
              <a:t> y </a:t>
            </a:r>
            <a:r>
              <a:rPr lang="en-US" b="1" dirty="0" err="1" smtClean="0"/>
              <a:t>valorado</a:t>
            </a:r>
            <a:r>
              <a:rPr lang="en-US" b="1" dirty="0" smtClean="0">
                <a:solidFill>
                  <a:srgbClr val="007E39"/>
                </a:solidFill>
              </a:rPr>
              <a:t>	</a:t>
            </a:r>
            <a:r>
              <a:rPr lang="en-US" b="1" dirty="0" smtClean="0">
                <a:solidFill>
                  <a:srgbClr val="FF0000"/>
                </a:solidFill>
              </a:rPr>
              <a:t>No</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r>
              <a:rPr lang="en-US" b="1" dirty="0" err="1" smtClean="0"/>
              <a:t>Escaso</a:t>
            </a:r>
            <a:r>
              <a:rPr lang="en-US" b="1" dirty="0" smtClean="0"/>
              <a:t>	</a:t>
            </a:r>
            <a:r>
              <a:rPr lang="en-US" b="1" dirty="0" smtClean="0">
                <a:solidFill>
                  <a:srgbClr val="007E39"/>
                </a:solidFill>
              </a:rPr>
              <a:t>			</a:t>
            </a:r>
            <a:r>
              <a:rPr lang="en-US" b="1" dirty="0" smtClean="0">
                <a:solidFill>
                  <a:srgbClr val="FF0000"/>
                </a:solidFill>
              </a:rPr>
              <a:t>No</a:t>
            </a:r>
            <a:r>
              <a:rPr lang="en-US" b="1" dirty="0" smtClean="0">
                <a:solidFill>
                  <a:srgbClr val="007E39"/>
                </a:solidFill>
              </a:rPr>
              <a:t>	(</a:t>
            </a:r>
            <a:r>
              <a:rPr lang="en-US" b="1" dirty="0" err="1" smtClean="0">
                <a:solidFill>
                  <a:srgbClr val="007E39"/>
                </a:solidFill>
              </a:rPr>
              <a:t>Limitado</a:t>
            </a:r>
            <a:r>
              <a:rPr lang="en-US" b="1" dirty="0" smtClean="0">
                <a:solidFill>
                  <a:srgbClr val="007E39"/>
                </a:solidFill>
              </a:rPr>
              <a:t>)</a:t>
            </a:r>
          </a:p>
          <a:p>
            <a:r>
              <a:rPr lang="en-US" b="1" dirty="0" err="1" smtClean="0"/>
              <a:t>Duradero</a:t>
            </a:r>
            <a:r>
              <a:rPr lang="en-US" b="1" dirty="0" smtClean="0">
                <a:solidFill>
                  <a:srgbClr val="007E39"/>
                </a:solidFill>
              </a:rPr>
              <a:t>			</a:t>
            </a:r>
            <a:r>
              <a:rPr lang="en-US" b="1" dirty="0" smtClean="0">
                <a:solidFill>
                  <a:srgbClr val="FF0000"/>
                </a:solidFill>
              </a:rPr>
              <a:t>No</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r>
              <a:rPr lang="en-US" b="1" dirty="0" smtClean="0"/>
              <a:t>Transportable	</a:t>
            </a:r>
            <a:r>
              <a:rPr lang="en-US" b="1" dirty="0" smtClean="0">
                <a:solidFill>
                  <a:srgbClr val="007E39"/>
                </a:solidFill>
              </a:rPr>
              <a:t>		</a:t>
            </a:r>
            <a:r>
              <a:rPr lang="en-US" b="1" dirty="0" smtClean="0">
                <a:solidFill>
                  <a:srgbClr val="FF0000"/>
                </a:solidFill>
              </a:rPr>
              <a:t>No</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r>
              <a:rPr lang="en-US" b="1" dirty="0" err="1" smtClean="0"/>
              <a:t>Transferible</a:t>
            </a:r>
            <a:r>
              <a:rPr lang="en-US" b="1" dirty="0" smtClean="0"/>
              <a:t>	</a:t>
            </a:r>
            <a:r>
              <a:rPr lang="en-US" b="1" dirty="0" smtClean="0">
                <a:solidFill>
                  <a:srgbClr val="007E39"/>
                </a:solidFill>
              </a:rPr>
              <a:t>		</a:t>
            </a:r>
            <a:r>
              <a:rPr lang="en-US" b="1" dirty="0" smtClean="0">
                <a:solidFill>
                  <a:srgbClr val="FF0000"/>
                </a:solidFill>
              </a:rPr>
              <a:t>+/-</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r>
              <a:rPr lang="en-US" b="1" dirty="0" err="1" smtClean="0"/>
              <a:t>Fraccionable</a:t>
            </a:r>
            <a:r>
              <a:rPr lang="en-US" b="1" dirty="0" smtClean="0">
                <a:solidFill>
                  <a:srgbClr val="007E39"/>
                </a:solidFill>
              </a:rPr>
              <a:t>			</a:t>
            </a:r>
            <a:r>
              <a:rPr lang="en-US" b="1" dirty="0" smtClean="0">
                <a:solidFill>
                  <a:srgbClr val="FF0000"/>
                </a:solidFill>
              </a:rPr>
              <a:t>+/-</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endParaRPr lang="en-US" dirty="0" smtClean="0"/>
          </a:p>
          <a:p>
            <a:endParaRPr lang="es-VE" dirty="0"/>
          </a:p>
        </p:txBody>
      </p:sp>
    </p:spTree>
    <p:extLst>
      <p:ext uri="{BB962C8B-B14F-4D97-AF65-F5344CB8AC3E}">
        <p14:creationId xmlns:p14="http://schemas.microsoft.com/office/powerpoint/2010/main" val="13705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2877C"/>
          </a:solidFill>
        </p:spPr>
        <p:txBody>
          <a:bodyPr/>
          <a:lstStyle/>
          <a:p>
            <a:r>
              <a:rPr lang="en-US" dirty="0" err="1" smtClean="0"/>
              <a:t>Realidad</a:t>
            </a:r>
            <a:r>
              <a:rPr lang="en-US" dirty="0" smtClean="0"/>
              <a:t> en Venezuela</a:t>
            </a:r>
            <a:endParaRPr lang="es-VE" dirty="0"/>
          </a:p>
        </p:txBody>
      </p:sp>
      <p:sp>
        <p:nvSpPr>
          <p:cNvPr id="3" name="Content Placeholder 2"/>
          <p:cNvSpPr>
            <a:spLocks noGrp="1"/>
          </p:cNvSpPr>
          <p:nvPr>
            <p:ph idx="1"/>
          </p:nvPr>
        </p:nvSpPr>
        <p:spPr>
          <a:solidFill>
            <a:srgbClr val="F2877C"/>
          </a:solidFill>
        </p:spPr>
        <p:txBody>
          <a:bodyPr>
            <a:normAutofit fontScale="92500" lnSpcReduction="10000"/>
          </a:bodyPr>
          <a:lstStyle/>
          <a:p>
            <a:pPr algn="just"/>
            <a:r>
              <a:rPr lang="en-US" dirty="0" smtClean="0"/>
              <a:t>El “</a:t>
            </a:r>
            <a:r>
              <a:rPr lang="en-US" dirty="0" err="1" smtClean="0"/>
              <a:t>dinero</a:t>
            </a:r>
            <a:r>
              <a:rPr lang="en-US" dirty="0" smtClean="0"/>
              <a:t>” </a:t>
            </a:r>
            <a:r>
              <a:rPr lang="en-US" dirty="0" err="1" smtClean="0"/>
              <a:t>emitido</a:t>
            </a:r>
            <a:r>
              <a:rPr lang="en-US" dirty="0" smtClean="0"/>
              <a:t> </a:t>
            </a:r>
            <a:r>
              <a:rPr lang="en-US" dirty="0" err="1" smtClean="0"/>
              <a:t>por</a:t>
            </a:r>
            <a:r>
              <a:rPr lang="en-US" dirty="0" smtClean="0"/>
              <a:t> el </a:t>
            </a:r>
            <a:r>
              <a:rPr lang="en-US" dirty="0" err="1" smtClean="0"/>
              <a:t>estado</a:t>
            </a:r>
            <a:r>
              <a:rPr lang="en-US" dirty="0" smtClean="0"/>
              <a:t> ha </a:t>
            </a:r>
            <a:r>
              <a:rPr lang="en-US" dirty="0" err="1" smtClean="0"/>
              <a:t>perdido</a:t>
            </a:r>
            <a:r>
              <a:rPr lang="en-US" dirty="0" smtClean="0"/>
              <a:t> </a:t>
            </a:r>
            <a:r>
              <a:rPr lang="en-US" dirty="0" err="1" smtClean="0"/>
              <a:t>las</a:t>
            </a:r>
            <a:r>
              <a:rPr lang="en-US" dirty="0" smtClean="0"/>
              <a:t> </a:t>
            </a:r>
            <a:r>
              <a:rPr lang="en-US" dirty="0" err="1" smtClean="0"/>
              <a:t>características</a:t>
            </a:r>
            <a:r>
              <a:rPr lang="en-US" dirty="0" smtClean="0"/>
              <a:t> </a:t>
            </a:r>
            <a:r>
              <a:rPr lang="en-US" dirty="0" err="1" smtClean="0"/>
              <a:t>que</a:t>
            </a:r>
            <a:r>
              <a:rPr lang="en-US" dirty="0" smtClean="0"/>
              <a:t> lo </a:t>
            </a:r>
            <a:r>
              <a:rPr lang="en-US" dirty="0" err="1" smtClean="0"/>
              <a:t>pueden</a:t>
            </a:r>
            <a:r>
              <a:rPr lang="en-US" dirty="0" smtClean="0"/>
              <a:t> </a:t>
            </a:r>
            <a:r>
              <a:rPr lang="en-US" dirty="0" err="1" smtClean="0"/>
              <a:t>definir</a:t>
            </a:r>
            <a:r>
              <a:rPr lang="en-US" dirty="0" smtClean="0"/>
              <a:t> </a:t>
            </a:r>
            <a:r>
              <a:rPr lang="en-US" dirty="0" err="1" smtClean="0"/>
              <a:t>como</a:t>
            </a:r>
            <a:r>
              <a:rPr lang="en-US" dirty="0" smtClean="0"/>
              <a:t> </a:t>
            </a:r>
            <a:r>
              <a:rPr lang="en-US" dirty="0" err="1" smtClean="0"/>
              <a:t>dinero</a:t>
            </a:r>
            <a:r>
              <a:rPr lang="en-US" dirty="0" smtClean="0"/>
              <a:t>.</a:t>
            </a:r>
          </a:p>
          <a:p>
            <a:pPr algn="just"/>
            <a:r>
              <a:rPr lang="en-US" dirty="0" smtClean="0"/>
              <a:t>Los </a:t>
            </a:r>
            <a:r>
              <a:rPr lang="en-US" dirty="0" err="1" smtClean="0"/>
              <a:t>habitantes</a:t>
            </a:r>
            <a:r>
              <a:rPr lang="en-US" dirty="0" smtClean="0"/>
              <a:t> del </a:t>
            </a:r>
            <a:r>
              <a:rPr lang="en-US" dirty="0" err="1" smtClean="0"/>
              <a:t>país</a:t>
            </a:r>
            <a:r>
              <a:rPr lang="en-US" dirty="0" smtClean="0"/>
              <a:t> </a:t>
            </a:r>
            <a:r>
              <a:rPr lang="en-US" dirty="0" err="1" smtClean="0"/>
              <a:t>ya</a:t>
            </a:r>
            <a:r>
              <a:rPr lang="en-US" dirty="0" smtClean="0"/>
              <a:t> no lo </a:t>
            </a:r>
            <a:r>
              <a:rPr lang="en-US" dirty="0" err="1" smtClean="0"/>
              <a:t>reconocen</a:t>
            </a:r>
            <a:r>
              <a:rPr lang="en-US" dirty="0" smtClean="0"/>
              <a:t> </a:t>
            </a:r>
            <a:r>
              <a:rPr lang="en-US" dirty="0" err="1" smtClean="0"/>
              <a:t>como</a:t>
            </a:r>
            <a:r>
              <a:rPr lang="en-US" dirty="0" smtClean="0"/>
              <a:t> </a:t>
            </a:r>
            <a:r>
              <a:rPr lang="en-US" dirty="0" err="1" smtClean="0"/>
              <a:t>bien</a:t>
            </a:r>
            <a:r>
              <a:rPr lang="en-US" dirty="0"/>
              <a:t> </a:t>
            </a:r>
            <a:r>
              <a:rPr lang="en-US" dirty="0" err="1" smtClean="0"/>
              <a:t>que</a:t>
            </a:r>
            <a:r>
              <a:rPr lang="en-US" dirty="0" smtClean="0"/>
              <a:t> </a:t>
            </a:r>
            <a:r>
              <a:rPr lang="en-US" dirty="0" err="1" smtClean="0"/>
              <a:t>sirve</a:t>
            </a:r>
            <a:r>
              <a:rPr lang="en-US" dirty="0" smtClean="0"/>
              <a:t> </a:t>
            </a:r>
            <a:r>
              <a:rPr lang="en-US" dirty="0" err="1" smtClean="0"/>
              <a:t>para</a:t>
            </a:r>
            <a:r>
              <a:rPr lang="en-US" dirty="0" smtClean="0"/>
              <a:t> </a:t>
            </a:r>
            <a:r>
              <a:rPr lang="en-US" dirty="0" err="1" smtClean="0"/>
              <a:t>intercambiar</a:t>
            </a:r>
            <a:r>
              <a:rPr lang="en-US" dirty="0" smtClean="0"/>
              <a:t> y </a:t>
            </a:r>
            <a:r>
              <a:rPr lang="en-US" dirty="0" err="1" smtClean="0"/>
              <a:t>eso</a:t>
            </a:r>
            <a:r>
              <a:rPr lang="en-US" dirty="0" smtClean="0"/>
              <a:t> reduce o </a:t>
            </a:r>
            <a:r>
              <a:rPr lang="en-US" dirty="0" err="1" smtClean="0"/>
              <a:t>elimina</a:t>
            </a:r>
            <a:r>
              <a:rPr lang="en-US" dirty="0" smtClean="0"/>
              <a:t> </a:t>
            </a:r>
            <a:r>
              <a:rPr lang="en-US" dirty="0" err="1" smtClean="0"/>
              <a:t>cualquier</a:t>
            </a:r>
            <a:r>
              <a:rPr lang="en-US" dirty="0" smtClean="0"/>
              <a:t> </a:t>
            </a:r>
            <a:r>
              <a:rPr lang="en-US" dirty="0" err="1" smtClean="0"/>
              <a:t>demanda</a:t>
            </a:r>
            <a:r>
              <a:rPr lang="en-US" dirty="0" smtClean="0"/>
              <a:t> de </a:t>
            </a:r>
            <a:r>
              <a:rPr lang="en-US" dirty="0" err="1" smtClean="0"/>
              <a:t>dinero</a:t>
            </a:r>
            <a:r>
              <a:rPr lang="en-US" dirty="0" smtClean="0"/>
              <a:t> el </a:t>
            </a:r>
            <a:r>
              <a:rPr lang="en-US" dirty="0" err="1" smtClean="0"/>
              <a:t>ahorro</a:t>
            </a:r>
            <a:r>
              <a:rPr lang="en-US" dirty="0" smtClean="0"/>
              <a:t> </a:t>
            </a:r>
            <a:r>
              <a:rPr lang="en-US" dirty="0" err="1" smtClean="0"/>
              <a:t>pues</a:t>
            </a:r>
            <a:r>
              <a:rPr lang="en-US" dirty="0" smtClean="0"/>
              <a:t> </a:t>
            </a:r>
            <a:r>
              <a:rPr lang="en-US" dirty="0" err="1" smtClean="0"/>
              <a:t>ya</a:t>
            </a:r>
            <a:r>
              <a:rPr lang="en-US" dirty="0" smtClean="0"/>
              <a:t> no se </a:t>
            </a:r>
            <a:r>
              <a:rPr lang="en-US" dirty="0" err="1" smtClean="0"/>
              <a:t>percibe</a:t>
            </a:r>
            <a:r>
              <a:rPr lang="en-US" dirty="0" smtClean="0"/>
              <a:t> </a:t>
            </a:r>
            <a:r>
              <a:rPr lang="en-US" dirty="0" err="1" smtClean="0"/>
              <a:t>que</a:t>
            </a:r>
            <a:r>
              <a:rPr lang="en-US" dirty="0" smtClean="0"/>
              <a:t> </a:t>
            </a:r>
            <a:r>
              <a:rPr lang="en-US" dirty="0" err="1" smtClean="0"/>
              <a:t>mantenga</a:t>
            </a:r>
            <a:r>
              <a:rPr lang="en-US" dirty="0" smtClean="0"/>
              <a:t> valor</a:t>
            </a:r>
          </a:p>
          <a:p>
            <a:pPr algn="just"/>
            <a:r>
              <a:rPr lang="en-US" b="1" dirty="0" smtClean="0"/>
              <a:t>SIN EMBARGO</a:t>
            </a:r>
            <a:r>
              <a:rPr lang="en-US" dirty="0" smtClean="0"/>
              <a:t>, el </a:t>
            </a:r>
            <a:r>
              <a:rPr lang="en-US" dirty="0" err="1" smtClean="0"/>
              <a:t>estado</a:t>
            </a:r>
            <a:r>
              <a:rPr lang="en-US" dirty="0" smtClean="0"/>
              <a:t> </a:t>
            </a:r>
            <a:r>
              <a:rPr lang="en-US" dirty="0" err="1" smtClean="0"/>
              <a:t>sigue</a:t>
            </a:r>
            <a:r>
              <a:rPr lang="en-US" dirty="0" smtClean="0"/>
              <a:t> “</a:t>
            </a:r>
            <a:r>
              <a:rPr lang="en-US" dirty="0" err="1" smtClean="0"/>
              <a:t>honrando</a:t>
            </a:r>
            <a:r>
              <a:rPr lang="en-US" dirty="0" smtClean="0"/>
              <a:t>” </a:t>
            </a:r>
            <a:r>
              <a:rPr lang="en-US" dirty="0" err="1" smtClean="0"/>
              <a:t>sus</a:t>
            </a:r>
            <a:r>
              <a:rPr lang="en-US" dirty="0" smtClean="0"/>
              <a:t> </a:t>
            </a:r>
            <a:r>
              <a:rPr lang="en-US" dirty="0" err="1" smtClean="0"/>
              <a:t>obligaciones</a:t>
            </a:r>
            <a:r>
              <a:rPr lang="en-US" dirty="0" smtClean="0"/>
              <a:t> </a:t>
            </a:r>
            <a:r>
              <a:rPr lang="en-US" dirty="0" err="1" smtClean="0"/>
              <a:t>internas</a:t>
            </a:r>
            <a:r>
              <a:rPr lang="en-US" dirty="0" smtClean="0"/>
              <a:t> en </a:t>
            </a:r>
            <a:r>
              <a:rPr lang="en-US" dirty="0" err="1" smtClean="0"/>
              <a:t>dinero</a:t>
            </a:r>
            <a:r>
              <a:rPr lang="en-US" dirty="0" smtClean="0"/>
              <a:t> de </a:t>
            </a:r>
            <a:r>
              <a:rPr lang="en-US" dirty="0" err="1" smtClean="0"/>
              <a:t>bajísima</a:t>
            </a:r>
            <a:r>
              <a:rPr lang="en-US" dirty="0" smtClean="0"/>
              <a:t> </a:t>
            </a:r>
            <a:r>
              <a:rPr lang="en-US" dirty="0" err="1" smtClean="0"/>
              <a:t>calidad</a:t>
            </a:r>
            <a:r>
              <a:rPr lang="en-US" dirty="0" smtClean="0"/>
              <a:t>.</a:t>
            </a:r>
            <a:endParaRPr lang="es-VE" dirty="0"/>
          </a:p>
        </p:txBody>
      </p:sp>
    </p:spTree>
    <p:extLst>
      <p:ext uri="{BB962C8B-B14F-4D97-AF65-F5344CB8AC3E}">
        <p14:creationId xmlns:p14="http://schemas.microsoft.com/office/powerpoint/2010/main" val="1505998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Feudalización</a:t>
            </a:r>
            <a:r>
              <a:rPr lang="en-US" dirty="0" smtClean="0"/>
              <a:t> o </a:t>
            </a:r>
            <a:r>
              <a:rPr lang="en-US" dirty="0" err="1" smtClean="0"/>
              <a:t>dualización</a:t>
            </a:r>
            <a:r>
              <a:rPr lang="en-US" dirty="0" smtClean="0"/>
              <a:t> del </a:t>
            </a:r>
            <a:r>
              <a:rPr lang="en-US" dirty="0" err="1" smtClean="0"/>
              <a:t>modelo</a:t>
            </a:r>
            <a:r>
              <a:rPr lang="en-US" dirty="0" smtClean="0"/>
              <a:t> </a:t>
            </a:r>
            <a:r>
              <a:rPr lang="en-US" dirty="0" err="1" smtClean="0"/>
              <a:t>económico</a:t>
            </a:r>
            <a:endParaRPr lang="es-VE" dirty="0"/>
          </a:p>
        </p:txBody>
      </p:sp>
      <p:sp>
        <p:nvSpPr>
          <p:cNvPr id="4" name="Text Placeholder 3"/>
          <p:cNvSpPr>
            <a:spLocks noGrp="1"/>
          </p:cNvSpPr>
          <p:nvPr>
            <p:ph type="body" idx="1"/>
          </p:nvPr>
        </p:nvSpPr>
        <p:spPr>
          <a:solidFill>
            <a:srgbClr val="F2877C"/>
          </a:solidFill>
        </p:spPr>
        <p:txBody>
          <a:bodyPr/>
          <a:lstStyle/>
          <a:p>
            <a:r>
              <a:rPr lang="en-US" dirty="0" smtClean="0"/>
              <a:t>Venezuela en </a:t>
            </a:r>
            <a:r>
              <a:rPr lang="en-US" dirty="0" err="1" smtClean="0"/>
              <a:t>bolívares</a:t>
            </a:r>
            <a:endParaRPr lang="es-VE" dirty="0"/>
          </a:p>
        </p:txBody>
      </p:sp>
      <p:sp>
        <p:nvSpPr>
          <p:cNvPr id="5" name="Content Placeholder 4"/>
          <p:cNvSpPr>
            <a:spLocks noGrp="1"/>
          </p:cNvSpPr>
          <p:nvPr>
            <p:ph sz="half" idx="2"/>
          </p:nvPr>
        </p:nvSpPr>
        <p:spPr>
          <a:solidFill>
            <a:srgbClr val="F2877C"/>
          </a:solidFill>
        </p:spPr>
        <p:txBody>
          <a:bodyPr>
            <a:normAutofit fontScale="92500" lnSpcReduction="20000"/>
          </a:bodyPr>
          <a:lstStyle/>
          <a:p>
            <a:r>
              <a:rPr lang="en-US" dirty="0" err="1" smtClean="0"/>
              <a:t>Salarios</a:t>
            </a:r>
            <a:r>
              <a:rPr lang="en-US" dirty="0" smtClean="0"/>
              <a:t> </a:t>
            </a:r>
            <a:r>
              <a:rPr lang="en-US" dirty="0" err="1" smtClean="0"/>
              <a:t>públicos</a:t>
            </a:r>
            <a:r>
              <a:rPr lang="en-US" dirty="0" smtClean="0"/>
              <a:t> y </a:t>
            </a:r>
            <a:r>
              <a:rPr lang="en-US" dirty="0" err="1" smtClean="0"/>
              <a:t>privados</a:t>
            </a:r>
            <a:endParaRPr lang="en-US" dirty="0" smtClean="0"/>
          </a:p>
          <a:p>
            <a:r>
              <a:rPr lang="en-US" dirty="0" err="1" smtClean="0"/>
              <a:t>Regulaciones</a:t>
            </a:r>
            <a:endParaRPr lang="en-US" dirty="0" smtClean="0"/>
          </a:p>
          <a:p>
            <a:r>
              <a:rPr lang="en-US" dirty="0" err="1" smtClean="0"/>
              <a:t>Bienes</a:t>
            </a:r>
            <a:r>
              <a:rPr lang="en-US" dirty="0" smtClean="0"/>
              <a:t> </a:t>
            </a:r>
            <a:r>
              <a:rPr lang="en-US" dirty="0" err="1" smtClean="0"/>
              <a:t>regulados</a:t>
            </a:r>
            <a:endParaRPr lang="en-US" dirty="0" smtClean="0"/>
          </a:p>
          <a:p>
            <a:r>
              <a:rPr lang="en-US" dirty="0" smtClean="0"/>
              <a:t>Ley del </a:t>
            </a:r>
            <a:r>
              <a:rPr lang="en-US" dirty="0" err="1" smtClean="0"/>
              <a:t>trabajo</a:t>
            </a:r>
            <a:r>
              <a:rPr lang="en-US" dirty="0" smtClean="0"/>
              <a:t> </a:t>
            </a:r>
          </a:p>
          <a:p>
            <a:r>
              <a:rPr lang="en-US" dirty="0" smtClean="0"/>
              <a:t>SUNDEE</a:t>
            </a:r>
          </a:p>
          <a:p>
            <a:r>
              <a:rPr lang="en-US" dirty="0" smtClean="0"/>
              <a:t>SICA-SADA</a:t>
            </a:r>
          </a:p>
          <a:p>
            <a:r>
              <a:rPr lang="en-US" dirty="0" smtClean="0"/>
              <a:t>Colas</a:t>
            </a:r>
          </a:p>
          <a:p>
            <a:r>
              <a:rPr lang="en-US" dirty="0" err="1" smtClean="0"/>
              <a:t>Escasez</a:t>
            </a:r>
            <a:endParaRPr lang="en-US" dirty="0" smtClean="0"/>
          </a:p>
          <a:p>
            <a:r>
              <a:rPr lang="en-US" dirty="0" err="1" smtClean="0"/>
              <a:t>Poder</a:t>
            </a:r>
            <a:r>
              <a:rPr lang="en-US" dirty="0" smtClean="0"/>
              <a:t> </a:t>
            </a:r>
            <a:r>
              <a:rPr lang="en-US" dirty="0" err="1" smtClean="0"/>
              <a:t>adquisitivo</a:t>
            </a:r>
            <a:r>
              <a:rPr lang="en-US" dirty="0" smtClean="0"/>
              <a:t> </a:t>
            </a:r>
            <a:r>
              <a:rPr lang="en-US" dirty="0" err="1" smtClean="0"/>
              <a:t>nulo</a:t>
            </a:r>
            <a:endParaRPr lang="en-US" dirty="0" smtClean="0"/>
          </a:p>
          <a:p>
            <a:r>
              <a:rPr lang="en-US" dirty="0" err="1" smtClean="0"/>
              <a:t>Segmentos</a:t>
            </a:r>
            <a:r>
              <a:rPr lang="en-US" dirty="0" smtClean="0"/>
              <a:t>  </a:t>
            </a:r>
            <a:r>
              <a:rPr lang="en-US" dirty="0" err="1" smtClean="0"/>
              <a:t>bajos</a:t>
            </a:r>
            <a:r>
              <a:rPr lang="en-US" dirty="0" smtClean="0"/>
              <a:t>/</a:t>
            </a:r>
            <a:r>
              <a:rPr lang="en-US" dirty="0" err="1" smtClean="0"/>
              <a:t>medios</a:t>
            </a:r>
            <a:r>
              <a:rPr lang="en-US" dirty="0" smtClean="0"/>
              <a:t> del sector </a:t>
            </a:r>
            <a:r>
              <a:rPr lang="en-US" dirty="0" err="1" smtClean="0"/>
              <a:t>inmobiliario</a:t>
            </a:r>
            <a:endParaRPr lang="en-US" dirty="0" smtClean="0"/>
          </a:p>
          <a:p>
            <a:endParaRPr lang="es-VE" dirty="0"/>
          </a:p>
        </p:txBody>
      </p:sp>
      <p:sp>
        <p:nvSpPr>
          <p:cNvPr id="6" name="Text Placeholder 5"/>
          <p:cNvSpPr>
            <a:spLocks noGrp="1"/>
          </p:cNvSpPr>
          <p:nvPr>
            <p:ph type="body" sz="quarter" idx="3"/>
          </p:nvPr>
        </p:nvSpPr>
        <p:spPr>
          <a:solidFill>
            <a:srgbClr val="92D050"/>
          </a:solidFill>
        </p:spPr>
        <p:txBody>
          <a:bodyPr/>
          <a:lstStyle/>
          <a:p>
            <a:r>
              <a:rPr lang="en-US" dirty="0" smtClean="0"/>
              <a:t>Venezuela en </a:t>
            </a:r>
            <a:r>
              <a:rPr lang="en-US" dirty="0" err="1" smtClean="0"/>
              <a:t>dólares</a:t>
            </a:r>
            <a:endParaRPr lang="es-VE" dirty="0"/>
          </a:p>
        </p:txBody>
      </p:sp>
      <p:sp>
        <p:nvSpPr>
          <p:cNvPr id="7" name="Content Placeholder 6"/>
          <p:cNvSpPr>
            <a:spLocks noGrp="1"/>
          </p:cNvSpPr>
          <p:nvPr>
            <p:ph sz="quarter" idx="4"/>
          </p:nvPr>
        </p:nvSpPr>
        <p:spPr>
          <a:solidFill>
            <a:srgbClr val="92D050"/>
          </a:solidFill>
        </p:spPr>
        <p:txBody>
          <a:bodyPr>
            <a:normAutofit fontScale="85000" lnSpcReduction="20000"/>
          </a:bodyPr>
          <a:lstStyle/>
          <a:p>
            <a:r>
              <a:rPr lang="en-US" dirty="0" err="1" smtClean="0"/>
              <a:t>Bienes</a:t>
            </a:r>
            <a:r>
              <a:rPr lang="en-US" dirty="0" smtClean="0"/>
              <a:t> </a:t>
            </a:r>
            <a:r>
              <a:rPr lang="en-US" dirty="0" err="1" smtClean="0"/>
              <a:t>importados</a:t>
            </a:r>
            <a:r>
              <a:rPr lang="en-US" dirty="0" smtClean="0"/>
              <a:t> </a:t>
            </a:r>
          </a:p>
          <a:p>
            <a:pPr lvl="1"/>
            <a:r>
              <a:rPr lang="en-US" dirty="0" err="1" smtClean="0"/>
              <a:t>Vehículos</a:t>
            </a:r>
            <a:endParaRPr lang="en-US" dirty="0" smtClean="0"/>
          </a:p>
          <a:p>
            <a:pPr lvl="1"/>
            <a:r>
              <a:rPr lang="en-US" dirty="0" err="1" smtClean="0"/>
              <a:t>Insumos</a:t>
            </a:r>
            <a:r>
              <a:rPr lang="en-US" dirty="0" smtClean="0"/>
              <a:t> y </a:t>
            </a:r>
            <a:r>
              <a:rPr lang="en-US" dirty="0" err="1" smtClean="0"/>
              <a:t>repuestos</a:t>
            </a:r>
            <a:endParaRPr lang="en-US" dirty="0" smtClean="0"/>
          </a:p>
          <a:p>
            <a:pPr lvl="1"/>
            <a:r>
              <a:rPr lang="en-US" dirty="0" err="1" smtClean="0"/>
              <a:t>Alimentos</a:t>
            </a:r>
            <a:endParaRPr lang="en-US" dirty="0" smtClean="0"/>
          </a:p>
          <a:p>
            <a:r>
              <a:rPr lang="en-US" dirty="0" err="1" smtClean="0"/>
              <a:t>Ahorros</a:t>
            </a:r>
            <a:r>
              <a:rPr lang="en-US" dirty="0" smtClean="0"/>
              <a:t>, </a:t>
            </a:r>
            <a:r>
              <a:rPr lang="en-US" dirty="0" err="1" smtClean="0"/>
              <a:t>remesas</a:t>
            </a:r>
            <a:r>
              <a:rPr lang="en-US" dirty="0" smtClean="0"/>
              <a:t> y </a:t>
            </a:r>
            <a:r>
              <a:rPr lang="en-US" dirty="0" err="1" smtClean="0"/>
              <a:t>pensiones</a:t>
            </a:r>
            <a:r>
              <a:rPr lang="en-US" dirty="0" smtClean="0"/>
              <a:t> en </a:t>
            </a:r>
            <a:r>
              <a:rPr lang="en-US" dirty="0" err="1" smtClean="0"/>
              <a:t>divisas</a:t>
            </a:r>
            <a:r>
              <a:rPr lang="en-US" dirty="0" smtClean="0"/>
              <a:t> </a:t>
            </a:r>
          </a:p>
          <a:p>
            <a:r>
              <a:rPr lang="en-US" dirty="0" err="1" smtClean="0"/>
              <a:t>Ingresos</a:t>
            </a:r>
            <a:r>
              <a:rPr lang="en-US" dirty="0" smtClean="0"/>
              <a:t> en </a:t>
            </a:r>
            <a:r>
              <a:rPr lang="en-US" dirty="0" err="1" smtClean="0"/>
              <a:t>divisas</a:t>
            </a:r>
            <a:r>
              <a:rPr lang="en-US" dirty="0" smtClean="0"/>
              <a:t> sin </a:t>
            </a:r>
            <a:r>
              <a:rPr lang="en-US" dirty="0" err="1" smtClean="0"/>
              <a:t>justificación</a:t>
            </a:r>
            <a:endParaRPr lang="en-US" dirty="0" smtClean="0"/>
          </a:p>
          <a:p>
            <a:r>
              <a:rPr lang="en-US" dirty="0" err="1" smtClean="0"/>
              <a:t>Servicios</a:t>
            </a:r>
            <a:r>
              <a:rPr lang="en-US" dirty="0" smtClean="0"/>
              <a:t> </a:t>
            </a:r>
            <a:r>
              <a:rPr lang="en-US" dirty="0" err="1" smtClean="0"/>
              <a:t>prestados</a:t>
            </a:r>
            <a:r>
              <a:rPr lang="en-US" dirty="0" smtClean="0"/>
              <a:t> </a:t>
            </a:r>
            <a:r>
              <a:rPr lang="en-US" dirty="0" err="1" smtClean="0"/>
              <a:t>por</a:t>
            </a:r>
            <a:r>
              <a:rPr lang="en-US" dirty="0" smtClean="0"/>
              <a:t> </a:t>
            </a:r>
            <a:r>
              <a:rPr lang="en-US" dirty="0" err="1" smtClean="0"/>
              <a:t>algunos</a:t>
            </a:r>
            <a:r>
              <a:rPr lang="en-US" dirty="0" smtClean="0"/>
              <a:t> </a:t>
            </a:r>
            <a:r>
              <a:rPr lang="en-US" dirty="0" err="1" smtClean="0"/>
              <a:t>venezolanos</a:t>
            </a:r>
            <a:r>
              <a:rPr lang="en-US" dirty="0" smtClean="0"/>
              <a:t> al exterior (</a:t>
            </a:r>
            <a:r>
              <a:rPr lang="en-US" dirty="0" err="1" smtClean="0"/>
              <a:t>sistemas</a:t>
            </a:r>
            <a:r>
              <a:rPr lang="en-US" dirty="0" smtClean="0"/>
              <a:t>)</a:t>
            </a:r>
          </a:p>
          <a:p>
            <a:r>
              <a:rPr lang="en-US" dirty="0" err="1" smtClean="0"/>
              <a:t>Segmentos</a:t>
            </a:r>
            <a:r>
              <a:rPr lang="en-US" dirty="0" smtClean="0"/>
              <a:t> altos del sector </a:t>
            </a:r>
            <a:r>
              <a:rPr lang="en-US" dirty="0" err="1" smtClean="0"/>
              <a:t>inmobiliario</a:t>
            </a:r>
            <a:r>
              <a:rPr lang="en-US" dirty="0"/>
              <a:t>,</a:t>
            </a:r>
            <a:r>
              <a:rPr lang="en-US" dirty="0" smtClean="0"/>
              <a:t> </a:t>
            </a:r>
            <a:r>
              <a:rPr lang="en-US" dirty="0" err="1" smtClean="0"/>
              <a:t>partes</a:t>
            </a:r>
            <a:r>
              <a:rPr lang="en-US" dirty="0" smtClean="0"/>
              <a:t> de los </a:t>
            </a:r>
            <a:r>
              <a:rPr lang="en-US" dirty="0" err="1" smtClean="0"/>
              <a:t>segmentos</a:t>
            </a:r>
            <a:r>
              <a:rPr lang="en-US" dirty="0" smtClean="0"/>
              <a:t> </a:t>
            </a:r>
            <a:r>
              <a:rPr lang="en-US" dirty="0" err="1" smtClean="0"/>
              <a:t>comerciales</a:t>
            </a:r>
            <a:r>
              <a:rPr lang="en-US" dirty="0" smtClean="0"/>
              <a:t> y de </a:t>
            </a:r>
            <a:r>
              <a:rPr lang="en-US" dirty="0" err="1" smtClean="0"/>
              <a:t>oficinas</a:t>
            </a:r>
            <a:endParaRPr lang="en-US" dirty="0" smtClean="0"/>
          </a:p>
          <a:p>
            <a:endParaRPr lang="es-VE" dirty="0"/>
          </a:p>
        </p:txBody>
      </p:sp>
    </p:spTree>
    <p:extLst>
      <p:ext uri="{BB962C8B-B14F-4D97-AF65-F5344CB8AC3E}">
        <p14:creationId xmlns:p14="http://schemas.microsoft.com/office/powerpoint/2010/main" val="394228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2877C"/>
          </a:solidFill>
        </p:spPr>
        <p:txBody>
          <a:bodyPr/>
          <a:lstStyle/>
          <a:p>
            <a:r>
              <a:rPr lang="en-US" dirty="0" smtClean="0"/>
              <a:t>Venezuela en </a:t>
            </a:r>
            <a:r>
              <a:rPr lang="en-US" dirty="0" err="1" smtClean="0"/>
              <a:t>bolívares</a:t>
            </a:r>
            <a:endParaRPr lang="es-VE" dirty="0"/>
          </a:p>
        </p:txBody>
      </p:sp>
      <p:sp>
        <p:nvSpPr>
          <p:cNvPr id="8" name="Content Placeholder 7"/>
          <p:cNvSpPr>
            <a:spLocks noGrp="1"/>
          </p:cNvSpPr>
          <p:nvPr>
            <p:ph idx="1"/>
          </p:nvPr>
        </p:nvSpPr>
        <p:spPr>
          <a:solidFill>
            <a:srgbClr val="F2877C"/>
          </a:solidFill>
        </p:spPr>
        <p:txBody>
          <a:bodyPr>
            <a:normAutofit fontScale="92500" lnSpcReduction="10000"/>
          </a:bodyPr>
          <a:lstStyle/>
          <a:p>
            <a:pPr algn="just"/>
            <a:r>
              <a:rPr lang="en-US" dirty="0" err="1" smtClean="0"/>
              <a:t>Modelo</a:t>
            </a:r>
            <a:r>
              <a:rPr lang="en-US" dirty="0" smtClean="0"/>
              <a:t> feudal, la </a:t>
            </a:r>
            <a:r>
              <a:rPr lang="en-US" dirty="0" err="1" smtClean="0"/>
              <a:t>moneda</a:t>
            </a:r>
            <a:r>
              <a:rPr lang="en-US" dirty="0" smtClean="0"/>
              <a:t> </a:t>
            </a:r>
            <a:r>
              <a:rPr lang="en-US" dirty="0" err="1" smtClean="0"/>
              <a:t>posee</a:t>
            </a:r>
            <a:r>
              <a:rPr lang="en-US" dirty="0" smtClean="0"/>
              <a:t> un valor </a:t>
            </a:r>
            <a:r>
              <a:rPr lang="en-US" dirty="0" err="1" smtClean="0"/>
              <a:t>prácticamente</a:t>
            </a:r>
            <a:r>
              <a:rPr lang="en-US" dirty="0" smtClean="0"/>
              <a:t> </a:t>
            </a:r>
            <a:r>
              <a:rPr lang="en-US" dirty="0" err="1" smtClean="0"/>
              <a:t>nulo</a:t>
            </a:r>
            <a:r>
              <a:rPr lang="en-US" dirty="0" smtClean="0"/>
              <a:t>.</a:t>
            </a:r>
          </a:p>
          <a:p>
            <a:pPr algn="just"/>
            <a:r>
              <a:rPr lang="en-US" dirty="0" smtClean="0"/>
              <a:t>El </a:t>
            </a:r>
            <a:r>
              <a:rPr lang="en-US" dirty="0" err="1" smtClean="0"/>
              <a:t>estado</a:t>
            </a:r>
            <a:r>
              <a:rPr lang="en-US" dirty="0" smtClean="0"/>
              <a:t> produce </a:t>
            </a:r>
            <a:r>
              <a:rPr lang="en-US" dirty="0" err="1" smtClean="0"/>
              <a:t>esa</a:t>
            </a:r>
            <a:r>
              <a:rPr lang="en-US" dirty="0" smtClean="0"/>
              <a:t> </a:t>
            </a:r>
            <a:r>
              <a:rPr lang="en-US" dirty="0" err="1" smtClean="0"/>
              <a:t>moneda</a:t>
            </a:r>
            <a:r>
              <a:rPr lang="en-US" dirty="0" smtClean="0"/>
              <a:t> en </a:t>
            </a:r>
            <a:r>
              <a:rPr lang="en-US" dirty="0" err="1" smtClean="0"/>
              <a:t>las</a:t>
            </a:r>
            <a:r>
              <a:rPr lang="en-US" dirty="0" smtClean="0"/>
              <a:t> </a:t>
            </a:r>
            <a:r>
              <a:rPr lang="en-US" dirty="0" err="1" smtClean="0"/>
              <a:t>cantidades</a:t>
            </a:r>
            <a:r>
              <a:rPr lang="en-US" dirty="0" smtClean="0"/>
              <a:t> </a:t>
            </a:r>
            <a:r>
              <a:rPr lang="en-US" dirty="0" err="1" smtClean="0"/>
              <a:t>que</a:t>
            </a:r>
            <a:r>
              <a:rPr lang="en-US" dirty="0" smtClean="0"/>
              <a:t> se le </a:t>
            </a:r>
            <a:r>
              <a:rPr lang="en-US" dirty="0" err="1" smtClean="0"/>
              <a:t>antojen</a:t>
            </a:r>
            <a:r>
              <a:rPr lang="en-US" dirty="0" smtClean="0"/>
              <a:t> y lo </a:t>
            </a:r>
            <a:r>
              <a:rPr lang="en-US" dirty="0" err="1" smtClean="0"/>
              <a:t>arrojan</a:t>
            </a:r>
            <a:r>
              <a:rPr lang="en-US" dirty="0" smtClean="0"/>
              <a:t> a la </a:t>
            </a:r>
            <a:r>
              <a:rPr lang="en-US" dirty="0" err="1" smtClean="0"/>
              <a:t>calle</a:t>
            </a:r>
            <a:r>
              <a:rPr lang="en-US" dirty="0" smtClean="0"/>
              <a:t>, no </a:t>
            </a:r>
            <a:r>
              <a:rPr lang="en-US" dirty="0" err="1" smtClean="0"/>
              <a:t>solamente</a:t>
            </a:r>
            <a:r>
              <a:rPr lang="en-US" dirty="0" smtClean="0"/>
              <a:t> a </a:t>
            </a:r>
            <a:r>
              <a:rPr lang="en-US" dirty="0" err="1" smtClean="0"/>
              <a:t>cambio</a:t>
            </a:r>
            <a:r>
              <a:rPr lang="en-US" dirty="0" smtClean="0"/>
              <a:t> de </a:t>
            </a:r>
            <a:r>
              <a:rPr lang="en-US" dirty="0" err="1" smtClean="0"/>
              <a:t>trabajo</a:t>
            </a:r>
            <a:r>
              <a:rPr lang="en-US" dirty="0" smtClean="0"/>
              <a:t> y </a:t>
            </a:r>
            <a:r>
              <a:rPr lang="en-US" dirty="0" err="1" smtClean="0"/>
              <a:t>bienes</a:t>
            </a:r>
            <a:r>
              <a:rPr lang="en-US" dirty="0" smtClean="0"/>
              <a:t>, </a:t>
            </a:r>
            <a:r>
              <a:rPr lang="en-US" dirty="0" err="1" smtClean="0"/>
              <a:t>sino</a:t>
            </a:r>
            <a:r>
              <a:rPr lang="en-US" dirty="0" smtClean="0"/>
              <a:t> en </a:t>
            </a:r>
            <a:r>
              <a:rPr lang="en-US" dirty="0" err="1" smtClean="0"/>
              <a:t>muchos</a:t>
            </a:r>
            <a:r>
              <a:rPr lang="en-US" dirty="0" smtClean="0"/>
              <a:t> </a:t>
            </a:r>
            <a:r>
              <a:rPr lang="en-US" dirty="0" err="1" smtClean="0"/>
              <a:t>casos</a:t>
            </a:r>
            <a:r>
              <a:rPr lang="en-US" dirty="0" smtClean="0"/>
              <a:t> </a:t>
            </a:r>
            <a:r>
              <a:rPr lang="en-US" dirty="0" err="1" smtClean="0"/>
              <a:t>por</a:t>
            </a:r>
            <a:r>
              <a:rPr lang="en-US" dirty="0" smtClean="0"/>
              <a:t> </a:t>
            </a:r>
            <a:r>
              <a:rPr lang="en-US" dirty="0" err="1" smtClean="0"/>
              <a:t>clientelismo</a:t>
            </a:r>
            <a:r>
              <a:rPr lang="en-US" dirty="0" smtClean="0"/>
              <a:t> </a:t>
            </a:r>
            <a:r>
              <a:rPr lang="en-US" dirty="0" err="1" smtClean="0"/>
              <a:t>político</a:t>
            </a:r>
            <a:endParaRPr lang="en-US" dirty="0" smtClean="0"/>
          </a:p>
          <a:p>
            <a:pPr algn="just"/>
            <a:r>
              <a:rPr lang="en-US" dirty="0" err="1" smtClean="0"/>
              <a:t>Quienes</a:t>
            </a:r>
            <a:r>
              <a:rPr lang="en-US" dirty="0" smtClean="0"/>
              <a:t> </a:t>
            </a:r>
            <a:r>
              <a:rPr lang="en-US" dirty="0" err="1" smtClean="0"/>
              <a:t>obtienen</a:t>
            </a:r>
            <a:r>
              <a:rPr lang="en-US" dirty="0" smtClean="0"/>
              <a:t> </a:t>
            </a:r>
            <a:r>
              <a:rPr lang="en-US" dirty="0" err="1" smtClean="0"/>
              <a:t>ese</a:t>
            </a:r>
            <a:r>
              <a:rPr lang="en-US" dirty="0" smtClean="0"/>
              <a:t> </a:t>
            </a:r>
            <a:r>
              <a:rPr lang="en-US" dirty="0" err="1" smtClean="0"/>
              <a:t>dinero</a:t>
            </a:r>
            <a:r>
              <a:rPr lang="en-US" dirty="0" smtClean="0"/>
              <a:t> </a:t>
            </a:r>
            <a:r>
              <a:rPr lang="en-US" dirty="0" err="1" smtClean="0"/>
              <a:t>corren</a:t>
            </a:r>
            <a:r>
              <a:rPr lang="en-US" dirty="0" smtClean="0"/>
              <a:t> a </a:t>
            </a:r>
            <a:r>
              <a:rPr lang="en-US" dirty="0" err="1" smtClean="0"/>
              <a:t>gastarlo</a:t>
            </a:r>
            <a:r>
              <a:rPr lang="en-US" dirty="0" smtClean="0"/>
              <a:t> y hasta se </a:t>
            </a:r>
            <a:r>
              <a:rPr lang="en-US" dirty="0" err="1" smtClean="0"/>
              <a:t>endeudan</a:t>
            </a:r>
            <a:r>
              <a:rPr lang="en-US" dirty="0" smtClean="0"/>
              <a:t> </a:t>
            </a:r>
            <a:r>
              <a:rPr lang="en-US" dirty="0" err="1" smtClean="0"/>
              <a:t>para</a:t>
            </a:r>
            <a:r>
              <a:rPr lang="en-US" dirty="0" smtClean="0"/>
              <a:t> </a:t>
            </a:r>
            <a:r>
              <a:rPr lang="en-US" dirty="0" err="1" smtClean="0"/>
              <a:t>lograr</a:t>
            </a:r>
            <a:r>
              <a:rPr lang="en-US" dirty="0" smtClean="0"/>
              <a:t> </a:t>
            </a:r>
            <a:r>
              <a:rPr lang="en-US" dirty="0" err="1" smtClean="0"/>
              <a:t>adquirir</a:t>
            </a:r>
            <a:r>
              <a:rPr lang="en-US" dirty="0" smtClean="0"/>
              <a:t> los </a:t>
            </a:r>
            <a:r>
              <a:rPr lang="en-US" dirty="0" err="1" smtClean="0"/>
              <a:t>bienes</a:t>
            </a:r>
            <a:r>
              <a:rPr lang="en-US" dirty="0" smtClean="0"/>
              <a:t> y </a:t>
            </a:r>
            <a:r>
              <a:rPr lang="en-US" dirty="0" err="1" smtClean="0"/>
              <a:t>servicios</a:t>
            </a:r>
            <a:r>
              <a:rPr lang="en-US" dirty="0" smtClean="0"/>
              <a:t> </a:t>
            </a:r>
            <a:r>
              <a:rPr lang="en-US" dirty="0" err="1" smtClean="0"/>
              <a:t>que</a:t>
            </a:r>
            <a:r>
              <a:rPr lang="en-US" dirty="0" smtClean="0"/>
              <a:t> les </a:t>
            </a:r>
            <a:r>
              <a:rPr lang="en-US" dirty="0" err="1" smtClean="0"/>
              <a:t>permitan</a:t>
            </a:r>
            <a:r>
              <a:rPr lang="en-US" dirty="0" smtClean="0"/>
              <a:t> </a:t>
            </a:r>
            <a:r>
              <a:rPr lang="en-US" dirty="0" err="1" smtClean="0"/>
              <a:t>sobrevivir</a:t>
            </a:r>
            <a:endParaRPr lang="en-US" dirty="0" smtClean="0"/>
          </a:p>
          <a:p>
            <a:pPr algn="just"/>
            <a:r>
              <a:rPr lang="en-US" dirty="0" smtClean="0"/>
              <a:t>POCA OFERTA y MUCHA DEMANDA DE BIENES</a:t>
            </a:r>
          </a:p>
          <a:p>
            <a:endParaRPr lang="es-VE" dirty="0"/>
          </a:p>
        </p:txBody>
      </p:sp>
    </p:spTree>
    <p:extLst>
      <p:ext uri="{BB962C8B-B14F-4D97-AF65-F5344CB8AC3E}">
        <p14:creationId xmlns:p14="http://schemas.microsoft.com/office/powerpoint/2010/main" val="195378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Venezuela en </a:t>
            </a:r>
            <a:r>
              <a:rPr lang="en-US" dirty="0" err="1" smtClean="0"/>
              <a:t>dólares</a:t>
            </a:r>
            <a:endParaRPr lang="es-VE" dirty="0"/>
          </a:p>
        </p:txBody>
      </p:sp>
      <p:sp>
        <p:nvSpPr>
          <p:cNvPr id="3" name="Content Placeholder 2"/>
          <p:cNvSpPr>
            <a:spLocks noGrp="1"/>
          </p:cNvSpPr>
          <p:nvPr>
            <p:ph idx="1"/>
          </p:nvPr>
        </p:nvSpPr>
        <p:spPr>
          <a:xfrm>
            <a:off x="457200" y="1600200"/>
            <a:ext cx="8291264" cy="4853136"/>
          </a:xfrm>
          <a:solidFill>
            <a:srgbClr val="92D050"/>
          </a:solidFill>
        </p:spPr>
        <p:txBody>
          <a:bodyPr>
            <a:normAutofit fontScale="77500" lnSpcReduction="20000"/>
          </a:bodyPr>
          <a:lstStyle/>
          <a:p>
            <a:pPr algn="just"/>
            <a:r>
              <a:rPr lang="en-US" dirty="0" smtClean="0"/>
              <a:t>Un </a:t>
            </a:r>
            <a:r>
              <a:rPr lang="en-US" dirty="0" err="1" smtClean="0"/>
              <a:t>pequeño</a:t>
            </a:r>
            <a:r>
              <a:rPr lang="en-US" dirty="0" smtClean="0"/>
              <a:t> </a:t>
            </a:r>
            <a:r>
              <a:rPr lang="en-US" dirty="0" err="1" smtClean="0"/>
              <a:t>segmento</a:t>
            </a:r>
            <a:r>
              <a:rPr lang="en-US" dirty="0" smtClean="0"/>
              <a:t> de la </a:t>
            </a:r>
            <a:r>
              <a:rPr lang="en-US" dirty="0" err="1" smtClean="0"/>
              <a:t>población</a:t>
            </a:r>
            <a:r>
              <a:rPr lang="en-US" dirty="0" smtClean="0"/>
              <a:t> </a:t>
            </a:r>
            <a:r>
              <a:rPr lang="en-US" dirty="0" err="1" smtClean="0"/>
              <a:t>tiene</a:t>
            </a:r>
            <a:r>
              <a:rPr lang="en-US" dirty="0" smtClean="0"/>
              <a:t> </a:t>
            </a:r>
            <a:r>
              <a:rPr lang="en-US" dirty="0" err="1" smtClean="0"/>
              <a:t>acceso</a:t>
            </a:r>
            <a:r>
              <a:rPr lang="en-US" dirty="0" smtClean="0"/>
              <a:t> a </a:t>
            </a:r>
            <a:r>
              <a:rPr lang="en-US" dirty="0" err="1" smtClean="0"/>
              <a:t>dólares</a:t>
            </a:r>
            <a:r>
              <a:rPr lang="en-US" dirty="0" smtClean="0"/>
              <a:t>, sin embargo, </a:t>
            </a:r>
            <a:r>
              <a:rPr lang="en-US" dirty="0" err="1" smtClean="0"/>
              <a:t>muchos</a:t>
            </a:r>
            <a:r>
              <a:rPr lang="en-US" dirty="0" smtClean="0"/>
              <a:t> de los </a:t>
            </a:r>
            <a:r>
              <a:rPr lang="en-US" dirty="0" err="1" smtClean="0"/>
              <a:t>bienes</a:t>
            </a:r>
            <a:r>
              <a:rPr lang="en-US" dirty="0" smtClean="0"/>
              <a:t> y </a:t>
            </a:r>
            <a:r>
              <a:rPr lang="en-US" dirty="0" err="1" smtClean="0"/>
              <a:t>servicios</a:t>
            </a:r>
            <a:r>
              <a:rPr lang="en-US" dirty="0" smtClean="0"/>
              <a:t> </a:t>
            </a:r>
            <a:r>
              <a:rPr lang="en-US" dirty="0" err="1" smtClean="0"/>
              <a:t>que</a:t>
            </a:r>
            <a:r>
              <a:rPr lang="en-US" dirty="0" smtClean="0"/>
              <a:t> </a:t>
            </a:r>
            <a:r>
              <a:rPr lang="en-US" dirty="0" err="1" smtClean="0"/>
              <a:t>requiere</a:t>
            </a:r>
            <a:r>
              <a:rPr lang="en-US" dirty="0" smtClean="0"/>
              <a:t> </a:t>
            </a:r>
            <a:r>
              <a:rPr lang="en-US" dirty="0" err="1" smtClean="0"/>
              <a:t>todo</a:t>
            </a:r>
            <a:r>
              <a:rPr lang="en-US" dirty="0" smtClean="0"/>
              <a:t> el </a:t>
            </a:r>
            <a:r>
              <a:rPr lang="en-US" dirty="0" err="1" smtClean="0"/>
              <a:t>país</a:t>
            </a:r>
            <a:r>
              <a:rPr lang="en-US" dirty="0" smtClean="0"/>
              <a:t> </a:t>
            </a:r>
            <a:r>
              <a:rPr lang="en-US" dirty="0" err="1" smtClean="0"/>
              <a:t>sólo</a:t>
            </a:r>
            <a:r>
              <a:rPr lang="en-US" dirty="0" smtClean="0"/>
              <a:t> </a:t>
            </a:r>
            <a:r>
              <a:rPr lang="en-US" dirty="0" err="1" smtClean="0"/>
              <a:t>pueden</a:t>
            </a:r>
            <a:r>
              <a:rPr lang="en-US" dirty="0" smtClean="0"/>
              <a:t> </a:t>
            </a:r>
            <a:r>
              <a:rPr lang="en-US" dirty="0" err="1" smtClean="0"/>
              <a:t>ser</a:t>
            </a:r>
            <a:r>
              <a:rPr lang="en-US" dirty="0" smtClean="0"/>
              <a:t> </a:t>
            </a:r>
            <a:r>
              <a:rPr lang="en-US" dirty="0" err="1" smtClean="0"/>
              <a:t>negociados</a:t>
            </a:r>
            <a:r>
              <a:rPr lang="en-US" dirty="0" smtClean="0"/>
              <a:t> en </a:t>
            </a:r>
            <a:r>
              <a:rPr lang="en-US" dirty="0" err="1" smtClean="0"/>
              <a:t>dólares</a:t>
            </a:r>
            <a:r>
              <a:rPr lang="en-US" dirty="0" smtClean="0"/>
              <a:t>.</a:t>
            </a:r>
          </a:p>
          <a:p>
            <a:pPr lvl="1" algn="just"/>
            <a:r>
              <a:rPr lang="en-US" dirty="0" smtClean="0"/>
              <a:t>Personas </a:t>
            </a:r>
            <a:r>
              <a:rPr lang="en-US" dirty="0" err="1" smtClean="0"/>
              <a:t>que</a:t>
            </a:r>
            <a:r>
              <a:rPr lang="en-US" dirty="0" smtClean="0"/>
              <a:t> </a:t>
            </a:r>
            <a:r>
              <a:rPr lang="en-US" dirty="0" err="1" smtClean="0"/>
              <a:t>ahorraron</a:t>
            </a:r>
            <a:r>
              <a:rPr lang="en-US" dirty="0" smtClean="0"/>
              <a:t> en </a:t>
            </a:r>
            <a:r>
              <a:rPr lang="en-US" dirty="0" err="1" smtClean="0"/>
              <a:t>divisas</a:t>
            </a:r>
            <a:r>
              <a:rPr lang="en-US" dirty="0" smtClean="0"/>
              <a:t> (</a:t>
            </a:r>
            <a:r>
              <a:rPr lang="en-US" dirty="0" err="1" smtClean="0"/>
              <a:t>muchos</a:t>
            </a:r>
            <a:r>
              <a:rPr lang="en-US" dirty="0" smtClean="0"/>
              <a:t> </a:t>
            </a:r>
            <a:r>
              <a:rPr lang="en-US" dirty="0" err="1" smtClean="0"/>
              <a:t>han</a:t>
            </a:r>
            <a:r>
              <a:rPr lang="en-US" dirty="0" smtClean="0"/>
              <a:t> </a:t>
            </a:r>
            <a:r>
              <a:rPr lang="en-US" dirty="0" err="1" smtClean="0"/>
              <a:t>emigrado</a:t>
            </a:r>
            <a:r>
              <a:rPr lang="en-US" dirty="0" smtClean="0"/>
              <a:t>)</a:t>
            </a:r>
          </a:p>
          <a:p>
            <a:pPr lvl="1" algn="just"/>
            <a:r>
              <a:rPr lang="en-US" dirty="0" smtClean="0"/>
              <a:t>Personas </a:t>
            </a:r>
            <a:r>
              <a:rPr lang="en-US" dirty="0" err="1" smtClean="0"/>
              <a:t>que</a:t>
            </a:r>
            <a:r>
              <a:rPr lang="en-US" dirty="0" smtClean="0"/>
              <a:t> </a:t>
            </a:r>
            <a:r>
              <a:rPr lang="en-US" dirty="0" err="1" smtClean="0"/>
              <a:t>poseen</a:t>
            </a:r>
            <a:r>
              <a:rPr lang="en-US" dirty="0" smtClean="0"/>
              <a:t> </a:t>
            </a:r>
            <a:r>
              <a:rPr lang="en-US" dirty="0" err="1" smtClean="0"/>
              <a:t>divisas</a:t>
            </a:r>
            <a:r>
              <a:rPr lang="en-US" dirty="0" smtClean="0"/>
              <a:t> sin </a:t>
            </a:r>
            <a:r>
              <a:rPr lang="en-US" dirty="0" err="1" smtClean="0"/>
              <a:t>justificación</a:t>
            </a:r>
            <a:r>
              <a:rPr lang="en-US" dirty="0" smtClean="0"/>
              <a:t> </a:t>
            </a:r>
            <a:r>
              <a:rPr lang="en-US" dirty="0" err="1" smtClean="0"/>
              <a:t>alguna</a:t>
            </a:r>
            <a:endParaRPr lang="en-US" dirty="0" smtClean="0"/>
          </a:p>
          <a:p>
            <a:pPr lvl="1" algn="just"/>
            <a:r>
              <a:rPr lang="en-US" dirty="0" err="1" smtClean="0"/>
              <a:t>Cierto</a:t>
            </a:r>
            <a:r>
              <a:rPr lang="en-US" dirty="0" smtClean="0"/>
              <a:t> </a:t>
            </a:r>
            <a:r>
              <a:rPr lang="en-US" dirty="0" err="1" smtClean="0"/>
              <a:t>segmento</a:t>
            </a:r>
            <a:r>
              <a:rPr lang="en-US" dirty="0" smtClean="0"/>
              <a:t> de </a:t>
            </a:r>
            <a:r>
              <a:rPr lang="en-US" dirty="0" err="1" smtClean="0"/>
              <a:t>profesionales</a:t>
            </a:r>
            <a:r>
              <a:rPr lang="en-US" dirty="0" smtClean="0"/>
              <a:t>  </a:t>
            </a:r>
            <a:r>
              <a:rPr lang="en-US" dirty="0" err="1" smtClean="0"/>
              <a:t>que</a:t>
            </a:r>
            <a:r>
              <a:rPr lang="en-US" dirty="0" smtClean="0"/>
              <a:t> </a:t>
            </a:r>
            <a:r>
              <a:rPr lang="en-US" dirty="0" err="1" smtClean="0"/>
              <a:t>cobran</a:t>
            </a:r>
            <a:r>
              <a:rPr lang="en-US" dirty="0" smtClean="0"/>
              <a:t> en </a:t>
            </a:r>
            <a:r>
              <a:rPr lang="en-US" dirty="0" err="1" smtClean="0"/>
              <a:t>divisas</a:t>
            </a:r>
            <a:endParaRPr lang="en-US" dirty="0" smtClean="0"/>
          </a:p>
          <a:p>
            <a:pPr lvl="1" algn="just"/>
            <a:r>
              <a:rPr lang="en-US" dirty="0" err="1" smtClean="0"/>
              <a:t>Pensionados</a:t>
            </a:r>
            <a:r>
              <a:rPr lang="en-US" dirty="0" smtClean="0"/>
              <a:t> </a:t>
            </a:r>
            <a:r>
              <a:rPr lang="en-US" dirty="0" err="1" smtClean="0"/>
              <a:t>europeos</a:t>
            </a:r>
            <a:r>
              <a:rPr lang="en-US" dirty="0" smtClean="0"/>
              <a:t> o de </a:t>
            </a:r>
            <a:r>
              <a:rPr lang="en-US" dirty="0" err="1" smtClean="0"/>
              <a:t>otros</a:t>
            </a:r>
            <a:r>
              <a:rPr lang="en-US" dirty="0" smtClean="0"/>
              <a:t> </a:t>
            </a:r>
            <a:r>
              <a:rPr lang="en-US" dirty="0" err="1" smtClean="0"/>
              <a:t>países</a:t>
            </a:r>
            <a:endParaRPr lang="en-US" dirty="0" smtClean="0"/>
          </a:p>
          <a:p>
            <a:pPr algn="just"/>
            <a:r>
              <a:rPr lang="en-US" dirty="0" err="1" smtClean="0"/>
              <a:t>Quienes</a:t>
            </a:r>
            <a:r>
              <a:rPr lang="en-US" dirty="0" smtClean="0"/>
              <a:t> </a:t>
            </a:r>
            <a:r>
              <a:rPr lang="en-US" dirty="0" err="1" smtClean="0"/>
              <a:t>posean</a:t>
            </a:r>
            <a:r>
              <a:rPr lang="en-US" dirty="0" smtClean="0"/>
              <a:t> </a:t>
            </a:r>
            <a:r>
              <a:rPr lang="en-US" dirty="0" err="1" smtClean="0"/>
              <a:t>bienes</a:t>
            </a:r>
            <a:r>
              <a:rPr lang="en-US" dirty="0" smtClean="0"/>
              <a:t> </a:t>
            </a:r>
            <a:r>
              <a:rPr lang="en-US" dirty="0" err="1" smtClean="0"/>
              <a:t>que</a:t>
            </a:r>
            <a:r>
              <a:rPr lang="en-US" dirty="0" smtClean="0"/>
              <a:t> </a:t>
            </a:r>
            <a:r>
              <a:rPr lang="en-US" dirty="0" err="1" smtClean="0"/>
              <a:t>conserven</a:t>
            </a:r>
            <a:r>
              <a:rPr lang="en-US" dirty="0" smtClean="0"/>
              <a:t> valor, </a:t>
            </a:r>
            <a:r>
              <a:rPr lang="en-US" dirty="0" err="1" smtClean="0"/>
              <a:t>jamás</a:t>
            </a:r>
            <a:r>
              <a:rPr lang="en-US" dirty="0" smtClean="0"/>
              <a:t> </a:t>
            </a:r>
            <a:r>
              <a:rPr lang="en-US" dirty="0" err="1" smtClean="0"/>
              <a:t>desearán</a:t>
            </a:r>
            <a:r>
              <a:rPr lang="en-US" dirty="0" smtClean="0"/>
              <a:t> </a:t>
            </a:r>
            <a:r>
              <a:rPr lang="en-US" dirty="0" err="1" smtClean="0"/>
              <a:t>venderlos</a:t>
            </a:r>
            <a:r>
              <a:rPr lang="en-US" dirty="0" smtClean="0"/>
              <a:t> en </a:t>
            </a:r>
            <a:r>
              <a:rPr lang="en-US" dirty="0" err="1" smtClean="0"/>
              <a:t>dinero</a:t>
            </a:r>
            <a:r>
              <a:rPr lang="en-US" dirty="0" smtClean="0"/>
              <a:t> de </a:t>
            </a:r>
            <a:r>
              <a:rPr lang="en-US" dirty="0" err="1" smtClean="0"/>
              <a:t>baja</a:t>
            </a:r>
            <a:r>
              <a:rPr lang="en-US" dirty="0" smtClean="0"/>
              <a:t> </a:t>
            </a:r>
            <a:r>
              <a:rPr lang="en-US" dirty="0" err="1" smtClean="0"/>
              <a:t>calidad</a:t>
            </a:r>
            <a:endParaRPr lang="en-US" dirty="0" smtClean="0"/>
          </a:p>
          <a:p>
            <a:pPr lvl="1" algn="just"/>
            <a:r>
              <a:rPr lang="en-US" dirty="0" err="1" smtClean="0"/>
              <a:t>Vehículos</a:t>
            </a:r>
            <a:r>
              <a:rPr lang="en-US" dirty="0" smtClean="0"/>
              <a:t> (</a:t>
            </a:r>
            <a:r>
              <a:rPr lang="en-US" dirty="0" err="1" smtClean="0"/>
              <a:t>particulares</a:t>
            </a:r>
            <a:r>
              <a:rPr lang="en-US" dirty="0" smtClean="0"/>
              <a:t>, </a:t>
            </a:r>
            <a:r>
              <a:rPr lang="en-US" dirty="0" err="1" smtClean="0"/>
              <a:t>colectivos</a:t>
            </a:r>
            <a:r>
              <a:rPr lang="en-US" dirty="0" smtClean="0"/>
              <a:t> y </a:t>
            </a:r>
            <a:r>
              <a:rPr lang="en-US" dirty="0" err="1" smtClean="0"/>
              <a:t>transporte</a:t>
            </a:r>
            <a:r>
              <a:rPr lang="en-US" dirty="0" smtClean="0"/>
              <a:t>)</a:t>
            </a:r>
          </a:p>
          <a:p>
            <a:pPr lvl="1" algn="just"/>
            <a:r>
              <a:rPr lang="en-US" dirty="0" err="1" smtClean="0"/>
              <a:t>Bienes</a:t>
            </a:r>
            <a:r>
              <a:rPr lang="en-US" dirty="0" smtClean="0"/>
              <a:t> </a:t>
            </a:r>
            <a:r>
              <a:rPr lang="en-US" dirty="0" err="1" smtClean="0"/>
              <a:t>inmuebles</a:t>
            </a:r>
            <a:endParaRPr lang="en-US" dirty="0" smtClean="0"/>
          </a:p>
          <a:p>
            <a:pPr lvl="1" algn="just"/>
            <a:r>
              <a:rPr lang="en-US" dirty="0" err="1" smtClean="0"/>
              <a:t>Bienes</a:t>
            </a:r>
            <a:r>
              <a:rPr lang="en-US" dirty="0" smtClean="0"/>
              <a:t> </a:t>
            </a:r>
            <a:r>
              <a:rPr lang="en-US" dirty="0" err="1" smtClean="0"/>
              <a:t>muebles</a:t>
            </a:r>
            <a:endParaRPr lang="en-US" dirty="0" smtClean="0"/>
          </a:p>
          <a:p>
            <a:pPr algn="just"/>
            <a:r>
              <a:rPr lang="en-US" dirty="0" smtClean="0"/>
              <a:t>MUCHA OFERTA y BAJA DEMANDA</a:t>
            </a:r>
            <a:endParaRPr lang="es-VE" dirty="0"/>
          </a:p>
        </p:txBody>
      </p:sp>
    </p:spTree>
    <p:extLst>
      <p:ext uri="{BB962C8B-B14F-4D97-AF65-F5344CB8AC3E}">
        <p14:creationId xmlns:p14="http://schemas.microsoft.com/office/powerpoint/2010/main" val="145568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1953</Words>
  <Application>Microsoft Office PowerPoint</Application>
  <PresentationFormat>On-screen Show (4:3)</PresentationFormat>
  <Paragraphs>180</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¿Qué hacer cuando el dinero pierde la totalidad de su valor?   Supervivencia en la selva de la hiperinflación</vt:lpstr>
      <vt:lpstr>Dinero</vt:lpstr>
      <vt:lpstr>Dinero</vt:lpstr>
      <vt:lpstr>¿Qué y cómo debe ser el dinero?</vt:lpstr>
      <vt:lpstr>Calidad del dinero</vt:lpstr>
      <vt:lpstr>Realidad en Venezuela</vt:lpstr>
      <vt:lpstr>Feudalización o dualización del modelo económico</vt:lpstr>
      <vt:lpstr>Venezuela en bolívares</vt:lpstr>
      <vt:lpstr>Venezuela en dólares</vt:lpstr>
      <vt:lpstr>PowerPoint Presentation</vt:lpstr>
      <vt:lpstr>Incremento exponencial del circulante</vt:lpstr>
      <vt:lpstr>Dólar paralelo Frente a circulante e inflación</vt:lpstr>
      <vt:lpstr>Para que tengan una idea de las cifras Enero 2003/Enero 2016</vt:lpstr>
      <vt:lpstr>PowerPoint Presentation</vt:lpstr>
      <vt:lpstr>Otros datos interesantes ¿Guerra económica?</vt:lpstr>
      <vt:lpstr>La Venezuela actual y la Argentina de la década del 70. ¿Dèjá vu? </vt:lpstr>
      <vt:lpstr>Zimbabue como caso de estudio – Trabajo de los profesores Gumbe y Kaseke</vt:lpstr>
      <vt:lpstr>¿Cómo sobrevivieron las empresas en Zimbabue?</vt:lpstr>
      <vt:lpstr>Datos de las empresas</vt:lpstr>
      <vt:lpstr>Datos de las empresas</vt:lpstr>
      <vt:lpstr>Datos de las empresas</vt:lpstr>
      <vt:lpstr>Datos de las empresas</vt:lpstr>
      <vt:lpstr>Datos de las empresas</vt:lpstr>
      <vt:lpstr>Datos de las empresas</vt:lpstr>
      <vt:lpstr>Datos de las empresas</vt:lpstr>
      <vt:lpstr>Datos de las empresas</vt:lpstr>
      <vt:lpstr>Datos de las empresas</vt:lpstr>
      <vt:lpstr>Datos de las empresas</vt:lpstr>
      <vt:lpstr>Datos de las empresas</vt:lpstr>
      <vt:lpstr>Datos de las empresas</vt:lpstr>
      <vt:lpstr>Datos de las empresas</vt:lpstr>
      <vt:lpstr>Finanzas personales</vt:lpstr>
      <vt:lpstr>¿Cómo termina esto y qué pasa después?</vt:lpstr>
      <vt:lpstr>Consejos prácticos para Venezuela</vt:lpstr>
      <vt:lpstr>¿Quién debe gobernar?</vt:lpstr>
      <vt:lpstr>¿Quién debe gobernar?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¿Dolarización o Feudalización?</dc:title>
  <dc:creator>boris_ackerman@yahoo.com</dc:creator>
  <cp:lastModifiedBy>Boris Ackerman</cp:lastModifiedBy>
  <cp:revision>31</cp:revision>
  <dcterms:created xsi:type="dcterms:W3CDTF">2015-05-16T16:41:11Z</dcterms:created>
  <dcterms:modified xsi:type="dcterms:W3CDTF">2016-02-28T12:20:17Z</dcterms:modified>
</cp:coreProperties>
</file>