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1299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096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391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9818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622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1392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7515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128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8941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9100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7609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C40EE-6BB9-42B2-9466-413A07561EBF}" type="datetimeFigureOut">
              <a:rPr lang="es-VE" smtClean="0"/>
              <a:t>07-03-2014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9C408-66CD-40D4-8F71-39374C65A6CD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867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Metodología </a:t>
            </a:r>
            <a:r>
              <a:rPr lang="es-ES" sz="3600" dirty="0" err="1" smtClean="0"/>
              <a:t>Canvas</a:t>
            </a:r>
            <a:r>
              <a:rPr lang="es-ES" sz="3600" dirty="0" smtClean="0"/>
              <a:t> “Business </a:t>
            </a:r>
            <a:r>
              <a:rPr lang="es-ES" sz="3600" dirty="0" err="1" smtClean="0"/>
              <a:t>model</a:t>
            </a:r>
            <a:r>
              <a:rPr lang="es-ES" sz="3600" dirty="0" smtClean="0"/>
              <a:t>  </a:t>
            </a:r>
            <a:r>
              <a:rPr lang="es-ES" sz="3600" dirty="0" err="1" smtClean="0"/>
              <a:t>generation</a:t>
            </a:r>
            <a:r>
              <a:rPr lang="es-ES" sz="3600" dirty="0" smtClean="0"/>
              <a:t>” Alexander </a:t>
            </a:r>
            <a:r>
              <a:rPr lang="es-ES" sz="3600" dirty="0" err="1" smtClean="0"/>
              <a:t>Osterwalder</a:t>
            </a:r>
            <a:endParaRPr lang="es-ES" sz="3600" dirty="0" smtClean="0"/>
          </a:p>
        </p:txBody>
      </p:sp>
      <p:pic>
        <p:nvPicPr>
          <p:cNvPr id="4099" name="Picture 2" descr="http://ciberopolis.com/wp-content/uploads/2011/08/Lienzo-modelos-de-negoc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4825"/>
            <a:ext cx="8094662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7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Fuentes de ingresos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74788"/>
            <a:ext cx="6769100" cy="51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7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Fuentes de ingresos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Venta de activos o productos</a:t>
            </a:r>
          </a:p>
          <a:p>
            <a:r>
              <a:rPr lang="es-ES" smtClean="0"/>
              <a:t>Prima o tasa por uso</a:t>
            </a:r>
          </a:p>
          <a:p>
            <a:r>
              <a:rPr lang="es-ES" smtClean="0"/>
              <a:t>Prima o tasa por suscripción</a:t>
            </a:r>
          </a:p>
          <a:p>
            <a:r>
              <a:rPr lang="es-ES" smtClean="0"/>
              <a:t>Prestar – Alquilar – Rentar</a:t>
            </a:r>
          </a:p>
          <a:p>
            <a:r>
              <a:rPr lang="es-ES" smtClean="0"/>
              <a:t>Licencia</a:t>
            </a:r>
          </a:p>
          <a:p>
            <a:r>
              <a:rPr lang="es-ES" smtClean="0"/>
              <a:t>Primas por corretaje</a:t>
            </a:r>
          </a:p>
          <a:p>
            <a:r>
              <a:rPr lang="es-ES" smtClean="0"/>
              <a:t>Publicitar</a:t>
            </a:r>
          </a:p>
        </p:txBody>
      </p:sp>
    </p:spTree>
    <p:extLst>
      <p:ext uri="{BB962C8B-B14F-4D97-AF65-F5344CB8AC3E}">
        <p14:creationId xmlns:p14="http://schemas.microsoft.com/office/powerpoint/2010/main" val="34806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Fuentes de ingresos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Formas de cobro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52663"/>
            <a:ext cx="8640763" cy="346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2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Recursos clave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200900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Recursos 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/>
              <a:t>¿Cuáles son los recursos claves que utiliza nuestra propuesta de valor?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Físicos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Intelectuales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Humanos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Financieros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124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Actividades clave</a:t>
            </a:r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84313"/>
            <a:ext cx="7559675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Actividades clave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s-ES" b="1" smtClean="0"/>
              <a:t>¿Cuáles  actividades  claves  requieren  nuestras </a:t>
            </a:r>
          </a:p>
          <a:p>
            <a:pPr marL="0" indent="0" algn="ctr">
              <a:buFont typeface="Arial" charset="0"/>
              <a:buNone/>
            </a:pPr>
            <a:r>
              <a:rPr lang="es-ES" b="1" smtClean="0"/>
              <a:t>propuestas  de  valor?    </a:t>
            </a:r>
          </a:p>
          <a:p>
            <a:pPr marL="0" indent="0" algn="ctr">
              <a:buFont typeface="Arial" charset="0"/>
              <a:buNone/>
            </a:pPr>
            <a:r>
              <a:rPr lang="es-ES" b="1" smtClean="0"/>
              <a:t>¿Nuestros  Canales  de distribución?    ¿Nuestras  Relaciones  con  los  clientes? </a:t>
            </a:r>
          </a:p>
          <a:p>
            <a:pPr marL="0" indent="0" algn="ctr">
              <a:buFont typeface="Arial" charset="0"/>
              <a:buNone/>
            </a:pPr>
            <a:r>
              <a:rPr lang="es-ES" b="1" smtClean="0"/>
              <a:t>¿Nuestras Fuentes de Ingresos? </a:t>
            </a:r>
          </a:p>
          <a:p>
            <a:pPr lvl="1"/>
            <a:r>
              <a:rPr lang="es-ES" smtClean="0"/>
              <a:t>Producción</a:t>
            </a:r>
          </a:p>
          <a:p>
            <a:pPr lvl="1"/>
            <a:r>
              <a:rPr lang="es-ES" smtClean="0"/>
              <a:t>Solución de problemas</a:t>
            </a:r>
          </a:p>
          <a:p>
            <a:pPr lvl="1"/>
            <a:r>
              <a:rPr lang="es-ES" smtClean="0"/>
              <a:t>Plataforma/Red</a:t>
            </a:r>
          </a:p>
        </p:txBody>
      </p:sp>
    </p:spTree>
    <p:extLst>
      <p:ext uri="{BB962C8B-B14F-4D97-AF65-F5344CB8AC3E}">
        <p14:creationId xmlns:p14="http://schemas.microsoft.com/office/powerpoint/2010/main" val="6798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Socios Clave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8380413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80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Socios 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/>
              <a:t>¿Para qué los usamos?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Optimización y economías de escala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Reducir riesgo e incertidumbre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Adquisición de recursos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Actividades particulares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24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Estructura de costos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77411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2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/>
              <a:t>Segmento de mercado o de clientes</a:t>
            </a:r>
            <a:endParaRPr lang="es-ES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44675"/>
            <a:ext cx="4319588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1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Estructura de costos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Impulsados por el costo (mínimos costos)</a:t>
            </a:r>
          </a:p>
          <a:p>
            <a:r>
              <a:rPr lang="es-ES" smtClean="0"/>
              <a:t>Impulsados por el valor (máximo valor)</a:t>
            </a:r>
          </a:p>
          <a:p>
            <a:r>
              <a:rPr lang="es-ES" smtClean="0"/>
              <a:t>Costos fijos</a:t>
            </a:r>
          </a:p>
          <a:p>
            <a:r>
              <a:rPr lang="es-ES" smtClean="0"/>
              <a:t>Costos variables</a:t>
            </a:r>
          </a:p>
          <a:p>
            <a:r>
              <a:rPr lang="es-ES" smtClean="0"/>
              <a:t>Economías de escala (volúmenes)</a:t>
            </a:r>
          </a:p>
          <a:p>
            <a:r>
              <a:rPr lang="es-ES" smtClean="0"/>
              <a:t>Economías de amplitud (sinergias)</a:t>
            </a:r>
          </a:p>
        </p:txBody>
      </p:sp>
    </p:spTree>
    <p:extLst>
      <p:ext uri="{BB962C8B-B14F-4D97-AF65-F5344CB8AC3E}">
        <p14:creationId xmlns:p14="http://schemas.microsoft.com/office/powerpoint/2010/main" val="27329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Evaluando modelos de negocios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196975"/>
            <a:ext cx="8353425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Evaluando modelos de negocios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87534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1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Incrementar valor, reducir costos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Eliminar factores en los cuales su industria ha competido durante mucho tiempo</a:t>
            </a:r>
          </a:p>
          <a:p>
            <a:r>
              <a:rPr lang="es-ES" smtClean="0"/>
              <a:t>Reducir los factores se pueden bajar muy por debajo de los estándares del sector</a:t>
            </a:r>
          </a:p>
          <a:p>
            <a:r>
              <a:rPr lang="es-ES" smtClean="0"/>
              <a:t>Incrementar los factores que puedan ser vistos como mejores que los estándares de la industria</a:t>
            </a:r>
          </a:p>
          <a:p>
            <a:r>
              <a:rPr lang="es-ES" smtClean="0"/>
              <a:t>Crear ofertas que el sector nunca ha ofertado</a:t>
            </a:r>
          </a:p>
        </p:txBody>
      </p:sp>
    </p:spTree>
    <p:extLst>
      <p:ext uri="{BB962C8B-B14F-4D97-AF65-F5344CB8AC3E}">
        <p14:creationId xmlns:p14="http://schemas.microsoft.com/office/powerpoint/2010/main" val="40068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Ofertas de valor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36838"/>
            <a:ext cx="86550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80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Ejemplo</a:t>
            </a: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1392238"/>
            <a:ext cx="6215062" cy="434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052513"/>
            <a:ext cx="25812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74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/>
              <a:t>Segmento de mercado o de clientes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9244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Mercado masivo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no distinguen entre segmentos de mercados  diferentes. La proposición de valor, los canales de distribución y las relaciones con los clientes todas se  enfocan en un grupo grande de clientes con necesidades y problemas similares de manera amplia.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Nicho de mercado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Estos modelos enfocan segmentos de mercados específicos y especializados. La proposición de valor, los canales de distribución y las relaciones con los clientes todas se diseñan para los requerimientos  específicos del nicho de mercado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Segmentos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Algunos modelos distinguen entre segmentos de mercad o con pequeñas diferencias y problemas.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Diversificado</a:t>
            </a:r>
            <a:r>
              <a:rPr lang="es-ES" dirty="0" smtClean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/>
              <a:t>S</a:t>
            </a:r>
            <a:r>
              <a:rPr lang="es-ES" dirty="0" smtClean="0"/>
              <a:t>ervir a dos  o más segmentos no relacionados con propuestas de valor distintas.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Plataformas (o mercados) </a:t>
            </a:r>
            <a:r>
              <a:rPr lang="es-ES" b="1" dirty="0" err="1" smtClean="0"/>
              <a:t>multi</a:t>
            </a:r>
            <a:r>
              <a:rPr lang="es-ES" b="1" dirty="0" smtClean="0"/>
              <a:t>-Laterales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Tarjetas de crédito: Comercios y tarjetahabientes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Medios de comunicación: Anunciantes y lectores</a:t>
            </a:r>
          </a:p>
        </p:txBody>
      </p:sp>
    </p:spTree>
    <p:extLst>
      <p:ext uri="{BB962C8B-B14F-4D97-AF65-F5344CB8AC3E}">
        <p14:creationId xmlns:p14="http://schemas.microsoft.com/office/powerpoint/2010/main" val="332327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Propuesta de valor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1628775"/>
            <a:ext cx="7254875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365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Propuesta de valor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/>
              <a:t>¿Por qué eligen a mi empresa y no a otra?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Novedad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Desempeño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Personalización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Facilitar el trabajo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Diseño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Marca/Status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Precio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Reducción de costos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Reducción del riesgo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Accesibilidad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Conveniencia, facilidad de uso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324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Canales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807402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0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Canales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¿Cómo llega la empresa a sus segmentos de mercado?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81300"/>
            <a:ext cx="8596313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3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Relaciones con los clientes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489825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42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Relaciones con los clientes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/>
              <a:t>¿Cómo atendemos a los clientes?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Asistencia personal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Asistencia personal dedicada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Autoservicio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Servicios automatizados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Comunidades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Co-creación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32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454</Words>
  <Application>Microsoft Office PowerPoint</Application>
  <PresentationFormat>On-screen Show (4:3)</PresentationFormat>
  <Paragraphs>92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Metodología Canvas “Business model  generation” Alexander Osterwalder</vt:lpstr>
      <vt:lpstr>Segmento de mercado o de clientes</vt:lpstr>
      <vt:lpstr>Segmento de mercado o de clientes</vt:lpstr>
      <vt:lpstr>Propuesta de valor</vt:lpstr>
      <vt:lpstr>Propuesta de valor</vt:lpstr>
      <vt:lpstr>Canales</vt:lpstr>
      <vt:lpstr>Canales</vt:lpstr>
      <vt:lpstr>Relaciones con los clientes</vt:lpstr>
      <vt:lpstr>Relaciones con los clientes</vt:lpstr>
      <vt:lpstr>Fuentes de ingresos</vt:lpstr>
      <vt:lpstr>Fuentes de ingresos</vt:lpstr>
      <vt:lpstr>Fuentes de ingresos</vt:lpstr>
      <vt:lpstr>Recursos clave</vt:lpstr>
      <vt:lpstr>Recursos clave</vt:lpstr>
      <vt:lpstr>Actividades clave</vt:lpstr>
      <vt:lpstr>Actividades clave</vt:lpstr>
      <vt:lpstr>Socios Clave</vt:lpstr>
      <vt:lpstr>Socios clave</vt:lpstr>
      <vt:lpstr>Estructura de costos</vt:lpstr>
      <vt:lpstr>Estructura de costos</vt:lpstr>
      <vt:lpstr>Evaluando modelos de negocios</vt:lpstr>
      <vt:lpstr>Evaluando modelos de negocios</vt:lpstr>
      <vt:lpstr>Incrementar valor, reducir costos</vt:lpstr>
      <vt:lpstr>Ofertas de valor</vt:lpstr>
      <vt:lpstr>Ejemplo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Canvas “Business model  generation” Alexander Osterwalder</dc:title>
  <dc:creator>boris_ackerman@yahoo.com</dc:creator>
  <cp:lastModifiedBy>boris_ackerman@yahoo.com</cp:lastModifiedBy>
  <cp:revision>1</cp:revision>
  <dcterms:created xsi:type="dcterms:W3CDTF">2014-03-07T10:31:15Z</dcterms:created>
  <dcterms:modified xsi:type="dcterms:W3CDTF">2014-03-07T16:01:50Z</dcterms:modified>
</cp:coreProperties>
</file>