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0"/>
  </p:notesMasterIdLst>
  <p:sldIdLst>
    <p:sldId id="256" r:id="rId2"/>
    <p:sldId id="291" r:id="rId3"/>
    <p:sldId id="292" r:id="rId4"/>
    <p:sldId id="257" r:id="rId5"/>
    <p:sldId id="258" r:id="rId6"/>
    <p:sldId id="259" r:id="rId7"/>
    <p:sldId id="260" r:id="rId8"/>
    <p:sldId id="261" r:id="rId9"/>
    <p:sldId id="262" r:id="rId10"/>
    <p:sldId id="263" r:id="rId11"/>
    <p:sldId id="264" r:id="rId12"/>
    <p:sldId id="265" r:id="rId13"/>
    <p:sldId id="266" r:id="rId14"/>
    <p:sldId id="375" r:id="rId15"/>
    <p:sldId id="376" r:id="rId16"/>
    <p:sldId id="377" r:id="rId17"/>
    <p:sldId id="378" r:id="rId18"/>
    <p:sldId id="379" r:id="rId19"/>
    <p:sldId id="380" r:id="rId20"/>
    <p:sldId id="381" r:id="rId21"/>
    <p:sldId id="382" r:id="rId22"/>
    <p:sldId id="383" r:id="rId23"/>
    <p:sldId id="384" r:id="rId24"/>
    <p:sldId id="385" r:id="rId25"/>
    <p:sldId id="396" r:id="rId26"/>
    <p:sldId id="397" r:id="rId27"/>
    <p:sldId id="398" r:id="rId28"/>
    <p:sldId id="399" r:id="rId29"/>
    <p:sldId id="400" r:id="rId30"/>
    <p:sldId id="401" r:id="rId31"/>
    <p:sldId id="402" r:id="rId32"/>
    <p:sldId id="386" r:id="rId33"/>
    <p:sldId id="403" r:id="rId34"/>
    <p:sldId id="404" r:id="rId35"/>
    <p:sldId id="405" r:id="rId36"/>
    <p:sldId id="406" r:id="rId37"/>
    <p:sldId id="407" r:id="rId38"/>
    <p:sldId id="408" r:id="rId39"/>
    <p:sldId id="387" r:id="rId40"/>
    <p:sldId id="388" r:id="rId41"/>
    <p:sldId id="389" r:id="rId42"/>
    <p:sldId id="390" r:id="rId43"/>
    <p:sldId id="391" r:id="rId44"/>
    <p:sldId id="392" r:id="rId45"/>
    <p:sldId id="393" r:id="rId46"/>
    <p:sldId id="394" r:id="rId47"/>
    <p:sldId id="395" r:id="rId48"/>
    <p:sldId id="285" r:id="rId49"/>
    <p:sldId id="286" r:id="rId50"/>
    <p:sldId id="287" r:id="rId51"/>
    <p:sldId id="288" r:id="rId52"/>
    <p:sldId id="409" r:id="rId53"/>
    <p:sldId id="289" r:id="rId54"/>
    <p:sldId id="290" r:id="rId55"/>
    <p:sldId id="410" r:id="rId56"/>
    <p:sldId id="302" r:id="rId57"/>
    <p:sldId id="294" r:id="rId58"/>
    <p:sldId id="295" r:id="rId59"/>
    <p:sldId id="296" r:id="rId60"/>
    <p:sldId id="297" r:id="rId61"/>
    <p:sldId id="299" r:id="rId62"/>
    <p:sldId id="300" r:id="rId63"/>
    <p:sldId id="301" r:id="rId64"/>
    <p:sldId id="293" r:id="rId65"/>
    <p:sldId id="303" r:id="rId66"/>
    <p:sldId id="371" r:id="rId67"/>
    <p:sldId id="372" r:id="rId68"/>
    <p:sldId id="373" r:id="rId69"/>
    <p:sldId id="374" r:id="rId70"/>
    <p:sldId id="304" r:id="rId71"/>
    <p:sldId id="305" r:id="rId72"/>
    <p:sldId id="306" r:id="rId73"/>
    <p:sldId id="307" r:id="rId74"/>
    <p:sldId id="314" r:id="rId75"/>
    <p:sldId id="315" r:id="rId76"/>
    <p:sldId id="317" r:id="rId77"/>
    <p:sldId id="318" r:id="rId78"/>
    <p:sldId id="319" r:id="rId79"/>
    <p:sldId id="320" r:id="rId80"/>
    <p:sldId id="321" r:id="rId81"/>
    <p:sldId id="322" r:id="rId82"/>
    <p:sldId id="323" r:id="rId83"/>
    <p:sldId id="325" r:id="rId84"/>
    <p:sldId id="326" r:id="rId85"/>
    <p:sldId id="327" r:id="rId86"/>
    <p:sldId id="328" r:id="rId87"/>
    <p:sldId id="329" r:id="rId88"/>
    <p:sldId id="330" r:id="rId89"/>
    <p:sldId id="331" r:id="rId90"/>
    <p:sldId id="332" r:id="rId91"/>
    <p:sldId id="333" r:id="rId92"/>
    <p:sldId id="334" r:id="rId93"/>
    <p:sldId id="335" r:id="rId94"/>
    <p:sldId id="336" r:id="rId95"/>
    <p:sldId id="337" r:id="rId96"/>
    <p:sldId id="338" r:id="rId97"/>
    <p:sldId id="339" r:id="rId98"/>
    <p:sldId id="340" r:id="rId99"/>
    <p:sldId id="341" r:id="rId100"/>
    <p:sldId id="367" r:id="rId101"/>
    <p:sldId id="342" r:id="rId102"/>
    <p:sldId id="343" r:id="rId103"/>
    <p:sldId id="344" r:id="rId104"/>
    <p:sldId id="345" r:id="rId105"/>
    <p:sldId id="346" r:id="rId106"/>
    <p:sldId id="347" r:id="rId107"/>
    <p:sldId id="348" r:id="rId108"/>
    <p:sldId id="349" r:id="rId109"/>
    <p:sldId id="350" r:id="rId110"/>
    <p:sldId id="351" r:id="rId111"/>
    <p:sldId id="352" r:id="rId112"/>
    <p:sldId id="353" r:id="rId113"/>
    <p:sldId id="354" r:id="rId114"/>
    <p:sldId id="355" r:id="rId115"/>
    <p:sldId id="356" r:id="rId116"/>
    <p:sldId id="357" r:id="rId117"/>
    <p:sldId id="358" r:id="rId118"/>
    <p:sldId id="359" r:id="rId119"/>
    <p:sldId id="360" r:id="rId120"/>
    <p:sldId id="361" r:id="rId121"/>
    <p:sldId id="362" r:id="rId122"/>
    <p:sldId id="363" r:id="rId123"/>
    <p:sldId id="364" r:id="rId124"/>
    <p:sldId id="365" r:id="rId125"/>
    <p:sldId id="368" r:id="rId126"/>
    <p:sldId id="369" r:id="rId127"/>
    <p:sldId id="370" r:id="rId128"/>
    <p:sldId id="366" r:id="rId129"/>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44" autoAdjust="0"/>
    <p:restoredTop sz="92101" autoAdjust="0"/>
  </p:normalViewPr>
  <p:slideViewPr>
    <p:cSldViewPr>
      <p:cViewPr>
        <p:scale>
          <a:sx n="60" d="100"/>
          <a:sy n="60" d="100"/>
        </p:scale>
        <p:origin x="1032"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13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s-ES" altLang="es-VE"/>
          </a:p>
        </p:txBody>
      </p:sp>
      <p:sp>
        <p:nvSpPr>
          <p:cNvPr id="532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s-ES" altLang="es-VE"/>
          </a:p>
        </p:txBody>
      </p:sp>
      <p:sp>
        <p:nvSpPr>
          <p:cNvPr id="5325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VE" smtClean="0"/>
              <a:t>Haga clic para modificar el estilo de texto del patrón</a:t>
            </a:r>
          </a:p>
          <a:p>
            <a:pPr lvl="1"/>
            <a:r>
              <a:rPr lang="es-ES" altLang="es-VE" smtClean="0"/>
              <a:t>Segundo nivel</a:t>
            </a:r>
          </a:p>
          <a:p>
            <a:pPr lvl="2"/>
            <a:r>
              <a:rPr lang="es-ES" altLang="es-VE" smtClean="0"/>
              <a:t>Tercer nivel</a:t>
            </a:r>
          </a:p>
          <a:p>
            <a:pPr lvl="3"/>
            <a:r>
              <a:rPr lang="es-ES" altLang="es-VE" smtClean="0"/>
              <a:t>Cuarto nivel</a:t>
            </a:r>
          </a:p>
          <a:p>
            <a:pPr lvl="4"/>
            <a:r>
              <a:rPr lang="es-ES" altLang="es-VE" smtClean="0"/>
              <a:t>Quinto nivel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s-ES" altLang="es-VE"/>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16AB9CF-2EF6-41E2-A9A6-172B8183321D}" type="slidenum">
              <a:rPr lang="es-ES" altLang="es-VE"/>
              <a:pPr/>
              <a:t>‹#›</a:t>
            </a:fld>
            <a:endParaRPr lang="es-ES" altLang="es-VE"/>
          </a:p>
        </p:txBody>
      </p:sp>
    </p:spTree>
    <p:extLst>
      <p:ext uri="{BB962C8B-B14F-4D97-AF65-F5344CB8AC3E}">
        <p14:creationId xmlns:p14="http://schemas.microsoft.com/office/powerpoint/2010/main" val="9316629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5C34C6-54A7-4DB8-AE57-04633B34793C}" type="slidenum">
              <a:rPr lang="es-ES" altLang="es-VE"/>
              <a:pPr/>
              <a:t>70</a:t>
            </a:fld>
            <a:endParaRPr lang="es-ES" altLang="es-VE"/>
          </a:p>
        </p:txBody>
      </p:sp>
      <p:sp>
        <p:nvSpPr>
          <p:cNvPr id="5427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s-ES_tradnl" altLang="es-VE"/>
              <a:t>Cuando se varía algún factor subyacente a estas curvas el punto de equilibrio cambia.</a:t>
            </a:r>
          </a:p>
          <a:p>
            <a:endParaRPr lang="es-ES_tradnl" altLang="es-VE"/>
          </a:p>
        </p:txBody>
      </p:sp>
    </p:spTree>
    <p:extLst>
      <p:ext uri="{BB962C8B-B14F-4D97-AF65-F5344CB8AC3E}">
        <p14:creationId xmlns:p14="http://schemas.microsoft.com/office/powerpoint/2010/main" val="258078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7FFBB-2443-4096-9D4E-6DF45131A43C}" type="slidenum">
              <a:rPr lang="es-ES" altLang="es-VE"/>
              <a:pPr/>
              <a:t>72</a:t>
            </a:fld>
            <a:endParaRPr lang="es-ES" altLang="es-VE"/>
          </a:p>
        </p:txBody>
      </p:sp>
      <p:sp>
        <p:nvSpPr>
          <p:cNvPr id="573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3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s-ES_tradnl" altLang="es-VE"/>
              <a:t>El estado, además de comprar bienes y servicios, establecer impuestos y llevar a cabo la política económica, interviene en la actividad económica cuando hay fallas de mercado. Estas se producen cuando los precios, aunque vacíen el mercado, no reflejan la valoración marginal de los consumidores o el costo marginal de producir una unidad adicional. En este caso el mercado asigna ineficientemente los recursos.</a:t>
            </a:r>
          </a:p>
          <a:p>
            <a:r>
              <a:rPr lang="es-ES_tradnl" altLang="es-VE"/>
              <a:t>Un bien público es aquel que, incluso aunque sea consumido por una persona, puede ser consumido por otras (seguridad, parque nacional).</a:t>
            </a:r>
          </a:p>
          <a:p>
            <a:r>
              <a:rPr lang="es-ES_tradnl" altLang="es-VE"/>
              <a:t>Existe una externalidad cuando la producción o el consumo de un bien afecta directamente a empresas o consumidores que no participan en su compra o en su venta y cuando esos efectos de difusión no se reflejan totalmente en los precios del mercado.</a:t>
            </a:r>
          </a:p>
          <a:p>
            <a:r>
              <a:rPr lang="es-ES_tradnl" altLang="es-VE"/>
              <a:t>Los bienes preferentes son aquellos que la sociedad piensa que deben consumir o recibir sus miembros, cualesquiera que sean sus rentas.</a:t>
            </a:r>
          </a:p>
        </p:txBody>
      </p:sp>
    </p:spTree>
    <p:extLst>
      <p:ext uri="{BB962C8B-B14F-4D97-AF65-F5344CB8AC3E}">
        <p14:creationId xmlns:p14="http://schemas.microsoft.com/office/powerpoint/2010/main" val="219706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570BD-1B14-4DD1-8A9F-F9BFFB1E849C}" type="slidenum">
              <a:rPr lang="es-ES" altLang="es-VE"/>
              <a:pPr/>
              <a:t>73</a:t>
            </a:fld>
            <a:endParaRPr lang="es-ES" altLang="es-VE"/>
          </a:p>
        </p:txBody>
      </p:sp>
      <p:sp>
        <p:nvSpPr>
          <p:cNvPr id="5939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s-ES_tradnl" altLang="es-VE"/>
              <a:t>concepto de elasticidad permite comprender cómo se ajusta el mercado a las variaciones de los determinantes de la demanda y la oferta.</a:t>
            </a:r>
          </a:p>
          <a:p>
            <a:r>
              <a:rPr lang="es-ES_tradnl" altLang="es-VE"/>
              <a:t>La elasticidad precio de la demanda mide la sensibilidad de la cantidad demandada de un bien a una variación de su precio.</a:t>
            </a:r>
          </a:p>
          <a:p>
            <a:r>
              <a:rPr lang="es-ES_tradnl" altLang="es-VE"/>
              <a:t>La elasticidad precio cruzada de la demanda mide la sensibilidad de la cantidad demandada de un bien a una variación del precio de otro.</a:t>
            </a:r>
          </a:p>
          <a:p>
            <a:r>
              <a:rPr lang="es-ES_tradnl" altLang="es-VE"/>
              <a:t>La elasticidad renta de la demanda mide la El respuesta de la cantidad demandada de un bien a una variación de la renta. </a:t>
            </a:r>
          </a:p>
          <a:p>
            <a:endParaRPr lang="es-ES_tradnl" altLang="es-VE"/>
          </a:p>
        </p:txBody>
      </p:sp>
    </p:spTree>
    <p:extLst>
      <p:ext uri="{BB962C8B-B14F-4D97-AF65-F5344CB8AC3E}">
        <p14:creationId xmlns:p14="http://schemas.microsoft.com/office/powerpoint/2010/main" val="290486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027EBA-C091-479B-9696-3509E6C6823D}" type="slidenum">
              <a:rPr lang="es-ES" altLang="es-VE"/>
              <a:pPr/>
              <a:t>77</a:t>
            </a:fld>
            <a:endParaRPr lang="es-ES" altLang="es-VE"/>
          </a:p>
        </p:txBody>
      </p:sp>
      <p:sp>
        <p:nvSpPr>
          <p:cNvPr id="7577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77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s-ES_tradnl" altLang="es-VE"/>
              <a:t>Un método de producción es técnicamente eficiente si no existe otro método que utilice una cantidad menor de, al menos, un factor, y ninguna más de otro para obtener un nivel dado de producción. Esto no significa que se produzca al menor costo posible.</a:t>
            </a:r>
          </a:p>
          <a:p>
            <a:r>
              <a:rPr lang="es-ES_tradnl" altLang="es-VE"/>
              <a:t>La eficiencia económica se logra cuando se produce al menor costo posible.</a:t>
            </a:r>
          </a:p>
          <a:p>
            <a:r>
              <a:rPr lang="es-ES_tradnl" altLang="es-VE"/>
              <a:t>En el corto plazo hay factores de producción que no se pueden variar. En el largo plazo todos varían.</a:t>
            </a:r>
          </a:p>
          <a:p>
            <a:r>
              <a:rPr lang="es-ES_tradnl" altLang="es-VE"/>
              <a:t>La ley de rendimientos decrecientes establece que si las cantidades de algunos factores son fijas, el producto marginal de un factor variable disminuirá, traspasado un determinado nivel, conforme aumente la cantidad de ese factor.</a:t>
            </a:r>
          </a:p>
          <a:p>
            <a:endParaRPr lang="es-ES_tradnl" altLang="es-VE"/>
          </a:p>
        </p:txBody>
      </p:sp>
    </p:spTree>
    <p:extLst>
      <p:ext uri="{BB962C8B-B14F-4D97-AF65-F5344CB8AC3E}">
        <p14:creationId xmlns:p14="http://schemas.microsoft.com/office/powerpoint/2010/main" val="181461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ACDCD-B657-4052-8A54-B8C521A3D3F2}" type="slidenum">
              <a:rPr lang="es-ES" altLang="es-VE"/>
              <a:pPr/>
              <a:t>79</a:t>
            </a:fld>
            <a:endParaRPr lang="es-ES" altLang="es-VE"/>
          </a:p>
        </p:txBody>
      </p:sp>
      <p:sp>
        <p:nvSpPr>
          <p:cNvPr id="7885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s-ES_tradnl" altLang="es-VE"/>
              <a:t>Los costos fijos a corto plazo no dependen de la cantidad producida, mientras que los variables si.</a:t>
            </a:r>
          </a:p>
          <a:p>
            <a:r>
              <a:rPr lang="es-ES_tradnl" altLang="es-VE"/>
              <a:t>El costo medio es el costo por unidad de producción. Puede ser variable o fijo.</a:t>
            </a:r>
          </a:p>
          <a:p>
            <a:r>
              <a:rPr lang="es-ES_tradnl" altLang="es-VE"/>
              <a:t>El costo marginal a corto plazo CM refleja sólo el costo variable adicional de producir una unidad adicional, por lo que termina aumentando debido a la ley de rendimientos marginales decrecientes. En cambio la curva de CML incluye el aumento del costo de oportunidad de la planta adicional elegida óptimamente necesaria para producir una unidad adicional. En el largo plazo los rendimientos decrecientes son menos importantes. En niveles de producción bajos CM será inferior a CML. Lo contrario en niveles de producción altos.</a:t>
            </a:r>
          </a:p>
          <a:p>
            <a:r>
              <a:rPr lang="es-ES_tradnl" altLang="es-VE"/>
              <a:t>La curva Cme tiene forma de U, pero la CMeL no necesariamente.</a:t>
            </a:r>
          </a:p>
          <a:p>
            <a:r>
              <a:rPr lang="es-ES_tradnl" altLang="es-VE"/>
              <a:t>Existen economías de escala cuando el costo medio a largo plazo de la empresa disminuye al aumentar la producción. Existen rendimientos constantes de escala cuando el costo medio no depende del nivel de producción.</a:t>
            </a:r>
          </a:p>
          <a:p>
            <a:endParaRPr lang="es-ES_tradnl" altLang="es-VE"/>
          </a:p>
        </p:txBody>
      </p:sp>
    </p:spTree>
    <p:extLst>
      <p:ext uri="{BB962C8B-B14F-4D97-AF65-F5344CB8AC3E}">
        <p14:creationId xmlns:p14="http://schemas.microsoft.com/office/powerpoint/2010/main" val="399802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7B865-6E23-4A56-9338-0BD41FAD9416}" type="slidenum">
              <a:rPr lang="es-ES" altLang="es-VE"/>
              <a:pPr/>
              <a:t>81</a:t>
            </a:fld>
            <a:endParaRPr lang="es-ES" altLang="es-VE"/>
          </a:p>
        </p:txBody>
      </p:sp>
      <p:sp>
        <p:nvSpPr>
          <p:cNvPr id="8192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s-ES_tradnl" altLang="es-VE"/>
              <a:t>Una empresa precio aceptante vende todo lo que produce al precio de mercado. Si va a producir, produce la cantidad determinada por el punto donde el costo marginal es igual al ingreso marginal, ya que allí maximiza sus beneficios. Si además el precio es mayor que el costo variable medio, entonces produce.</a:t>
            </a:r>
          </a:p>
          <a:p>
            <a:endParaRPr lang="es-ES_tradnl" altLang="es-VE"/>
          </a:p>
        </p:txBody>
      </p:sp>
    </p:spTree>
    <p:extLst>
      <p:ext uri="{BB962C8B-B14F-4D97-AF65-F5344CB8AC3E}">
        <p14:creationId xmlns:p14="http://schemas.microsoft.com/office/powerpoint/2010/main" val="1371327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2FC8D5-3ACB-453C-A472-3A559E0CC244}" type="slidenum">
              <a:rPr lang="es-ES" altLang="es-VE"/>
              <a:pPr/>
              <a:t>82</a:t>
            </a:fld>
            <a:endParaRPr lang="es-ES" altLang="es-VE"/>
          </a:p>
        </p:txBody>
      </p:sp>
      <p:sp>
        <p:nvSpPr>
          <p:cNvPr id="839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97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s-ES_tradnl" altLang="es-VE"/>
              <a:t>La curva de oferta a largo plazo de la empresa obtenida en estudios empíricos no muestra rendimientos marginales decrecientes.</a:t>
            </a:r>
          </a:p>
          <a:p>
            <a:endParaRPr lang="es-ES_tradnl" altLang="es-VE"/>
          </a:p>
          <a:p>
            <a:endParaRPr lang="es-ES_tradnl" altLang="es-VE"/>
          </a:p>
        </p:txBody>
      </p:sp>
    </p:spTree>
    <p:extLst>
      <p:ext uri="{BB962C8B-B14F-4D97-AF65-F5344CB8AC3E}">
        <p14:creationId xmlns:p14="http://schemas.microsoft.com/office/powerpoint/2010/main" val="288502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s-V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VE"/>
          </a:p>
        </p:txBody>
      </p:sp>
      <p:sp>
        <p:nvSpPr>
          <p:cNvPr id="4" name="Date Placeholder 3"/>
          <p:cNvSpPr>
            <a:spLocks noGrp="1"/>
          </p:cNvSpPr>
          <p:nvPr>
            <p:ph type="dt" sz="half" idx="10"/>
          </p:nvPr>
        </p:nvSpPr>
        <p:spPr/>
        <p:txBody>
          <a:bodyPr/>
          <a:lstStyle>
            <a:lvl1pPr>
              <a:defRPr/>
            </a:lvl1pPr>
          </a:lstStyle>
          <a:p>
            <a:endParaRPr lang="es-ES" altLang="es-VE"/>
          </a:p>
        </p:txBody>
      </p:sp>
      <p:sp>
        <p:nvSpPr>
          <p:cNvPr id="5" name="Footer Placeholder 4"/>
          <p:cNvSpPr>
            <a:spLocks noGrp="1"/>
          </p:cNvSpPr>
          <p:nvPr>
            <p:ph type="ftr" sz="quarter" idx="11"/>
          </p:nvPr>
        </p:nvSpPr>
        <p:spPr/>
        <p:txBody>
          <a:bodyPr/>
          <a:lstStyle>
            <a:lvl1pPr>
              <a:defRPr/>
            </a:lvl1pPr>
          </a:lstStyle>
          <a:p>
            <a:endParaRPr lang="es-ES" altLang="es-VE"/>
          </a:p>
        </p:txBody>
      </p:sp>
      <p:sp>
        <p:nvSpPr>
          <p:cNvPr id="6" name="Slide Number Placeholder 5"/>
          <p:cNvSpPr>
            <a:spLocks noGrp="1"/>
          </p:cNvSpPr>
          <p:nvPr>
            <p:ph type="sldNum" sz="quarter" idx="12"/>
          </p:nvPr>
        </p:nvSpPr>
        <p:spPr/>
        <p:txBody>
          <a:bodyPr/>
          <a:lstStyle>
            <a:lvl1pPr>
              <a:defRPr/>
            </a:lvl1pPr>
          </a:lstStyle>
          <a:p>
            <a:fld id="{6B353B56-5D26-4C80-B719-0A1D36531F84}" type="slidenum">
              <a:rPr lang="es-ES" altLang="es-VE"/>
              <a:pPr/>
              <a:t>‹#›</a:t>
            </a:fld>
            <a:endParaRPr lang="es-ES" altLang="es-VE"/>
          </a:p>
        </p:txBody>
      </p:sp>
    </p:spTree>
    <p:extLst>
      <p:ext uri="{BB962C8B-B14F-4D97-AF65-F5344CB8AC3E}">
        <p14:creationId xmlns:p14="http://schemas.microsoft.com/office/powerpoint/2010/main" val="244719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V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Date Placeholder 3"/>
          <p:cNvSpPr>
            <a:spLocks noGrp="1"/>
          </p:cNvSpPr>
          <p:nvPr>
            <p:ph type="dt" sz="half" idx="10"/>
          </p:nvPr>
        </p:nvSpPr>
        <p:spPr/>
        <p:txBody>
          <a:bodyPr/>
          <a:lstStyle>
            <a:lvl1pPr>
              <a:defRPr/>
            </a:lvl1pPr>
          </a:lstStyle>
          <a:p>
            <a:endParaRPr lang="es-ES" altLang="es-VE"/>
          </a:p>
        </p:txBody>
      </p:sp>
      <p:sp>
        <p:nvSpPr>
          <p:cNvPr id="5" name="Footer Placeholder 4"/>
          <p:cNvSpPr>
            <a:spLocks noGrp="1"/>
          </p:cNvSpPr>
          <p:nvPr>
            <p:ph type="ftr" sz="quarter" idx="11"/>
          </p:nvPr>
        </p:nvSpPr>
        <p:spPr/>
        <p:txBody>
          <a:bodyPr/>
          <a:lstStyle>
            <a:lvl1pPr>
              <a:defRPr/>
            </a:lvl1pPr>
          </a:lstStyle>
          <a:p>
            <a:endParaRPr lang="es-ES" altLang="es-VE"/>
          </a:p>
        </p:txBody>
      </p:sp>
      <p:sp>
        <p:nvSpPr>
          <p:cNvPr id="6" name="Slide Number Placeholder 5"/>
          <p:cNvSpPr>
            <a:spLocks noGrp="1"/>
          </p:cNvSpPr>
          <p:nvPr>
            <p:ph type="sldNum" sz="quarter" idx="12"/>
          </p:nvPr>
        </p:nvSpPr>
        <p:spPr/>
        <p:txBody>
          <a:bodyPr/>
          <a:lstStyle>
            <a:lvl1pPr>
              <a:defRPr/>
            </a:lvl1pPr>
          </a:lstStyle>
          <a:p>
            <a:fld id="{B1513D12-514B-49BB-BAF7-3AE35DC32D17}" type="slidenum">
              <a:rPr lang="es-ES" altLang="es-VE"/>
              <a:pPr/>
              <a:t>‹#›</a:t>
            </a:fld>
            <a:endParaRPr lang="es-ES" altLang="es-VE"/>
          </a:p>
        </p:txBody>
      </p:sp>
    </p:spTree>
    <p:extLst>
      <p:ext uri="{BB962C8B-B14F-4D97-AF65-F5344CB8AC3E}">
        <p14:creationId xmlns:p14="http://schemas.microsoft.com/office/powerpoint/2010/main" val="428590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s-VE"/>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Date Placeholder 3"/>
          <p:cNvSpPr>
            <a:spLocks noGrp="1"/>
          </p:cNvSpPr>
          <p:nvPr>
            <p:ph type="dt" sz="half" idx="10"/>
          </p:nvPr>
        </p:nvSpPr>
        <p:spPr/>
        <p:txBody>
          <a:bodyPr/>
          <a:lstStyle>
            <a:lvl1pPr>
              <a:defRPr/>
            </a:lvl1pPr>
          </a:lstStyle>
          <a:p>
            <a:endParaRPr lang="es-ES" altLang="es-VE"/>
          </a:p>
        </p:txBody>
      </p:sp>
      <p:sp>
        <p:nvSpPr>
          <p:cNvPr id="5" name="Footer Placeholder 4"/>
          <p:cNvSpPr>
            <a:spLocks noGrp="1"/>
          </p:cNvSpPr>
          <p:nvPr>
            <p:ph type="ftr" sz="quarter" idx="11"/>
          </p:nvPr>
        </p:nvSpPr>
        <p:spPr/>
        <p:txBody>
          <a:bodyPr/>
          <a:lstStyle>
            <a:lvl1pPr>
              <a:defRPr/>
            </a:lvl1pPr>
          </a:lstStyle>
          <a:p>
            <a:endParaRPr lang="es-ES" altLang="es-VE"/>
          </a:p>
        </p:txBody>
      </p:sp>
      <p:sp>
        <p:nvSpPr>
          <p:cNvPr id="6" name="Slide Number Placeholder 5"/>
          <p:cNvSpPr>
            <a:spLocks noGrp="1"/>
          </p:cNvSpPr>
          <p:nvPr>
            <p:ph type="sldNum" sz="quarter" idx="12"/>
          </p:nvPr>
        </p:nvSpPr>
        <p:spPr/>
        <p:txBody>
          <a:bodyPr/>
          <a:lstStyle>
            <a:lvl1pPr>
              <a:defRPr/>
            </a:lvl1pPr>
          </a:lstStyle>
          <a:p>
            <a:fld id="{1B021B15-4EBA-4007-B66F-6F6536039712}" type="slidenum">
              <a:rPr lang="es-ES" altLang="es-VE"/>
              <a:pPr/>
              <a:t>‹#›</a:t>
            </a:fld>
            <a:endParaRPr lang="es-ES" altLang="es-VE"/>
          </a:p>
        </p:txBody>
      </p:sp>
    </p:spTree>
    <p:extLst>
      <p:ext uri="{BB962C8B-B14F-4D97-AF65-F5344CB8AC3E}">
        <p14:creationId xmlns:p14="http://schemas.microsoft.com/office/powerpoint/2010/main" val="2658688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V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Date Placeholder 3"/>
          <p:cNvSpPr>
            <a:spLocks noGrp="1"/>
          </p:cNvSpPr>
          <p:nvPr>
            <p:ph type="dt" sz="half" idx="10"/>
          </p:nvPr>
        </p:nvSpPr>
        <p:spPr/>
        <p:txBody>
          <a:bodyPr/>
          <a:lstStyle>
            <a:lvl1pPr>
              <a:defRPr/>
            </a:lvl1pPr>
          </a:lstStyle>
          <a:p>
            <a:endParaRPr lang="es-ES" altLang="es-VE"/>
          </a:p>
        </p:txBody>
      </p:sp>
      <p:sp>
        <p:nvSpPr>
          <p:cNvPr id="5" name="Footer Placeholder 4"/>
          <p:cNvSpPr>
            <a:spLocks noGrp="1"/>
          </p:cNvSpPr>
          <p:nvPr>
            <p:ph type="ftr" sz="quarter" idx="11"/>
          </p:nvPr>
        </p:nvSpPr>
        <p:spPr/>
        <p:txBody>
          <a:bodyPr/>
          <a:lstStyle>
            <a:lvl1pPr>
              <a:defRPr/>
            </a:lvl1pPr>
          </a:lstStyle>
          <a:p>
            <a:endParaRPr lang="es-ES" altLang="es-VE"/>
          </a:p>
        </p:txBody>
      </p:sp>
      <p:sp>
        <p:nvSpPr>
          <p:cNvPr id="6" name="Slide Number Placeholder 5"/>
          <p:cNvSpPr>
            <a:spLocks noGrp="1"/>
          </p:cNvSpPr>
          <p:nvPr>
            <p:ph type="sldNum" sz="quarter" idx="12"/>
          </p:nvPr>
        </p:nvSpPr>
        <p:spPr/>
        <p:txBody>
          <a:bodyPr/>
          <a:lstStyle>
            <a:lvl1pPr>
              <a:defRPr/>
            </a:lvl1pPr>
          </a:lstStyle>
          <a:p>
            <a:fld id="{5259EF85-2D0B-4CE9-A0D4-E58A4123DF87}" type="slidenum">
              <a:rPr lang="es-ES" altLang="es-VE"/>
              <a:pPr/>
              <a:t>‹#›</a:t>
            </a:fld>
            <a:endParaRPr lang="es-ES" altLang="es-VE"/>
          </a:p>
        </p:txBody>
      </p:sp>
    </p:spTree>
    <p:extLst>
      <p:ext uri="{BB962C8B-B14F-4D97-AF65-F5344CB8AC3E}">
        <p14:creationId xmlns:p14="http://schemas.microsoft.com/office/powerpoint/2010/main" val="271576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s-VE"/>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ltLang="es-VE"/>
          </a:p>
        </p:txBody>
      </p:sp>
      <p:sp>
        <p:nvSpPr>
          <p:cNvPr id="5" name="Footer Placeholder 4"/>
          <p:cNvSpPr>
            <a:spLocks noGrp="1"/>
          </p:cNvSpPr>
          <p:nvPr>
            <p:ph type="ftr" sz="quarter" idx="11"/>
          </p:nvPr>
        </p:nvSpPr>
        <p:spPr/>
        <p:txBody>
          <a:bodyPr/>
          <a:lstStyle>
            <a:lvl1pPr>
              <a:defRPr/>
            </a:lvl1pPr>
          </a:lstStyle>
          <a:p>
            <a:endParaRPr lang="es-ES" altLang="es-VE"/>
          </a:p>
        </p:txBody>
      </p:sp>
      <p:sp>
        <p:nvSpPr>
          <p:cNvPr id="6" name="Slide Number Placeholder 5"/>
          <p:cNvSpPr>
            <a:spLocks noGrp="1"/>
          </p:cNvSpPr>
          <p:nvPr>
            <p:ph type="sldNum" sz="quarter" idx="12"/>
          </p:nvPr>
        </p:nvSpPr>
        <p:spPr/>
        <p:txBody>
          <a:bodyPr/>
          <a:lstStyle>
            <a:lvl1pPr>
              <a:defRPr/>
            </a:lvl1pPr>
          </a:lstStyle>
          <a:p>
            <a:fld id="{B2819E1D-2215-4A46-B7DE-07C9A250CE86}" type="slidenum">
              <a:rPr lang="es-ES" altLang="es-VE"/>
              <a:pPr/>
              <a:t>‹#›</a:t>
            </a:fld>
            <a:endParaRPr lang="es-ES" altLang="es-VE"/>
          </a:p>
        </p:txBody>
      </p:sp>
    </p:spTree>
    <p:extLst>
      <p:ext uri="{BB962C8B-B14F-4D97-AF65-F5344CB8AC3E}">
        <p14:creationId xmlns:p14="http://schemas.microsoft.com/office/powerpoint/2010/main" val="27581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VE"/>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5" name="Date Placeholder 4"/>
          <p:cNvSpPr>
            <a:spLocks noGrp="1"/>
          </p:cNvSpPr>
          <p:nvPr>
            <p:ph type="dt" sz="half" idx="10"/>
          </p:nvPr>
        </p:nvSpPr>
        <p:spPr/>
        <p:txBody>
          <a:bodyPr/>
          <a:lstStyle>
            <a:lvl1pPr>
              <a:defRPr/>
            </a:lvl1pPr>
          </a:lstStyle>
          <a:p>
            <a:endParaRPr lang="es-ES" altLang="es-VE"/>
          </a:p>
        </p:txBody>
      </p:sp>
      <p:sp>
        <p:nvSpPr>
          <p:cNvPr id="6" name="Footer Placeholder 5"/>
          <p:cNvSpPr>
            <a:spLocks noGrp="1"/>
          </p:cNvSpPr>
          <p:nvPr>
            <p:ph type="ftr" sz="quarter" idx="11"/>
          </p:nvPr>
        </p:nvSpPr>
        <p:spPr/>
        <p:txBody>
          <a:bodyPr/>
          <a:lstStyle>
            <a:lvl1pPr>
              <a:defRPr/>
            </a:lvl1pPr>
          </a:lstStyle>
          <a:p>
            <a:endParaRPr lang="es-ES" altLang="es-VE"/>
          </a:p>
        </p:txBody>
      </p:sp>
      <p:sp>
        <p:nvSpPr>
          <p:cNvPr id="7" name="Slide Number Placeholder 6"/>
          <p:cNvSpPr>
            <a:spLocks noGrp="1"/>
          </p:cNvSpPr>
          <p:nvPr>
            <p:ph type="sldNum" sz="quarter" idx="12"/>
          </p:nvPr>
        </p:nvSpPr>
        <p:spPr/>
        <p:txBody>
          <a:bodyPr/>
          <a:lstStyle>
            <a:lvl1pPr>
              <a:defRPr/>
            </a:lvl1pPr>
          </a:lstStyle>
          <a:p>
            <a:fld id="{3ED5913C-F3E4-49A0-BDF7-744E39D9D5A8}" type="slidenum">
              <a:rPr lang="es-ES" altLang="es-VE"/>
              <a:pPr/>
              <a:t>‹#›</a:t>
            </a:fld>
            <a:endParaRPr lang="es-ES" altLang="es-VE"/>
          </a:p>
        </p:txBody>
      </p:sp>
    </p:spTree>
    <p:extLst>
      <p:ext uri="{BB962C8B-B14F-4D97-AF65-F5344CB8AC3E}">
        <p14:creationId xmlns:p14="http://schemas.microsoft.com/office/powerpoint/2010/main" val="288169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s-V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7" name="Date Placeholder 6"/>
          <p:cNvSpPr>
            <a:spLocks noGrp="1"/>
          </p:cNvSpPr>
          <p:nvPr>
            <p:ph type="dt" sz="half" idx="10"/>
          </p:nvPr>
        </p:nvSpPr>
        <p:spPr/>
        <p:txBody>
          <a:bodyPr/>
          <a:lstStyle>
            <a:lvl1pPr>
              <a:defRPr/>
            </a:lvl1pPr>
          </a:lstStyle>
          <a:p>
            <a:endParaRPr lang="es-ES" altLang="es-VE"/>
          </a:p>
        </p:txBody>
      </p:sp>
      <p:sp>
        <p:nvSpPr>
          <p:cNvPr id="8" name="Footer Placeholder 7"/>
          <p:cNvSpPr>
            <a:spLocks noGrp="1"/>
          </p:cNvSpPr>
          <p:nvPr>
            <p:ph type="ftr" sz="quarter" idx="11"/>
          </p:nvPr>
        </p:nvSpPr>
        <p:spPr/>
        <p:txBody>
          <a:bodyPr/>
          <a:lstStyle>
            <a:lvl1pPr>
              <a:defRPr/>
            </a:lvl1pPr>
          </a:lstStyle>
          <a:p>
            <a:endParaRPr lang="es-ES" altLang="es-VE"/>
          </a:p>
        </p:txBody>
      </p:sp>
      <p:sp>
        <p:nvSpPr>
          <p:cNvPr id="9" name="Slide Number Placeholder 8"/>
          <p:cNvSpPr>
            <a:spLocks noGrp="1"/>
          </p:cNvSpPr>
          <p:nvPr>
            <p:ph type="sldNum" sz="quarter" idx="12"/>
          </p:nvPr>
        </p:nvSpPr>
        <p:spPr/>
        <p:txBody>
          <a:bodyPr/>
          <a:lstStyle>
            <a:lvl1pPr>
              <a:defRPr/>
            </a:lvl1pPr>
          </a:lstStyle>
          <a:p>
            <a:fld id="{84A41705-EDB5-42E0-9E14-A120ED6B37F6}" type="slidenum">
              <a:rPr lang="es-ES" altLang="es-VE"/>
              <a:pPr/>
              <a:t>‹#›</a:t>
            </a:fld>
            <a:endParaRPr lang="es-ES" altLang="es-VE"/>
          </a:p>
        </p:txBody>
      </p:sp>
    </p:spTree>
    <p:extLst>
      <p:ext uri="{BB962C8B-B14F-4D97-AF65-F5344CB8AC3E}">
        <p14:creationId xmlns:p14="http://schemas.microsoft.com/office/powerpoint/2010/main" val="341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VE"/>
          </a:p>
        </p:txBody>
      </p:sp>
      <p:sp>
        <p:nvSpPr>
          <p:cNvPr id="3" name="Date Placeholder 2"/>
          <p:cNvSpPr>
            <a:spLocks noGrp="1"/>
          </p:cNvSpPr>
          <p:nvPr>
            <p:ph type="dt" sz="half" idx="10"/>
          </p:nvPr>
        </p:nvSpPr>
        <p:spPr/>
        <p:txBody>
          <a:bodyPr/>
          <a:lstStyle>
            <a:lvl1pPr>
              <a:defRPr/>
            </a:lvl1pPr>
          </a:lstStyle>
          <a:p>
            <a:endParaRPr lang="es-ES" altLang="es-VE"/>
          </a:p>
        </p:txBody>
      </p:sp>
      <p:sp>
        <p:nvSpPr>
          <p:cNvPr id="4" name="Footer Placeholder 3"/>
          <p:cNvSpPr>
            <a:spLocks noGrp="1"/>
          </p:cNvSpPr>
          <p:nvPr>
            <p:ph type="ftr" sz="quarter" idx="11"/>
          </p:nvPr>
        </p:nvSpPr>
        <p:spPr/>
        <p:txBody>
          <a:bodyPr/>
          <a:lstStyle>
            <a:lvl1pPr>
              <a:defRPr/>
            </a:lvl1pPr>
          </a:lstStyle>
          <a:p>
            <a:endParaRPr lang="es-ES" altLang="es-VE"/>
          </a:p>
        </p:txBody>
      </p:sp>
      <p:sp>
        <p:nvSpPr>
          <p:cNvPr id="5" name="Slide Number Placeholder 4"/>
          <p:cNvSpPr>
            <a:spLocks noGrp="1"/>
          </p:cNvSpPr>
          <p:nvPr>
            <p:ph type="sldNum" sz="quarter" idx="12"/>
          </p:nvPr>
        </p:nvSpPr>
        <p:spPr/>
        <p:txBody>
          <a:bodyPr/>
          <a:lstStyle>
            <a:lvl1pPr>
              <a:defRPr/>
            </a:lvl1pPr>
          </a:lstStyle>
          <a:p>
            <a:fld id="{6CC766FE-4A15-48CA-A4B3-9EF7C25F3771}" type="slidenum">
              <a:rPr lang="es-ES" altLang="es-VE"/>
              <a:pPr/>
              <a:t>‹#›</a:t>
            </a:fld>
            <a:endParaRPr lang="es-ES" altLang="es-VE"/>
          </a:p>
        </p:txBody>
      </p:sp>
    </p:spTree>
    <p:extLst>
      <p:ext uri="{BB962C8B-B14F-4D97-AF65-F5344CB8AC3E}">
        <p14:creationId xmlns:p14="http://schemas.microsoft.com/office/powerpoint/2010/main" val="827101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es-VE"/>
          </a:p>
        </p:txBody>
      </p:sp>
      <p:sp>
        <p:nvSpPr>
          <p:cNvPr id="3" name="Footer Placeholder 2"/>
          <p:cNvSpPr>
            <a:spLocks noGrp="1"/>
          </p:cNvSpPr>
          <p:nvPr>
            <p:ph type="ftr" sz="quarter" idx="11"/>
          </p:nvPr>
        </p:nvSpPr>
        <p:spPr/>
        <p:txBody>
          <a:bodyPr/>
          <a:lstStyle>
            <a:lvl1pPr>
              <a:defRPr/>
            </a:lvl1pPr>
          </a:lstStyle>
          <a:p>
            <a:endParaRPr lang="es-ES" altLang="es-VE"/>
          </a:p>
        </p:txBody>
      </p:sp>
      <p:sp>
        <p:nvSpPr>
          <p:cNvPr id="4" name="Slide Number Placeholder 3"/>
          <p:cNvSpPr>
            <a:spLocks noGrp="1"/>
          </p:cNvSpPr>
          <p:nvPr>
            <p:ph type="sldNum" sz="quarter" idx="12"/>
          </p:nvPr>
        </p:nvSpPr>
        <p:spPr/>
        <p:txBody>
          <a:bodyPr/>
          <a:lstStyle>
            <a:lvl1pPr>
              <a:defRPr/>
            </a:lvl1pPr>
          </a:lstStyle>
          <a:p>
            <a:fld id="{35DE6D11-6666-462C-B1A4-03CD0C7A55E7}" type="slidenum">
              <a:rPr lang="es-ES" altLang="es-VE"/>
              <a:pPr/>
              <a:t>‹#›</a:t>
            </a:fld>
            <a:endParaRPr lang="es-ES" altLang="es-VE"/>
          </a:p>
        </p:txBody>
      </p:sp>
    </p:spTree>
    <p:extLst>
      <p:ext uri="{BB962C8B-B14F-4D97-AF65-F5344CB8AC3E}">
        <p14:creationId xmlns:p14="http://schemas.microsoft.com/office/powerpoint/2010/main" val="158819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s-V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s-VE"/>
          </a:p>
        </p:txBody>
      </p:sp>
      <p:sp>
        <p:nvSpPr>
          <p:cNvPr id="6" name="Footer Placeholder 5"/>
          <p:cNvSpPr>
            <a:spLocks noGrp="1"/>
          </p:cNvSpPr>
          <p:nvPr>
            <p:ph type="ftr" sz="quarter" idx="11"/>
          </p:nvPr>
        </p:nvSpPr>
        <p:spPr/>
        <p:txBody>
          <a:bodyPr/>
          <a:lstStyle>
            <a:lvl1pPr>
              <a:defRPr/>
            </a:lvl1pPr>
          </a:lstStyle>
          <a:p>
            <a:endParaRPr lang="es-ES" altLang="es-VE"/>
          </a:p>
        </p:txBody>
      </p:sp>
      <p:sp>
        <p:nvSpPr>
          <p:cNvPr id="7" name="Slide Number Placeholder 6"/>
          <p:cNvSpPr>
            <a:spLocks noGrp="1"/>
          </p:cNvSpPr>
          <p:nvPr>
            <p:ph type="sldNum" sz="quarter" idx="12"/>
          </p:nvPr>
        </p:nvSpPr>
        <p:spPr/>
        <p:txBody>
          <a:bodyPr/>
          <a:lstStyle>
            <a:lvl1pPr>
              <a:defRPr/>
            </a:lvl1pPr>
          </a:lstStyle>
          <a:p>
            <a:fld id="{10EA565F-530C-49D3-B790-4873B1EA631A}" type="slidenum">
              <a:rPr lang="es-ES" altLang="es-VE"/>
              <a:pPr/>
              <a:t>‹#›</a:t>
            </a:fld>
            <a:endParaRPr lang="es-ES" altLang="es-VE"/>
          </a:p>
        </p:txBody>
      </p:sp>
    </p:spTree>
    <p:extLst>
      <p:ext uri="{BB962C8B-B14F-4D97-AF65-F5344CB8AC3E}">
        <p14:creationId xmlns:p14="http://schemas.microsoft.com/office/powerpoint/2010/main" val="92160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s-V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s-VE"/>
          </a:p>
        </p:txBody>
      </p:sp>
      <p:sp>
        <p:nvSpPr>
          <p:cNvPr id="6" name="Footer Placeholder 5"/>
          <p:cNvSpPr>
            <a:spLocks noGrp="1"/>
          </p:cNvSpPr>
          <p:nvPr>
            <p:ph type="ftr" sz="quarter" idx="11"/>
          </p:nvPr>
        </p:nvSpPr>
        <p:spPr/>
        <p:txBody>
          <a:bodyPr/>
          <a:lstStyle>
            <a:lvl1pPr>
              <a:defRPr/>
            </a:lvl1pPr>
          </a:lstStyle>
          <a:p>
            <a:endParaRPr lang="es-ES" altLang="es-VE"/>
          </a:p>
        </p:txBody>
      </p:sp>
      <p:sp>
        <p:nvSpPr>
          <p:cNvPr id="7" name="Slide Number Placeholder 6"/>
          <p:cNvSpPr>
            <a:spLocks noGrp="1"/>
          </p:cNvSpPr>
          <p:nvPr>
            <p:ph type="sldNum" sz="quarter" idx="12"/>
          </p:nvPr>
        </p:nvSpPr>
        <p:spPr/>
        <p:txBody>
          <a:bodyPr/>
          <a:lstStyle>
            <a:lvl1pPr>
              <a:defRPr/>
            </a:lvl1pPr>
          </a:lstStyle>
          <a:p>
            <a:fld id="{1FFDCF89-B097-4484-B6EB-F6FDBCEC88C7}" type="slidenum">
              <a:rPr lang="es-ES" altLang="es-VE"/>
              <a:pPr/>
              <a:t>‹#›</a:t>
            </a:fld>
            <a:endParaRPr lang="es-ES" altLang="es-VE"/>
          </a:p>
        </p:txBody>
      </p:sp>
    </p:spTree>
    <p:extLst>
      <p:ext uri="{BB962C8B-B14F-4D97-AF65-F5344CB8AC3E}">
        <p14:creationId xmlns:p14="http://schemas.microsoft.com/office/powerpoint/2010/main" val="78747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VE"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VE" smtClean="0"/>
              <a:t>Haga clic para modificar el estilo de texto del patrón</a:t>
            </a:r>
          </a:p>
          <a:p>
            <a:pPr lvl="1"/>
            <a:r>
              <a:rPr lang="es-ES" altLang="es-VE" smtClean="0"/>
              <a:t>Segundo nivel</a:t>
            </a:r>
          </a:p>
          <a:p>
            <a:pPr lvl="2"/>
            <a:r>
              <a:rPr lang="es-ES" altLang="es-VE" smtClean="0"/>
              <a:t>Tercer nivel</a:t>
            </a:r>
          </a:p>
          <a:p>
            <a:pPr lvl="3"/>
            <a:r>
              <a:rPr lang="es-ES" altLang="es-VE" smtClean="0"/>
              <a:t>Cuarto nivel</a:t>
            </a:r>
          </a:p>
          <a:p>
            <a:pPr lvl="4"/>
            <a:r>
              <a:rPr lang="es-ES" altLang="es-VE"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s-V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s-V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16C1867-9789-44D4-9F88-B29224C4C285}" type="slidenum">
              <a:rPr lang="es-ES" altLang="es-VE"/>
              <a:pPr/>
              <a:t>‹#›</a:t>
            </a:fld>
            <a:endParaRPr lang="es-ES" altLang="es-V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54.wmf"/></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55.w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56.w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57.w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58.w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59.w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60.wmf"/></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image" Target="../media/image61.wmf"/></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image" Target="../media/image62.wmf"/></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6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image" Target="../media/image64.wmf"/></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image" Target="../media/image65.w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image" Target="../media/image66.wmf"/></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image" Target="../media/image67.w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38.vml"/><Relationship Id="rId4" Type="http://schemas.openxmlformats.org/officeDocument/2006/relationships/image" Target="../media/image68.w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image" Target="../media/image69.wmf"/></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image" Target="../media/image70.wmf"/></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image" Target="../media/image71.w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image" Target="../media/image7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image" Target="../media/image73.wmf"/></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44.vml"/><Relationship Id="rId4" Type="http://schemas.openxmlformats.org/officeDocument/2006/relationships/image" Target="../media/image74.wmf"/></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image" Target="../media/image75.wmf"/></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46.vml"/><Relationship Id="rId4" Type="http://schemas.openxmlformats.org/officeDocument/2006/relationships/image" Target="../media/image76.wmf"/></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47.vml"/><Relationship Id="rId4" Type="http://schemas.openxmlformats.org/officeDocument/2006/relationships/image" Target="../media/image77.wmf"/></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image" Target="../media/image78.wmf"/></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image" Target="../media/image79.wmf"/></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image" Target="../media/image8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image" Target="../media/image26.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9.png"/><Relationship Id="rId4" Type="http://schemas.openxmlformats.org/officeDocument/2006/relationships/image" Target="../media/image28.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31.png"/><Relationship Id="rId4" Type="http://schemas.openxmlformats.org/officeDocument/2006/relationships/image" Target="../media/image30.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33.png"/><Relationship Id="rId4" Type="http://schemas.openxmlformats.org/officeDocument/2006/relationships/image" Target="../media/image32.wmf"/></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5.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7.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8.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9.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40.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41.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42.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43.w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44.w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45.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46.w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47.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48.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49.w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50.w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51.w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52.w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5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nchor="ctr"/>
          <a:lstStyle/>
          <a:p>
            <a:r>
              <a:rPr lang="es-MX" altLang="es-VE" sz="4400"/>
              <a:t>Ingeniería Económica</a:t>
            </a:r>
            <a:endParaRPr lang="es-ES" altLang="es-VE" sz="4400"/>
          </a:p>
        </p:txBody>
      </p:sp>
      <p:sp>
        <p:nvSpPr>
          <p:cNvPr id="2051" name="Rectangle 3"/>
          <p:cNvSpPr>
            <a:spLocks noGrp="1" noChangeArrowheads="1"/>
          </p:cNvSpPr>
          <p:nvPr>
            <p:ph type="subTitle" idx="1"/>
          </p:nvPr>
        </p:nvSpPr>
        <p:spPr>
          <a:xfrm>
            <a:off x="1371600" y="3886200"/>
            <a:ext cx="6400800" cy="1752600"/>
          </a:xfrm>
        </p:spPr>
        <p:txBody>
          <a:bodyPr/>
          <a:lstStyle/>
          <a:p>
            <a:r>
              <a:rPr lang="es-MX" altLang="es-VE" sz="3200"/>
              <a:t>CE-3116</a:t>
            </a:r>
            <a:endParaRPr lang="es-ES" altLang="es-VE"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s-ES_tradnl" altLang="es-VE"/>
              <a:t>Definiciones</a:t>
            </a:r>
          </a:p>
        </p:txBody>
      </p:sp>
      <p:sp>
        <p:nvSpPr>
          <p:cNvPr id="9219" name="Rectangle 3"/>
          <p:cNvSpPr>
            <a:spLocks noGrp="1" noChangeArrowheads="1"/>
          </p:cNvSpPr>
          <p:nvPr>
            <p:ph type="body" idx="1"/>
          </p:nvPr>
        </p:nvSpPr>
        <p:spPr/>
        <p:txBody>
          <a:bodyPr/>
          <a:lstStyle/>
          <a:p>
            <a:r>
              <a:rPr lang="es-ES_tradnl" altLang="es-VE"/>
              <a:t>Gastos : Todos los desembolsos o compromisos que la empresa deba efectuar para operar</a:t>
            </a:r>
          </a:p>
          <a:p>
            <a:pPr lvl="1"/>
            <a:r>
              <a:rPr lang="es-ES_tradnl" altLang="es-VE"/>
              <a:t>Gastos de ventas </a:t>
            </a:r>
          </a:p>
          <a:p>
            <a:pPr lvl="1"/>
            <a:r>
              <a:rPr lang="es-ES_tradnl" altLang="es-VE"/>
              <a:t>Gastos generales </a:t>
            </a:r>
          </a:p>
          <a:p>
            <a:pPr lvl="1"/>
            <a:r>
              <a:rPr lang="es-ES_tradnl" altLang="es-VE"/>
              <a:t>Gastos administrativos </a:t>
            </a:r>
          </a:p>
          <a:p>
            <a:pPr lvl="1"/>
            <a:r>
              <a:rPr lang="es-ES_tradnl" altLang="es-VE"/>
              <a:t>Ganancia Bruta - Gastos = Ganancia Neta</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26" name="Object 2"/>
          <p:cNvGraphicFramePr>
            <a:graphicFrameLocks noChangeAspect="1"/>
          </p:cNvGraphicFramePr>
          <p:nvPr/>
        </p:nvGraphicFramePr>
        <p:xfrm>
          <a:off x="990600" y="990600"/>
          <a:ext cx="7772400" cy="5359400"/>
        </p:xfrm>
        <a:graphic>
          <a:graphicData uri="http://schemas.openxmlformats.org/presentationml/2006/ole">
            <mc:AlternateContent xmlns:mc="http://schemas.openxmlformats.org/markup-compatibility/2006">
              <mc:Choice xmlns:v="urn:schemas-microsoft-com:vml" Requires="v">
                <p:oleObj spid="_x0000_s145410" name="Dibujo" r:id="rId3" imgW="2030400" imgH="1400400" progId="FLW3Drawing">
                  <p:embed/>
                </p:oleObj>
              </mc:Choice>
              <mc:Fallback>
                <p:oleObj name="Dibujo" r:id="rId3" imgW="2030400" imgH="14004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90600"/>
                        <a:ext cx="7772400" cy="535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6" name="Object 2"/>
          <p:cNvGraphicFramePr>
            <a:graphicFrameLocks noChangeAspect="1"/>
          </p:cNvGraphicFramePr>
          <p:nvPr/>
        </p:nvGraphicFramePr>
        <p:xfrm>
          <a:off x="990600" y="838200"/>
          <a:ext cx="7848600" cy="5233988"/>
        </p:xfrm>
        <a:graphic>
          <a:graphicData uri="http://schemas.openxmlformats.org/presentationml/2006/ole">
            <mc:AlternateContent xmlns:mc="http://schemas.openxmlformats.org/markup-compatibility/2006">
              <mc:Choice xmlns:v="urn:schemas-microsoft-com:vml" Requires="v">
                <p:oleObj spid="_x0000_s146434" name="Dibujo" r:id="rId3" imgW="2120400" imgH="1414800" progId="FLW3Drawing">
                  <p:embed/>
                </p:oleObj>
              </mc:Choice>
              <mc:Fallback>
                <p:oleObj name="Dibujo" r:id="rId3" imgW="2120400" imgH="14148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838200"/>
                        <a:ext cx="7848600" cy="523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2"/>
          <p:cNvGraphicFramePr>
            <a:graphicFrameLocks noChangeAspect="1"/>
          </p:cNvGraphicFramePr>
          <p:nvPr/>
        </p:nvGraphicFramePr>
        <p:xfrm>
          <a:off x="990600" y="990600"/>
          <a:ext cx="7696200" cy="5024438"/>
        </p:xfrm>
        <a:graphic>
          <a:graphicData uri="http://schemas.openxmlformats.org/presentationml/2006/ole">
            <mc:AlternateContent xmlns:mc="http://schemas.openxmlformats.org/markup-compatibility/2006">
              <mc:Choice xmlns:v="urn:schemas-microsoft-com:vml" Requires="v">
                <p:oleObj spid="_x0000_s147458" name="Dibujo" r:id="rId3" imgW="2322000" imgH="1515600" progId="FLW3Drawing">
                  <p:embed/>
                </p:oleObj>
              </mc:Choice>
              <mc:Fallback>
                <p:oleObj name="Dibujo" r:id="rId3" imgW="2322000" imgH="15156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90600"/>
                        <a:ext cx="769620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Object 2"/>
          <p:cNvGraphicFramePr>
            <a:graphicFrameLocks noChangeAspect="1"/>
          </p:cNvGraphicFramePr>
          <p:nvPr/>
        </p:nvGraphicFramePr>
        <p:xfrm>
          <a:off x="1066800" y="1066800"/>
          <a:ext cx="7620000" cy="4257675"/>
        </p:xfrm>
        <a:graphic>
          <a:graphicData uri="http://schemas.openxmlformats.org/presentationml/2006/ole">
            <mc:AlternateContent xmlns:mc="http://schemas.openxmlformats.org/markup-compatibility/2006">
              <mc:Choice xmlns:v="urn:schemas-microsoft-com:vml" Requires="v">
                <p:oleObj spid="_x0000_s148482" name="Dibujo" r:id="rId3" imgW="1998000" imgH="1116000" progId="FLW3Drawing">
                  <p:embed/>
                </p:oleObj>
              </mc:Choice>
              <mc:Fallback>
                <p:oleObj name="Dibujo" r:id="rId3" imgW="1998000" imgH="11160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6800"/>
                        <a:ext cx="7620000"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8" name="Object 2"/>
          <p:cNvGraphicFramePr>
            <a:graphicFrameLocks noChangeAspect="1"/>
          </p:cNvGraphicFramePr>
          <p:nvPr/>
        </p:nvGraphicFramePr>
        <p:xfrm>
          <a:off x="990600" y="914400"/>
          <a:ext cx="7543800" cy="5654675"/>
        </p:xfrm>
        <a:graphic>
          <a:graphicData uri="http://schemas.openxmlformats.org/presentationml/2006/ole">
            <mc:AlternateContent xmlns:mc="http://schemas.openxmlformats.org/markup-compatibility/2006">
              <mc:Choice xmlns:v="urn:schemas-microsoft-com:vml" Requires="v">
                <p:oleObj spid="_x0000_s149506" name="Dibujo" r:id="rId3" imgW="2156400" imgH="1616400" progId="FLW3Drawing">
                  <p:embed/>
                </p:oleObj>
              </mc:Choice>
              <mc:Fallback>
                <p:oleObj name="Dibujo" r:id="rId3" imgW="2156400" imgH="16164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14400"/>
                        <a:ext cx="7543800" cy="56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Object 2"/>
          <p:cNvGraphicFramePr>
            <a:graphicFrameLocks noChangeAspect="1"/>
          </p:cNvGraphicFramePr>
          <p:nvPr/>
        </p:nvGraphicFramePr>
        <p:xfrm>
          <a:off x="990600" y="914400"/>
          <a:ext cx="7391400" cy="5640388"/>
        </p:xfrm>
        <a:graphic>
          <a:graphicData uri="http://schemas.openxmlformats.org/presentationml/2006/ole">
            <mc:AlternateContent xmlns:mc="http://schemas.openxmlformats.org/markup-compatibility/2006">
              <mc:Choice xmlns:v="urn:schemas-microsoft-com:vml" Requires="v">
                <p:oleObj spid="_x0000_s150530" name="Dibujo" r:id="rId3" imgW="2005200" imgH="1530000" progId="FLW3Drawing">
                  <p:embed/>
                </p:oleObj>
              </mc:Choice>
              <mc:Fallback>
                <p:oleObj name="Dibujo" r:id="rId3" imgW="2005200" imgH="15300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14400"/>
                        <a:ext cx="7391400" cy="564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6" name="Object 2"/>
          <p:cNvGraphicFramePr>
            <a:graphicFrameLocks noChangeAspect="1"/>
          </p:cNvGraphicFramePr>
          <p:nvPr/>
        </p:nvGraphicFramePr>
        <p:xfrm>
          <a:off x="990600" y="990600"/>
          <a:ext cx="7543800" cy="5235575"/>
        </p:xfrm>
        <a:graphic>
          <a:graphicData uri="http://schemas.openxmlformats.org/presentationml/2006/ole">
            <mc:AlternateContent xmlns:mc="http://schemas.openxmlformats.org/markup-compatibility/2006">
              <mc:Choice xmlns:v="urn:schemas-microsoft-com:vml" Requires="v">
                <p:oleObj spid="_x0000_s108549" name="Dibujo" r:id="rId3" imgW="2127600" imgH="1476000" progId="FLW3Drawing">
                  <p:embed/>
                </p:oleObj>
              </mc:Choice>
              <mc:Fallback>
                <p:oleObj name="Dibujo" r:id="rId3" imgW="2127600" imgH="14760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90600"/>
                        <a:ext cx="7543800" cy="52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0" name="Object 2"/>
          <p:cNvGraphicFramePr>
            <a:graphicFrameLocks noChangeAspect="1"/>
          </p:cNvGraphicFramePr>
          <p:nvPr/>
        </p:nvGraphicFramePr>
        <p:xfrm>
          <a:off x="1143000" y="990600"/>
          <a:ext cx="6934200" cy="5451475"/>
        </p:xfrm>
        <a:graphic>
          <a:graphicData uri="http://schemas.openxmlformats.org/presentationml/2006/ole">
            <mc:AlternateContent xmlns:mc="http://schemas.openxmlformats.org/markup-compatibility/2006">
              <mc:Choice xmlns:v="urn:schemas-microsoft-com:vml" Requires="v">
                <p:oleObj spid="_x0000_s151554" name="Dibujo" r:id="rId3" imgW="2019600" imgH="1587600" progId="FLW3Drawing">
                  <p:embed/>
                </p:oleObj>
              </mc:Choice>
              <mc:Fallback>
                <p:oleObj name="Dibujo" r:id="rId3" imgW="2019600" imgH="15876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90600"/>
                        <a:ext cx="69342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4" name="Object 2"/>
          <p:cNvGraphicFramePr>
            <a:graphicFrameLocks noChangeAspect="1"/>
          </p:cNvGraphicFramePr>
          <p:nvPr/>
        </p:nvGraphicFramePr>
        <p:xfrm>
          <a:off x="1066800" y="1066800"/>
          <a:ext cx="6858000" cy="5076825"/>
        </p:xfrm>
        <a:graphic>
          <a:graphicData uri="http://schemas.openxmlformats.org/presentationml/2006/ole">
            <mc:AlternateContent xmlns:mc="http://schemas.openxmlformats.org/markup-compatibility/2006">
              <mc:Choice xmlns:v="urn:schemas-microsoft-com:vml" Requires="v">
                <p:oleObj spid="_x0000_s152578" name="Dibujo" r:id="rId3" imgW="2120400" imgH="1569600" progId="FLW3Drawing">
                  <p:embed/>
                </p:oleObj>
              </mc:Choice>
              <mc:Fallback>
                <p:oleObj name="Dibujo" r:id="rId3" imgW="2120400" imgH="15696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6800"/>
                        <a:ext cx="68580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18" name="Object 2"/>
          <p:cNvGraphicFramePr>
            <a:graphicFrameLocks noChangeAspect="1"/>
          </p:cNvGraphicFramePr>
          <p:nvPr/>
        </p:nvGraphicFramePr>
        <p:xfrm>
          <a:off x="1295400" y="1143000"/>
          <a:ext cx="6858000" cy="5375275"/>
        </p:xfrm>
        <a:graphic>
          <a:graphicData uri="http://schemas.openxmlformats.org/presentationml/2006/ole">
            <mc:AlternateContent xmlns:mc="http://schemas.openxmlformats.org/markup-compatibility/2006">
              <mc:Choice xmlns:v="urn:schemas-microsoft-com:vml" Requires="v">
                <p:oleObj spid="_x0000_s153602" name="Dibujo" r:id="rId3" imgW="1998000" imgH="1566000" progId="FLW3Drawing">
                  <p:embed/>
                </p:oleObj>
              </mc:Choice>
              <mc:Fallback>
                <p:oleObj name="Dibujo" r:id="rId3" imgW="1998000" imgH="15660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143000"/>
                        <a:ext cx="6858000" cy="537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s-ES_tradnl" altLang="es-VE"/>
              <a:t>Definiciones</a:t>
            </a:r>
          </a:p>
        </p:txBody>
      </p:sp>
      <p:sp>
        <p:nvSpPr>
          <p:cNvPr id="10243" name="Rectangle 3"/>
          <p:cNvSpPr>
            <a:spLocks noGrp="1" noChangeArrowheads="1"/>
          </p:cNvSpPr>
          <p:nvPr>
            <p:ph type="body" idx="1"/>
          </p:nvPr>
        </p:nvSpPr>
        <p:spPr/>
        <p:txBody>
          <a:bodyPr/>
          <a:lstStyle/>
          <a:p>
            <a:r>
              <a:rPr lang="es-ES_tradnl" altLang="es-VE"/>
              <a:t>Otros Ingresos o Egresos</a:t>
            </a:r>
          </a:p>
          <a:p>
            <a:pPr lvl="1"/>
            <a:r>
              <a:rPr lang="es-ES_tradnl" altLang="es-VE"/>
              <a:t>Ingresos y/o egresos obtenidos por motivos distintos al giro comercial de la empresa</a:t>
            </a:r>
          </a:p>
          <a:p>
            <a:pPr lvl="2"/>
            <a:r>
              <a:rPr lang="es-ES_tradnl" altLang="es-VE"/>
              <a:t>Venta de activos fijos</a:t>
            </a:r>
          </a:p>
          <a:p>
            <a:pPr lvl="2"/>
            <a:r>
              <a:rPr lang="es-ES_tradnl" altLang="es-VE"/>
              <a:t>Contribuciones</a:t>
            </a:r>
          </a:p>
          <a:p>
            <a:r>
              <a:rPr lang="es-ES_tradnl" altLang="es-VE"/>
              <a:t>Ganancias Netas + Otros Ingresos - Otros Egresos = Ganancias Antes de Impuestos e Intereses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2" name="Object 2"/>
          <p:cNvGraphicFramePr>
            <a:graphicFrameLocks noChangeAspect="1"/>
          </p:cNvGraphicFramePr>
          <p:nvPr/>
        </p:nvGraphicFramePr>
        <p:xfrm>
          <a:off x="1066800" y="1066800"/>
          <a:ext cx="7467600" cy="5116513"/>
        </p:xfrm>
        <a:graphic>
          <a:graphicData uri="http://schemas.openxmlformats.org/presentationml/2006/ole">
            <mc:AlternateContent xmlns:mc="http://schemas.openxmlformats.org/markup-compatibility/2006">
              <mc:Choice xmlns:v="urn:schemas-microsoft-com:vml" Requires="v">
                <p:oleObj spid="_x0000_s154626" name="Dibujo" r:id="rId3" imgW="1998000" imgH="1368000" progId="FLW3Drawing">
                  <p:embed/>
                </p:oleObj>
              </mc:Choice>
              <mc:Fallback>
                <p:oleObj name="Dibujo" r:id="rId3" imgW="1998000" imgH="13680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6800"/>
                        <a:ext cx="7467600" cy="511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6" name="Object 2"/>
          <p:cNvGraphicFramePr>
            <a:graphicFrameLocks noChangeAspect="1"/>
          </p:cNvGraphicFramePr>
          <p:nvPr/>
        </p:nvGraphicFramePr>
        <p:xfrm>
          <a:off x="1143000" y="381000"/>
          <a:ext cx="7239000" cy="5589588"/>
        </p:xfrm>
        <a:graphic>
          <a:graphicData uri="http://schemas.openxmlformats.org/presentationml/2006/ole">
            <mc:AlternateContent xmlns:mc="http://schemas.openxmlformats.org/markup-compatibility/2006">
              <mc:Choice xmlns:v="urn:schemas-microsoft-com:vml" Requires="v">
                <p:oleObj spid="_x0000_s155650" name="Dibujo" r:id="rId3" imgW="2167200" imgH="1674000" progId="FLW3Drawing">
                  <p:embed/>
                </p:oleObj>
              </mc:Choice>
              <mc:Fallback>
                <p:oleObj name="Dibujo" r:id="rId3" imgW="2167200" imgH="16740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1000"/>
                        <a:ext cx="7239000" cy="558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685800" y="2286000"/>
            <a:ext cx="7772400" cy="1143000"/>
          </a:xfrm>
        </p:spPr>
        <p:txBody>
          <a:bodyPr anchor="ctr"/>
          <a:lstStyle/>
          <a:p>
            <a:r>
              <a:rPr lang="es-MX" altLang="es-VE" sz="4400"/>
              <a:t>Tema 5</a:t>
            </a:r>
            <a:endParaRPr lang="es-ES" altLang="es-VE" sz="4400"/>
          </a:p>
        </p:txBody>
      </p:sp>
      <p:sp>
        <p:nvSpPr>
          <p:cNvPr id="114691" name="Rectangle 3"/>
          <p:cNvSpPr>
            <a:spLocks noGrp="1" noChangeArrowheads="1"/>
          </p:cNvSpPr>
          <p:nvPr>
            <p:ph type="subTitle" idx="1"/>
          </p:nvPr>
        </p:nvSpPr>
        <p:spPr>
          <a:xfrm>
            <a:off x="1371600" y="3886200"/>
            <a:ext cx="6400800" cy="1752600"/>
          </a:xfrm>
        </p:spPr>
        <p:txBody>
          <a:bodyPr/>
          <a:lstStyle/>
          <a:p>
            <a:r>
              <a:rPr lang="es-ES_tradnl" altLang="es-VE" sz="3200">
                <a:cs typeface="Times New Roman" panose="02020603050405020304" pitchFamily="18" charset="0"/>
              </a:rPr>
              <a:t>Métodos básicos para la elaboración  de estudios económicos </a:t>
            </a:r>
            <a:endParaRPr lang="es-ES" altLang="es-VE" sz="3200">
              <a:cs typeface="Times New Roman" panose="02020603050405020304"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4" name="Object 2"/>
          <p:cNvGraphicFramePr>
            <a:graphicFrameLocks noChangeAspect="1"/>
          </p:cNvGraphicFramePr>
          <p:nvPr/>
        </p:nvGraphicFramePr>
        <p:xfrm>
          <a:off x="914400" y="1066800"/>
          <a:ext cx="7696200" cy="3314700"/>
        </p:xfrm>
        <a:graphic>
          <a:graphicData uri="http://schemas.openxmlformats.org/presentationml/2006/ole">
            <mc:AlternateContent xmlns:mc="http://schemas.openxmlformats.org/markup-compatibility/2006">
              <mc:Choice xmlns:v="urn:schemas-microsoft-com:vml" Requires="v">
                <p:oleObj spid="_x0000_s156674" name="Dibujo" r:id="rId3" imgW="2322000" imgH="1000800" progId="FLW3Drawing">
                  <p:embed/>
                </p:oleObj>
              </mc:Choice>
              <mc:Fallback>
                <p:oleObj name="Dibujo" r:id="rId3" imgW="2322000" imgH="10008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066800"/>
                        <a:ext cx="76962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8" name="Object 2"/>
          <p:cNvGraphicFramePr>
            <a:graphicFrameLocks noChangeAspect="1"/>
          </p:cNvGraphicFramePr>
          <p:nvPr/>
        </p:nvGraphicFramePr>
        <p:xfrm>
          <a:off x="1066800" y="1066800"/>
          <a:ext cx="7315200" cy="5151438"/>
        </p:xfrm>
        <a:graphic>
          <a:graphicData uri="http://schemas.openxmlformats.org/presentationml/2006/ole">
            <mc:AlternateContent xmlns:mc="http://schemas.openxmlformats.org/markup-compatibility/2006">
              <mc:Choice xmlns:v="urn:schemas-microsoft-com:vml" Requires="v">
                <p:oleObj spid="_x0000_s157698" name="Dibujo" r:id="rId3" imgW="2044800" imgH="1440000" progId="FLW3Drawing">
                  <p:embed/>
                </p:oleObj>
              </mc:Choice>
              <mc:Fallback>
                <p:oleObj name="Dibujo" r:id="rId3" imgW="2044800" imgH="14400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6800"/>
                        <a:ext cx="7315200"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62" name="Object 2"/>
          <p:cNvGraphicFramePr>
            <a:graphicFrameLocks noChangeAspect="1"/>
          </p:cNvGraphicFramePr>
          <p:nvPr/>
        </p:nvGraphicFramePr>
        <p:xfrm>
          <a:off x="1066800" y="914400"/>
          <a:ext cx="7315200" cy="5408613"/>
        </p:xfrm>
        <a:graphic>
          <a:graphicData uri="http://schemas.openxmlformats.org/presentationml/2006/ole">
            <mc:AlternateContent xmlns:mc="http://schemas.openxmlformats.org/markup-compatibility/2006">
              <mc:Choice xmlns:v="urn:schemas-microsoft-com:vml" Requires="v">
                <p:oleObj spid="_x0000_s158722" name="Dibujo" r:id="rId3" imgW="1998000" imgH="1476000" progId="FLW3Drawing">
                  <p:embed/>
                </p:oleObj>
              </mc:Choice>
              <mc:Fallback>
                <p:oleObj name="Dibujo" r:id="rId3" imgW="1998000" imgH="14760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914400"/>
                        <a:ext cx="7315200" cy="540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6" name="Object 2"/>
          <p:cNvGraphicFramePr>
            <a:graphicFrameLocks noChangeAspect="1"/>
          </p:cNvGraphicFramePr>
          <p:nvPr/>
        </p:nvGraphicFramePr>
        <p:xfrm>
          <a:off x="1143000" y="1143000"/>
          <a:ext cx="6553200" cy="5151438"/>
        </p:xfrm>
        <a:graphic>
          <a:graphicData uri="http://schemas.openxmlformats.org/presentationml/2006/ole">
            <mc:AlternateContent xmlns:mc="http://schemas.openxmlformats.org/markup-compatibility/2006">
              <mc:Choice xmlns:v="urn:schemas-microsoft-com:vml" Requires="v">
                <p:oleObj spid="_x0000_s159746" name="Dibujo" r:id="rId3" imgW="1998000" imgH="1569600" progId="FLW3Drawing">
                  <p:embed/>
                </p:oleObj>
              </mc:Choice>
              <mc:Fallback>
                <p:oleObj name="Dibujo" r:id="rId3" imgW="1998000" imgH="15696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143000"/>
                        <a:ext cx="6553200"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0" name="Object 2"/>
          <p:cNvGraphicFramePr>
            <a:graphicFrameLocks noChangeAspect="1"/>
          </p:cNvGraphicFramePr>
          <p:nvPr/>
        </p:nvGraphicFramePr>
        <p:xfrm>
          <a:off x="990600" y="990600"/>
          <a:ext cx="7162800" cy="5203825"/>
        </p:xfrm>
        <a:graphic>
          <a:graphicData uri="http://schemas.openxmlformats.org/presentationml/2006/ole">
            <mc:AlternateContent xmlns:mc="http://schemas.openxmlformats.org/markup-compatibility/2006">
              <mc:Choice xmlns:v="urn:schemas-microsoft-com:vml" Requires="v">
                <p:oleObj spid="_x0000_s160770" name="Dibujo" r:id="rId3" imgW="1998000" imgH="1450800" progId="FLW3Drawing">
                  <p:embed/>
                </p:oleObj>
              </mc:Choice>
              <mc:Fallback>
                <p:oleObj name="Dibujo" r:id="rId3" imgW="1998000" imgH="14508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90600"/>
                        <a:ext cx="71628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34" name="Object 2"/>
          <p:cNvGraphicFramePr>
            <a:graphicFrameLocks noChangeAspect="1"/>
          </p:cNvGraphicFramePr>
          <p:nvPr/>
        </p:nvGraphicFramePr>
        <p:xfrm>
          <a:off x="914400" y="990600"/>
          <a:ext cx="7543800" cy="4589463"/>
        </p:xfrm>
        <a:graphic>
          <a:graphicData uri="http://schemas.openxmlformats.org/presentationml/2006/ole">
            <mc:AlternateContent xmlns:mc="http://schemas.openxmlformats.org/markup-compatibility/2006">
              <mc:Choice xmlns:v="urn:schemas-microsoft-com:vml" Requires="v">
                <p:oleObj spid="_x0000_s161794" name="Dibujo" r:id="rId3" imgW="2152800" imgH="1310400" progId="FLW3Drawing">
                  <p:embed/>
                </p:oleObj>
              </mc:Choice>
              <mc:Fallback>
                <p:oleObj name="Dibujo" r:id="rId3" imgW="2152800" imgH="13104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990600"/>
                        <a:ext cx="7543800" cy="458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Object 2"/>
          <p:cNvGraphicFramePr>
            <a:graphicFrameLocks noChangeAspect="1"/>
          </p:cNvGraphicFramePr>
          <p:nvPr/>
        </p:nvGraphicFramePr>
        <p:xfrm>
          <a:off x="990600" y="990600"/>
          <a:ext cx="7162800" cy="4581525"/>
        </p:xfrm>
        <a:graphic>
          <a:graphicData uri="http://schemas.openxmlformats.org/presentationml/2006/ole">
            <mc:AlternateContent xmlns:mc="http://schemas.openxmlformats.org/markup-compatibility/2006">
              <mc:Choice xmlns:v="urn:schemas-microsoft-com:vml" Requires="v">
                <p:oleObj spid="_x0000_s162818" name="Dibujo" r:id="rId3" imgW="2127600" imgH="1360800" progId="FLW3Drawing">
                  <p:embed/>
                </p:oleObj>
              </mc:Choice>
              <mc:Fallback>
                <p:oleObj name="Dibujo" r:id="rId3" imgW="2127600" imgH="13608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90600"/>
                        <a:ext cx="7162800"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s-ES_tradnl" altLang="es-VE"/>
              <a:t>Definiciones</a:t>
            </a:r>
          </a:p>
        </p:txBody>
      </p:sp>
      <p:sp>
        <p:nvSpPr>
          <p:cNvPr id="11267" name="Rectangle 3"/>
          <p:cNvSpPr>
            <a:spLocks noGrp="1" noChangeArrowheads="1"/>
          </p:cNvSpPr>
          <p:nvPr>
            <p:ph type="body" idx="1"/>
          </p:nvPr>
        </p:nvSpPr>
        <p:spPr>
          <a:xfrm>
            <a:off x="914400" y="1676400"/>
            <a:ext cx="7772400" cy="4114800"/>
          </a:xfrm>
        </p:spPr>
        <p:txBody>
          <a:bodyPr/>
          <a:lstStyle/>
          <a:p>
            <a:pPr>
              <a:lnSpc>
                <a:spcPct val="90000"/>
              </a:lnSpc>
            </a:pPr>
            <a:r>
              <a:rPr lang="es-ES_tradnl" altLang="es-VE" sz="2800"/>
              <a:t>Resultado integral por financiamiento:</a:t>
            </a:r>
          </a:p>
          <a:p>
            <a:pPr lvl="1">
              <a:lnSpc>
                <a:spcPct val="90000"/>
              </a:lnSpc>
            </a:pPr>
            <a:r>
              <a:rPr lang="es-ES_tradnl" altLang="es-VE" sz="2400"/>
              <a:t>Intereses pagados  (-)</a:t>
            </a:r>
          </a:p>
          <a:p>
            <a:pPr lvl="1">
              <a:lnSpc>
                <a:spcPct val="90000"/>
              </a:lnSpc>
            </a:pPr>
            <a:r>
              <a:rPr lang="es-ES_tradnl" altLang="es-VE" sz="2400"/>
              <a:t>Intereses devengados (+)</a:t>
            </a:r>
          </a:p>
          <a:p>
            <a:pPr lvl="1">
              <a:lnSpc>
                <a:spcPct val="90000"/>
              </a:lnSpc>
            </a:pPr>
            <a:r>
              <a:rPr lang="es-ES_tradnl" altLang="es-VE" sz="2400"/>
              <a:t>Ganancias (+) o pérdidas (-) por cambio</a:t>
            </a:r>
          </a:p>
          <a:p>
            <a:pPr>
              <a:lnSpc>
                <a:spcPct val="90000"/>
              </a:lnSpc>
            </a:pPr>
            <a:r>
              <a:rPr lang="es-ES_tradnl" altLang="es-VE" sz="2800"/>
              <a:t>Ganancias antes de impuestos e intereses - Resultado integral por financiamiento = Ganancias antes de impuestos </a:t>
            </a:r>
          </a:p>
          <a:p>
            <a:pPr>
              <a:lnSpc>
                <a:spcPct val="90000"/>
              </a:lnSpc>
            </a:pPr>
            <a:r>
              <a:rPr lang="es-ES_tradnl" altLang="es-VE" sz="2800"/>
              <a:t>Ganancias después de impuestos </a:t>
            </a:r>
          </a:p>
          <a:p>
            <a:pPr>
              <a:lnSpc>
                <a:spcPct val="90000"/>
              </a:lnSpc>
            </a:pPr>
            <a:r>
              <a:rPr lang="es-ES_tradnl" altLang="es-VE" sz="2800"/>
              <a:t>Ganancias antes de impuestos - Impuestos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ctrTitle"/>
          </p:nvPr>
        </p:nvSpPr>
        <p:spPr>
          <a:xfrm>
            <a:off x="685800" y="2286000"/>
            <a:ext cx="7772400" cy="1143000"/>
          </a:xfrm>
        </p:spPr>
        <p:txBody>
          <a:bodyPr anchor="ctr"/>
          <a:lstStyle/>
          <a:p>
            <a:r>
              <a:rPr lang="es-MX" altLang="es-VE" sz="4400"/>
              <a:t>Tema 6</a:t>
            </a:r>
            <a:endParaRPr lang="es-ES" altLang="es-VE" sz="4400"/>
          </a:p>
        </p:txBody>
      </p:sp>
      <p:sp>
        <p:nvSpPr>
          <p:cNvPr id="122883" name="Rectangle 3"/>
          <p:cNvSpPr>
            <a:spLocks noGrp="1" noChangeArrowheads="1"/>
          </p:cNvSpPr>
          <p:nvPr>
            <p:ph type="subTitle" idx="1"/>
          </p:nvPr>
        </p:nvSpPr>
        <p:spPr>
          <a:xfrm>
            <a:off x="1371600" y="3886200"/>
            <a:ext cx="6400800" cy="1752600"/>
          </a:xfrm>
        </p:spPr>
        <p:txBody>
          <a:bodyPr/>
          <a:lstStyle/>
          <a:p>
            <a:r>
              <a:rPr lang="es-ES_tradnl" altLang="es-VE" sz="3200">
                <a:cs typeface="Times New Roman" panose="02020603050405020304" pitchFamily="18" charset="0"/>
              </a:rPr>
              <a:t>Análisis económico de alternativas. </a:t>
            </a:r>
            <a:endParaRPr lang="es-ES" altLang="es-VE" sz="3200">
              <a:cs typeface="Times New Roman" panose="02020603050405020304"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06" name="Object 2"/>
          <p:cNvGraphicFramePr>
            <a:graphicFrameLocks noChangeAspect="1"/>
          </p:cNvGraphicFramePr>
          <p:nvPr/>
        </p:nvGraphicFramePr>
        <p:xfrm>
          <a:off x="990600" y="533400"/>
          <a:ext cx="7239000" cy="5518150"/>
        </p:xfrm>
        <a:graphic>
          <a:graphicData uri="http://schemas.openxmlformats.org/presentationml/2006/ole">
            <mc:AlternateContent xmlns:mc="http://schemas.openxmlformats.org/markup-compatibility/2006">
              <mc:Choice xmlns:v="urn:schemas-microsoft-com:vml" Requires="v">
                <p:oleObj spid="_x0000_s163842" name="Dibujo" r:id="rId3" imgW="1998000" imgH="1522800" progId="FLW3Drawing">
                  <p:embed/>
                </p:oleObj>
              </mc:Choice>
              <mc:Fallback>
                <p:oleObj name="Dibujo" r:id="rId3" imgW="1998000" imgH="15228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33400"/>
                        <a:ext cx="7239000" cy="551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30" name="Object 2"/>
          <p:cNvGraphicFramePr>
            <a:graphicFrameLocks noChangeAspect="1"/>
          </p:cNvGraphicFramePr>
          <p:nvPr/>
        </p:nvGraphicFramePr>
        <p:xfrm>
          <a:off x="1066800" y="914400"/>
          <a:ext cx="7696200" cy="5370513"/>
        </p:xfrm>
        <a:graphic>
          <a:graphicData uri="http://schemas.openxmlformats.org/presentationml/2006/ole">
            <mc:AlternateContent xmlns:mc="http://schemas.openxmlformats.org/markup-compatibility/2006">
              <mc:Choice xmlns:v="urn:schemas-microsoft-com:vml" Requires="v">
                <p:oleObj spid="_x0000_s124933" name="Dibujo" r:id="rId3" imgW="2059200" imgH="1436400" progId="FLW3Drawing">
                  <p:embed/>
                </p:oleObj>
              </mc:Choice>
              <mc:Fallback>
                <p:oleObj name="Dibujo" r:id="rId3" imgW="2059200" imgH="14364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914400"/>
                        <a:ext cx="7696200" cy="537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4" name="Object 2"/>
          <p:cNvGraphicFramePr>
            <a:graphicFrameLocks noChangeAspect="1"/>
          </p:cNvGraphicFramePr>
          <p:nvPr/>
        </p:nvGraphicFramePr>
        <p:xfrm>
          <a:off x="1143000" y="762000"/>
          <a:ext cx="7315200" cy="5629275"/>
        </p:xfrm>
        <a:graphic>
          <a:graphicData uri="http://schemas.openxmlformats.org/presentationml/2006/ole">
            <mc:AlternateContent xmlns:mc="http://schemas.openxmlformats.org/markup-compatibility/2006">
              <mc:Choice xmlns:v="urn:schemas-microsoft-com:vml" Requires="v">
                <p:oleObj spid="_x0000_s125957" name="Dibujo" r:id="rId3" imgW="1998000" imgH="1537200" progId="FLW3Drawing">
                  <p:embed/>
                </p:oleObj>
              </mc:Choice>
              <mc:Fallback>
                <p:oleObj name="Dibujo" r:id="rId3" imgW="1998000" imgH="15372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762000"/>
                        <a:ext cx="731520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78" name="Object 2"/>
          <p:cNvGraphicFramePr>
            <a:graphicFrameLocks noChangeAspect="1"/>
          </p:cNvGraphicFramePr>
          <p:nvPr/>
        </p:nvGraphicFramePr>
        <p:xfrm>
          <a:off x="990600" y="990600"/>
          <a:ext cx="7162800" cy="2938463"/>
        </p:xfrm>
        <a:graphic>
          <a:graphicData uri="http://schemas.openxmlformats.org/presentationml/2006/ole">
            <mc:AlternateContent xmlns:mc="http://schemas.openxmlformats.org/markup-compatibility/2006">
              <mc:Choice xmlns:v="urn:schemas-microsoft-com:vml" Requires="v">
                <p:oleObj spid="_x0000_s126981" name="Dibujo" r:id="rId3" imgW="1965600" imgH="806400" progId="FLW3Drawing">
                  <p:embed/>
                </p:oleObj>
              </mc:Choice>
              <mc:Fallback>
                <p:oleObj name="Dibujo" r:id="rId3" imgW="1965600" imgH="8064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90600"/>
                        <a:ext cx="7162800"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50" name="Object 2"/>
          <p:cNvGraphicFramePr>
            <a:graphicFrameLocks noChangeAspect="1"/>
          </p:cNvGraphicFramePr>
          <p:nvPr/>
        </p:nvGraphicFramePr>
        <p:xfrm>
          <a:off x="990600" y="838200"/>
          <a:ext cx="7772400" cy="5362575"/>
        </p:xfrm>
        <a:graphic>
          <a:graphicData uri="http://schemas.openxmlformats.org/presentationml/2006/ole">
            <mc:AlternateContent xmlns:mc="http://schemas.openxmlformats.org/markup-compatibility/2006">
              <mc:Choice xmlns:v="urn:schemas-microsoft-com:vml" Requires="v">
                <p:oleObj spid="_x0000_s130053" name="Dibujo" r:id="rId3" imgW="1998000" imgH="1378800" progId="FLW3Drawing">
                  <p:embed/>
                </p:oleObj>
              </mc:Choice>
              <mc:Fallback>
                <p:oleObj name="Dibujo" r:id="rId3" imgW="1998000" imgH="13788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838200"/>
                        <a:ext cx="7772400"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074" name="Object 2"/>
          <p:cNvGraphicFramePr>
            <a:graphicFrameLocks noChangeAspect="1"/>
          </p:cNvGraphicFramePr>
          <p:nvPr/>
        </p:nvGraphicFramePr>
        <p:xfrm>
          <a:off x="990600" y="1066800"/>
          <a:ext cx="7315200" cy="4460875"/>
        </p:xfrm>
        <a:graphic>
          <a:graphicData uri="http://schemas.openxmlformats.org/presentationml/2006/ole">
            <mc:AlternateContent xmlns:mc="http://schemas.openxmlformats.org/markup-compatibility/2006">
              <mc:Choice xmlns:v="urn:schemas-microsoft-com:vml" Requires="v">
                <p:oleObj spid="_x0000_s131077" name="Dibujo" r:id="rId3" imgW="1965600" imgH="1198800" progId="FLW3Drawing">
                  <p:embed/>
                </p:oleObj>
              </mc:Choice>
              <mc:Fallback>
                <p:oleObj name="Dibujo" r:id="rId3" imgW="1965600" imgH="11988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66800"/>
                        <a:ext cx="7315200"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098" name="Object 2"/>
          <p:cNvGraphicFramePr>
            <a:graphicFrameLocks noChangeAspect="1"/>
          </p:cNvGraphicFramePr>
          <p:nvPr/>
        </p:nvGraphicFramePr>
        <p:xfrm>
          <a:off x="990600" y="914400"/>
          <a:ext cx="7543800" cy="5383213"/>
        </p:xfrm>
        <a:graphic>
          <a:graphicData uri="http://schemas.openxmlformats.org/presentationml/2006/ole">
            <mc:AlternateContent xmlns:mc="http://schemas.openxmlformats.org/markup-compatibility/2006">
              <mc:Choice xmlns:v="urn:schemas-microsoft-com:vml" Requires="v">
                <p:oleObj spid="_x0000_s132101" name="Dibujo" r:id="rId3" imgW="2073600" imgH="1479600" progId="FLW3Drawing">
                  <p:embed/>
                </p:oleObj>
              </mc:Choice>
              <mc:Fallback>
                <p:oleObj name="Dibujo" r:id="rId3" imgW="2073600" imgH="14796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14400"/>
                        <a:ext cx="7543800" cy="538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02" name="Object 2"/>
          <p:cNvGraphicFramePr>
            <a:graphicFrameLocks noChangeAspect="1"/>
          </p:cNvGraphicFramePr>
          <p:nvPr/>
        </p:nvGraphicFramePr>
        <p:xfrm>
          <a:off x="838200" y="914400"/>
          <a:ext cx="8001000" cy="5156200"/>
        </p:xfrm>
        <a:graphic>
          <a:graphicData uri="http://schemas.openxmlformats.org/presentationml/2006/ole">
            <mc:AlternateContent xmlns:mc="http://schemas.openxmlformats.org/markup-compatibility/2006">
              <mc:Choice xmlns:v="urn:schemas-microsoft-com:vml" Requires="v">
                <p:oleObj spid="_x0000_s164866" name="Dibujo" r:id="rId3" imgW="2084400" imgH="1342800" progId="FLW3Drawing">
                  <p:embed/>
                </p:oleObj>
              </mc:Choice>
              <mc:Fallback>
                <p:oleObj name="Dibujo" r:id="rId3" imgW="2084400" imgH="13428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14400"/>
                        <a:ext cx="8001000"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s-MX" altLang="es-VE"/>
              <a:t>Tipos de cuentas</a:t>
            </a:r>
            <a:endParaRPr lang="es-ES" altLang="es-VE"/>
          </a:p>
        </p:txBody>
      </p:sp>
      <p:sp>
        <p:nvSpPr>
          <p:cNvPr id="12291" name="Rectangle 3"/>
          <p:cNvSpPr>
            <a:spLocks noGrp="1" noChangeArrowheads="1"/>
          </p:cNvSpPr>
          <p:nvPr>
            <p:ph type="body" idx="1"/>
          </p:nvPr>
        </p:nvSpPr>
        <p:spPr/>
        <p:txBody>
          <a:bodyPr/>
          <a:lstStyle/>
          <a:p>
            <a:pPr lvl="1"/>
            <a:r>
              <a:rPr lang="es-ES" altLang="es-VE"/>
              <a:t>1. activo </a:t>
            </a:r>
            <a:endParaRPr lang="es-MX" altLang="es-VE"/>
          </a:p>
          <a:p>
            <a:pPr lvl="1"/>
            <a:r>
              <a:rPr lang="es-ES" altLang="es-VE"/>
              <a:t>2. pasivo </a:t>
            </a:r>
            <a:endParaRPr lang="es-MX" altLang="es-VE"/>
          </a:p>
          <a:p>
            <a:pPr lvl="1"/>
            <a:r>
              <a:rPr lang="es-ES" altLang="es-VE"/>
              <a:t>3. patrimonio </a:t>
            </a:r>
            <a:endParaRPr lang="es-MX" altLang="es-VE"/>
          </a:p>
          <a:p>
            <a:pPr lvl="1"/>
            <a:r>
              <a:rPr lang="es-ES" altLang="es-VE"/>
              <a:t>4. ingresos </a:t>
            </a:r>
            <a:endParaRPr lang="es-MX" altLang="es-VE"/>
          </a:p>
          <a:p>
            <a:pPr lvl="1"/>
            <a:r>
              <a:rPr lang="es-ES" altLang="es-VE"/>
              <a:t>5. </a:t>
            </a:r>
            <a:r>
              <a:rPr lang="es-MX" altLang="es-VE"/>
              <a:t>egresos</a:t>
            </a:r>
          </a:p>
          <a:p>
            <a:pPr lvl="1"/>
            <a:r>
              <a:rPr lang="es-ES" altLang="es-VE"/>
              <a:t>6. de movimiento </a:t>
            </a:r>
            <a:endParaRPr lang="es-MX" altLang="es-VE"/>
          </a:p>
          <a:p>
            <a:pPr lvl="1"/>
            <a:r>
              <a:rPr lang="es-ES" altLang="es-VE"/>
              <a:t>7. de orden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3688" y="5265204"/>
            <a:ext cx="5508612" cy="594066"/>
          </a:xfrm>
        </p:spPr>
        <p:txBody>
          <a:bodyPr>
            <a:normAutofit fontScale="90000"/>
          </a:bodyPr>
          <a:lstStyle/>
          <a:p>
            <a:r>
              <a:rPr lang="en-US" dirty="0" smtClean="0">
                <a:latin typeface="Broadway" pitchFamily="82" charset="0"/>
              </a:rPr>
              <a:t>El arte del </a:t>
            </a:r>
            <a:r>
              <a:rPr lang="en-US" dirty="0" err="1" smtClean="0">
                <a:latin typeface="Broadway" pitchFamily="82" charset="0"/>
              </a:rPr>
              <a:t>crédito</a:t>
            </a:r>
            <a:endParaRPr lang="es-VE" dirty="0">
              <a:latin typeface="Broadway"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149" y="874888"/>
            <a:ext cx="5716163" cy="428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688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roadway" pitchFamily="82" charset="0"/>
              </a:rPr>
              <a:t>Definición</a:t>
            </a:r>
            <a:r>
              <a:rPr lang="en-US" dirty="0" smtClean="0">
                <a:latin typeface="Broadway" pitchFamily="82" charset="0"/>
              </a:rPr>
              <a:t> de Arte</a:t>
            </a:r>
            <a:endParaRPr lang="es-VE" dirty="0">
              <a:latin typeface="Broadway" pitchFamily="82" charset="0"/>
            </a:endParaRPr>
          </a:p>
        </p:txBody>
      </p:sp>
      <p:sp>
        <p:nvSpPr>
          <p:cNvPr id="3" name="Content Placeholder 2"/>
          <p:cNvSpPr>
            <a:spLocks noGrp="1"/>
          </p:cNvSpPr>
          <p:nvPr>
            <p:ph idx="1"/>
          </p:nvPr>
        </p:nvSpPr>
        <p:spPr>
          <a:xfrm>
            <a:off x="1485900" y="2057400"/>
            <a:ext cx="3302124" cy="3747864"/>
          </a:xfrm>
        </p:spPr>
        <p:txBody>
          <a:bodyPr>
            <a:normAutofit fontScale="62500" lnSpcReduction="20000"/>
          </a:bodyPr>
          <a:lstStyle/>
          <a:p>
            <a:pPr algn="just"/>
            <a:r>
              <a:rPr lang="es-VE" dirty="0" smtClean="0">
                <a:latin typeface="Times New Roman" pitchFamily="18" charset="0"/>
                <a:cs typeface="Times New Roman" pitchFamily="18" charset="0"/>
              </a:rPr>
              <a:t>“El arte es el recto ordenamiento de la razón” (Santo Tomás de Aquino)</a:t>
            </a:r>
          </a:p>
          <a:p>
            <a:pPr algn="just"/>
            <a:r>
              <a:rPr lang="en-US" dirty="0" smtClean="0">
                <a:latin typeface="Times New Roman" pitchFamily="18" charset="0"/>
                <a:cs typeface="Times New Roman" pitchFamily="18" charset="0"/>
              </a:rPr>
              <a:t>Para los </a:t>
            </a:r>
            <a:r>
              <a:rPr lang="en-US" dirty="0" err="1" smtClean="0">
                <a:latin typeface="Times New Roman" pitchFamily="18" charset="0"/>
                <a:cs typeface="Times New Roman" pitchFamily="18" charset="0"/>
              </a:rPr>
              <a:t>griegos</a:t>
            </a:r>
            <a:r>
              <a:rPr lang="en-US" dirty="0" smtClean="0">
                <a:latin typeface="Times New Roman" pitchFamily="18" charset="0"/>
                <a:cs typeface="Times New Roman" pitchFamily="18" charset="0"/>
              </a:rPr>
              <a:t> y </a:t>
            </a:r>
            <a:r>
              <a:rPr lang="en-US" dirty="0" err="1" smtClean="0">
                <a:latin typeface="Times New Roman" pitchFamily="18" charset="0"/>
                <a:cs typeface="Times New Roman" pitchFamily="18" charset="0"/>
              </a:rPr>
              <a:t>romanos</a:t>
            </a:r>
            <a:r>
              <a:rPr lang="en-US" dirty="0" smtClean="0">
                <a:latin typeface="Times New Roman" pitchFamily="18" charset="0"/>
                <a:cs typeface="Times New Roman" pitchFamily="18" charset="0"/>
              </a:rPr>
              <a:t>, el arte era </a:t>
            </a:r>
            <a:r>
              <a:rPr lang="es-VE" dirty="0" smtClean="0">
                <a:latin typeface="Times New Roman" pitchFamily="18" charset="0"/>
                <a:cs typeface="Times New Roman" pitchFamily="18" charset="0"/>
              </a:rPr>
              <a:t> </a:t>
            </a:r>
            <a:r>
              <a:rPr lang="es-VE" dirty="0">
                <a:latin typeface="Times New Roman" pitchFamily="18" charset="0"/>
                <a:cs typeface="Times New Roman" pitchFamily="18" charset="0"/>
              </a:rPr>
              <a:t>c</a:t>
            </a:r>
            <a:r>
              <a:rPr lang="es-VE" dirty="0" smtClean="0">
                <a:latin typeface="Times New Roman" pitchFamily="18" charset="0"/>
                <a:cs typeface="Times New Roman" pitchFamily="18" charset="0"/>
              </a:rPr>
              <a:t>ualquier habilidad sujeta a reglas, a preceptos específicos que la hacen objeto de aprendizaje y de evolución y perfeccionamiento técnico. </a:t>
            </a:r>
          </a:p>
          <a:p>
            <a:pPr algn="just"/>
            <a:r>
              <a:rPr lang="en-US" dirty="0" err="1" smtClean="0">
                <a:latin typeface="Times New Roman" pitchFamily="18" charset="0"/>
                <a:cs typeface="Times New Roman" pitchFamily="18" charset="0"/>
              </a:rPr>
              <a:t>Ahora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hablaremos</a:t>
            </a:r>
            <a:r>
              <a:rPr lang="en-US" dirty="0" smtClean="0">
                <a:latin typeface="Times New Roman" pitchFamily="18" charset="0"/>
                <a:cs typeface="Times New Roman" pitchFamily="18" charset="0"/>
              </a:rPr>
              <a:t> de </a:t>
            </a:r>
            <a:r>
              <a:rPr lang="en-US" dirty="0" err="1" smtClean="0">
                <a:latin typeface="Times New Roman" pitchFamily="18" charset="0"/>
                <a:cs typeface="Times New Roman" pitchFamily="18" charset="0"/>
              </a:rPr>
              <a:t>ese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difícil</a:t>
            </a:r>
            <a:r>
              <a:rPr lang="en-US" dirty="0" smtClean="0">
                <a:latin typeface="Times New Roman" pitchFamily="18" charset="0"/>
                <a:cs typeface="Times New Roman" pitchFamily="18" charset="0"/>
              </a:rPr>
              <a:t> arte.</a:t>
            </a:r>
            <a:endParaRPr lang="es-VE"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8054" y="2132857"/>
            <a:ext cx="2538282" cy="308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9349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s-VE" dirty="0" smtClean="0">
                <a:latin typeface="Broadway" pitchFamily="82" charset="0"/>
              </a:rPr>
              <a:t>Crédito</a:t>
            </a:r>
            <a:endParaRPr lang="es-ES" dirty="0" smtClean="0">
              <a:latin typeface="Broadway" pitchFamily="82" charset="0"/>
            </a:endParaRPr>
          </a:p>
        </p:txBody>
      </p:sp>
      <p:sp>
        <p:nvSpPr>
          <p:cNvPr id="88067" name="Rectangle 3"/>
          <p:cNvSpPr>
            <a:spLocks noGrp="1" noChangeArrowheads="1"/>
          </p:cNvSpPr>
          <p:nvPr>
            <p:ph idx="1"/>
          </p:nvPr>
        </p:nvSpPr>
        <p:spPr>
          <a:xfrm>
            <a:off x="4409982" y="1700809"/>
            <a:ext cx="3076668" cy="3565234"/>
          </a:xfrm>
        </p:spPr>
        <p:txBody>
          <a:bodyPr>
            <a:normAutofit fontScale="77500" lnSpcReduction="20000"/>
          </a:bodyPr>
          <a:lstStyle/>
          <a:p>
            <a:pPr eaLnBrk="1" hangingPunct="1">
              <a:lnSpc>
                <a:spcPct val="90000"/>
              </a:lnSpc>
            </a:pPr>
            <a:r>
              <a:rPr lang="es-VE" sz="1800" dirty="0"/>
              <a:t>La palabra crédito viene de “creer”, se da crédito a la persona o empresa en la cual se cree. </a:t>
            </a:r>
          </a:p>
          <a:p>
            <a:pPr eaLnBrk="1" hangingPunct="1">
              <a:lnSpc>
                <a:spcPct val="90000"/>
              </a:lnSpc>
            </a:pPr>
            <a:r>
              <a:rPr lang="es-VE" sz="1800" dirty="0"/>
              <a:t>Solamente se puede creer cuando se esté bien informado, sino, se trata de fe.</a:t>
            </a:r>
          </a:p>
          <a:p>
            <a:pPr eaLnBrk="1" hangingPunct="1">
              <a:lnSpc>
                <a:spcPct val="90000"/>
              </a:lnSpc>
            </a:pPr>
            <a:r>
              <a:rPr lang="es-VE" sz="1800" dirty="0"/>
              <a:t>Dos máximas del crédito:</a:t>
            </a:r>
          </a:p>
          <a:p>
            <a:pPr lvl="1" eaLnBrk="1" hangingPunct="1">
              <a:lnSpc>
                <a:spcPct val="90000"/>
              </a:lnSpc>
            </a:pPr>
            <a:r>
              <a:rPr lang="es-VE" b="1" dirty="0">
                <a:solidFill>
                  <a:srgbClr val="FF0000"/>
                </a:solidFill>
              </a:rPr>
              <a:t>Quien la hace una vez, la hace dos veces</a:t>
            </a:r>
          </a:p>
          <a:p>
            <a:pPr lvl="1" eaLnBrk="1" hangingPunct="1">
              <a:lnSpc>
                <a:spcPct val="90000"/>
              </a:lnSpc>
            </a:pPr>
            <a:r>
              <a:rPr lang="es-VE" b="1" dirty="0">
                <a:solidFill>
                  <a:srgbClr val="FF0000"/>
                </a:solidFill>
              </a:rPr>
              <a:t>No se debe dar más crédito a alguien de lo que esta persona pueda ganarse.</a:t>
            </a:r>
            <a:endParaRPr lang="es-ES"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1" y="1916832"/>
            <a:ext cx="3061126" cy="318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2234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s-VE" dirty="0" smtClean="0">
                <a:latin typeface="Broadway" pitchFamily="82" charset="0"/>
              </a:rPr>
              <a:t>Las 5 c del Crédito</a:t>
            </a:r>
            <a:endParaRPr lang="es-ES" dirty="0" smtClean="0">
              <a:latin typeface="Broadway" pitchFamily="82" charset="0"/>
            </a:endParaRPr>
          </a:p>
        </p:txBody>
      </p:sp>
      <p:sp>
        <p:nvSpPr>
          <p:cNvPr id="88067" name="Rectangle 3"/>
          <p:cNvSpPr>
            <a:spLocks noGrp="1" noChangeArrowheads="1"/>
          </p:cNvSpPr>
          <p:nvPr>
            <p:ph idx="1"/>
          </p:nvPr>
        </p:nvSpPr>
        <p:spPr>
          <a:xfrm>
            <a:off x="4815667" y="1831610"/>
            <a:ext cx="3076668" cy="3565234"/>
          </a:xfrm>
        </p:spPr>
        <p:txBody>
          <a:bodyPr>
            <a:normAutofit fontScale="85000" lnSpcReduction="10000"/>
          </a:bodyPr>
          <a:lstStyle/>
          <a:p>
            <a:pPr eaLnBrk="1" hangingPunct="1">
              <a:lnSpc>
                <a:spcPct val="90000"/>
              </a:lnSpc>
            </a:pPr>
            <a:r>
              <a:rPr lang="es-VE" sz="1800" dirty="0"/>
              <a:t>Capacidad – Flujo de caja para pagar el crédito ¿La empresa es capaz de generar fondos suficientes para pagar el crédito?</a:t>
            </a:r>
          </a:p>
          <a:p>
            <a:pPr eaLnBrk="1" hangingPunct="1">
              <a:lnSpc>
                <a:spcPct val="90000"/>
              </a:lnSpc>
            </a:pPr>
            <a:r>
              <a:rPr lang="es-VE" sz="1800" dirty="0"/>
              <a:t>Capital – Dinero o compromiso de los accionistas en la empresa ¿Están los accionistas comprometidos con su negocio?</a:t>
            </a:r>
          </a:p>
          <a:p>
            <a:pPr eaLnBrk="1" hangingPunct="1">
              <a:lnSpc>
                <a:spcPct val="90000"/>
              </a:lnSpc>
            </a:pPr>
            <a:r>
              <a:rPr lang="es-VE" sz="1800" dirty="0"/>
              <a:t>Colateral – Calidad de garantías otorgadas por el cliente ¿Son ejecutables y liquidables?</a:t>
            </a:r>
          </a:p>
          <a:p>
            <a:pPr eaLnBrk="1" hangingPunct="1">
              <a:lnSpc>
                <a:spcPct val="90000"/>
              </a:lnSpc>
            </a:pPr>
            <a:r>
              <a:rPr lang="es-VE" sz="1800" dirty="0"/>
              <a:t>Carácter – Condición moral del cliente ¿Se trata de un cliente confiable?</a:t>
            </a:r>
          </a:p>
          <a:p>
            <a:pPr eaLnBrk="1" hangingPunct="1">
              <a:lnSpc>
                <a:spcPct val="90000"/>
              </a:lnSpc>
            </a:pPr>
            <a:r>
              <a:rPr lang="es-VE" sz="1800" dirty="0"/>
              <a:t>Conveniencia – Rendimiento tanto para el banco como para el cliente ¿Es o no es negocio?</a:t>
            </a:r>
          </a:p>
          <a:p>
            <a:pPr eaLnBrk="1" hangingPunct="1">
              <a:lnSpc>
                <a:spcPct val="90000"/>
              </a:lnSpc>
            </a:pPr>
            <a:endParaRPr lang="es-VE" sz="1800" dirty="0"/>
          </a:p>
          <a:p>
            <a:pPr eaLnBrk="1" hangingPunct="1">
              <a:lnSpc>
                <a:spcPct val="90000"/>
              </a:lnSpc>
            </a:pPr>
            <a:endParaRPr lang="es-ES" b="1"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03" y="2125266"/>
            <a:ext cx="3019291" cy="3512829"/>
          </a:xfrm>
          <a:prstGeom prst="rect">
            <a:avLst/>
          </a:prstGeom>
        </p:spPr>
      </p:pic>
    </p:spTree>
    <p:extLst>
      <p:ext uri="{BB962C8B-B14F-4D97-AF65-F5344CB8AC3E}">
        <p14:creationId xmlns:p14="http://schemas.microsoft.com/office/powerpoint/2010/main" val="6718284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45127" y="1160072"/>
            <a:ext cx="7886700" cy="994172"/>
          </a:xfrm>
        </p:spPr>
        <p:txBody>
          <a:bodyPr/>
          <a:lstStyle/>
          <a:p>
            <a:pPr eaLnBrk="1" hangingPunct="1"/>
            <a:r>
              <a:rPr lang="es-VE" dirty="0" smtClean="0">
                <a:latin typeface="Broadway" pitchFamily="82" charset="0"/>
              </a:rPr>
              <a:t>La grandes preguntas del crédito</a:t>
            </a:r>
            <a:endParaRPr lang="es-ES" dirty="0" smtClean="0">
              <a:latin typeface="Broadway" pitchFamily="82" charset="0"/>
            </a:endParaRPr>
          </a:p>
        </p:txBody>
      </p:sp>
      <p:sp>
        <p:nvSpPr>
          <p:cNvPr id="88067" name="Rectangle 3"/>
          <p:cNvSpPr>
            <a:spLocks noGrp="1" noChangeArrowheads="1"/>
          </p:cNvSpPr>
          <p:nvPr>
            <p:ph idx="1"/>
          </p:nvPr>
        </p:nvSpPr>
        <p:spPr>
          <a:xfrm>
            <a:off x="304842" y="2353205"/>
            <a:ext cx="5336105" cy="2618846"/>
          </a:xfrm>
        </p:spPr>
        <p:txBody>
          <a:bodyPr>
            <a:normAutofit/>
          </a:bodyPr>
          <a:lstStyle/>
          <a:p>
            <a:pPr eaLnBrk="1" hangingPunct="1">
              <a:lnSpc>
                <a:spcPct val="90000"/>
              </a:lnSpc>
            </a:pPr>
            <a:r>
              <a:rPr lang="es-VE" sz="1800" dirty="0"/>
              <a:t>Uso o destino que se dará a los fondos </a:t>
            </a:r>
          </a:p>
          <a:p>
            <a:pPr eaLnBrk="1" hangingPunct="1">
              <a:lnSpc>
                <a:spcPct val="90000"/>
              </a:lnSpc>
            </a:pPr>
            <a:r>
              <a:rPr lang="es-VE" sz="1800" dirty="0"/>
              <a:t>Exposición con el cliente</a:t>
            </a:r>
          </a:p>
          <a:p>
            <a:pPr eaLnBrk="1" hangingPunct="1">
              <a:lnSpc>
                <a:spcPct val="90000"/>
              </a:lnSpc>
            </a:pPr>
            <a:r>
              <a:rPr lang="es-VE" sz="1800" dirty="0"/>
              <a:t>Mecanismos de repago</a:t>
            </a:r>
          </a:p>
          <a:p>
            <a:pPr lvl="1"/>
            <a:r>
              <a:rPr lang="es-VE" sz="1500" dirty="0"/>
              <a:t>Flujo de caja de la empresa</a:t>
            </a:r>
          </a:p>
          <a:p>
            <a:pPr lvl="1"/>
            <a:r>
              <a:rPr lang="es-VE" sz="1500" dirty="0"/>
              <a:t>Valor patrimonial de la empresa / Valor o análisis de liquidación</a:t>
            </a:r>
          </a:p>
          <a:p>
            <a:pPr lvl="1"/>
            <a:r>
              <a:rPr lang="es-VE" sz="1500" dirty="0"/>
              <a:t>Garantías reales</a:t>
            </a:r>
          </a:p>
          <a:p>
            <a:pPr lvl="1"/>
            <a:r>
              <a:rPr lang="es-VE" sz="1500" dirty="0"/>
              <a:t>Garantías de los socios</a:t>
            </a:r>
          </a:p>
          <a:p>
            <a:pPr eaLnBrk="1" hangingPunct="1">
              <a:lnSpc>
                <a:spcPct val="90000"/>
              </a:lnSpc>
            </a:pPr>
            <a:endParaRPr lang="es-VE" sz="1800" dirty="0"/>
          </a:p>
          <a:p>
            <a:pPr eaLnBrk="1" hangingPunct="1">
              <a:lnSpc>
                <a:spcPct val="90000"/>
              </a:lnSpc>
            </a:pPr>
            <a:endParaRPr lang="es-ES" b="1" dirty="0">
              <a:solidFill>
                <a:srgbClr val="FF0000"/>
              </a:solidFill>
            </a:endParaRPr>
          </a:p>
        </p:txBody>
      </p:sp>
      <p:sp>
        <p:nvSpPr>
          <p:cNvPr id="3" name="AutoShape 2" descr="data:image/jpeg;base64,/9j/4AAQSkZJRgABAQAAAQABAAD/2wCEAAkGBxQTEhUUExQWFhUWGRkZGBcXGBweHBoeGCEcHBodGCAcHSggHBwlHRoYITEiJSorLi4uIB80ODMsNygtLiwBCgoKDg0OGxAQGzcmICUvLDQyNDIsLCwsMjIsLCwsLCwvLCwsLCwsLCwsLCwsLCwsLCwsLCwsLCwsLCwsLCwsLP/AABEIAMkA+wMBIgACEQEDEQH/xAAbAAACAwEBAQAAAAAAAAAAAAAEBQIDBgEHAP/EAD4QAAIBAwMCBAMFBwMDBAMAAAECEQADIQQSMQVBIlFhcRMygQaRobHBFCMzQlLR8GJy4TSC8QcVQ7IkU3P/xAAbAQADAQEBAQEAAAAAAAAAAAADBAUCBgEAB//EADARAAICAQQABQMDAwUBAAAAAAECAAMRBBIhMQUTIkFRMmFxFJHBgbHwFaHR4fFC/9oADAMBAAIRAxEAPwDyi2WB2kxPbvX17TlJkEHuCPOtp1/7N2mKsNRYMGCfiATz5T6Uof7PFDm/aYeXxBRUw3UXcFO4n0enJzE478fSmWl6EziSMke0D1kZ+lNOm9IQsGe4rC3HgRwTHoFE4GfoaaC84YlGNzxKS1wEKgPAMzycYpgV/MVe0/8AzAV6VZ0I3Mbj3mjMlVA5xHNNTqm1FsXLabCQdv8ALvKzP8x7A+VfX+ni6dzgs5WHkwImYlR2xmO1d1Nq3p7ZCEAQfAruxM8gF/lBPkBQwhJAX5hfNXblu8Rn0f7Qpp9OzuitfLNsAAk+rGcAHk/3rCawNqtQC5liRuMzIjcIAysScelXakSiEZMkEZnxZPFWdHsj4srzg+foRIiQea8uQqpx3gw1bKyg/JEs1jbnWyiwqRPlnj6U70OkREa44+UQo7T2mgBZK3bk5aBEcwK+vat9gQ4AzH9/WpK2qlQ2+8t6XTG27LdCc1F0kbu55NF9G1xVgCTtbmagboKH2zQOnB3KPWo9yZ3K06wKr1fianqunja484MYkH/miP2lU2F58QjGYJPhmPPPpX3Uf4Y9xVejfcinZvgZTuy5EA8giJEUnpK0uwth455kfUFlqJWMr9plMEQRyK6b1u0PiXnCID3Jk/7QM0t0XXB8YfEW61lR49xLPak4MEbtuIIM1R9oeq27mouMAzqwRbLKjMgC7pmB3P4QafTwRlYlj6fb/uTW8SDrtHfvNKmusX222t04O8nbzxDDM+9B39O6sdpF0DleLg+nDfSlnTEs2rYCXJB7sYJPsciPKjGvCY/mEe4mp175cgrxHKkwAVaDX7Ygkg+ZBwR7jkUJ0xJDeQGDmScH/DTS/cLDxKzAd4yvsaB0l9sgAlIIDREfT+f6ZqxoE31+jr7xfU3heH7j4J4bgGSUaKyg0xIlQAP62wv9z9KdqGG1/Ex5WRC+u0d/rNWanRJqflPw3AmCfCfbyomlvq0yvRnnn8SZq9K+oZbscCJDYWQx8bevyj2Hf601011mO7hciBx24oe10wLG91j/AEzn8KNDTECAMAVLstZwUz38dSjXWAQ+JI2iDJHIEf59RVWq1TIoIPhJggxywgR6ii7l2fv/ACxVF+wLiNbON0EHyYZU/fSKMK7+DxHMbq8mKVugqOwKsPUHMEfWBVOjsu7WrylluhggzgDlSQOSfECPb1qhtwJtMNrBoA8x/NHcjH4070GoWUU+HO447L5ekmrehcpcqgd9xXV1B0JM5rNIRfuXAyh2VLrORhXYQbZzlWVSQO0VTqrJuuNqbiQCwAAAEASZ4kYqro1xba37TSS7qd0SAIAHPcbjVmsuoty6pOzeAFcziBHb186N4kuGXHeD/n9IHTqVBz7xda6Vcs3ACICgskZ+XznyqXT9KGtglZJmfm8z6VZqNc3hQXAUPh3bcGIDAMf0oNbepaTbMISSoPlJprS2KoG4e0R1SM/0n3i7pOktN8O4wYurfw/m3HJEf90e1DddFwahxdEcNgDEgeXvJpfouotadWTJ5ia2f2c6hbvLd+IqvuXO4DEe+Qe1XXO3GJJU57mMsa3Y0gT6zH3RTez9od48e7fESIk/5NX9d+yRVfiWSXByUiIH+nFIrPT2jeB4ZjvI98YivMnOJl8YzGlvXttlLsk/ysuG+s4oY6pbhO5XS5IEDxAk+XlXdDoGZtttS5XkjgH3ptpvsq5bc9zaSQQEE5HnRA23nMxs3cYihpS0zN/Vjzk/lVWnLWfG05zxMLHOOOeKb6rQ/OlxZiSMmGAxK9wZORml1pkKbtpGxWkTO4xG0jnyNBazdD1rtGDGl26ym3qEMgqEaO309cj7qD1Dlm9JzRX2bvllZGgiAD6j1+8Ubd6IpyjbZ7GuZuvFFhpf26nXaI7qvMHv3FVy6Y28CmHQtHucMRgef4Vdp+gGfE4I9OaaJstDauW7DvUy/UBhtQ5MqG707VkeoMWdUBgzg+p4/Wr9NmSvy8L7Lifvk0PrrRV1WSWcSwjKCDk+RMwKOtQqSYUAfcBSrgqgT3MX3CQ6xp99l9TuZL1pVQMpjeCY2uP5ucd6B6PpG1FxdMzFdsvvGIVBPsckD60H1t7t1bN0ZszuW0rbSyxhiSYLzB7VVo71sMf2l7lsKCvw4ILz/UVP7xSewJHnXa6PNWmAdstOR1S+ZqMqvEc2Ol2rTFFNm4R85KeL6w8H3qFqyN260kBcbji2Ae0GS3fiT6ihenkqjRpIXexS54QwU8Ky8kD64pnZHjO55UjBIIE54ByBXP6xyGJZtw+Mgf2lrS1gpgDbOXAoGGa439TYUf7V7+5qm+Sczn/OKtTTM7ALXdXpApgsJAzPn9KntbbZjPXwOBKSJVX13/vLtNqSuRg95Eqfcdj/AKh+NHqiXiQkLcGWtyD9R5j/AA0lV1Dbt0Dyq7TaAM4dWgwYKmGnkGRwaYW3zc12rkfI7H/MUsq2eqs4PxL9RZIMER70FbeWOIimHUte+wm4gJAgXAMz5tHH5Uq/ZHALO047+uBFAbTtTkKeDCLYlg9XcZW2lQa4LmamluBABwKoCnfMY/Op5HJzGFA28T7q+iW4ATIeJDDBByPqOKUlihRX52tDemOPrWguuGjER5E0j+0PhKuZ2gQfqePxqt4XbnUKpMXtGKzmLtFebeMQWefv7fdTFllzugqIx7fjPf76X2rip8MhuCGz5YmfbNMmt5MAGDmPTj1qj4plLVb2x/M8rKum0TmrseFfAhAkr6An8/SqE6hdj+Uem04/Gi7uoJaDnGcZx9Kg2mkztf7qANWWABPEV/SgHIE8v+OVaD2px0XqKpdVxlSYYeXrS27YBcSO1dTQBTCzJyeeK6h9y5V+pz6KHwydz12xr0dFY4BGCPP18qH1WktPu2qhZtqjAmSYLfca876b1a7ZBVGBVuQwnj17Uw0nWzu8SliRjO0DniJ7efnSJTUqcKcj9jGgaSPUMH95v9PdW0kKsADwqAAcfrSjU9YCkhsZ8uJHb8qzb9fu8/QTBBipdEb947v4iizPYEzR9LVqHcm3GPtAaqylEAr7j7p134lxN4aArQGxMxEfQVm7lkpccXBtuG40RG3aPEI78jvTfpeo+LqN5O1UBPPoQPrNJ+pkJqIUk3Co3SRHoVPqINMagCpsCZ0qm1efmB6K+RdChtniOR3B5/THvWw+HcVWYOJVZQBT4jnnn0rFpZ2XVDZtsYjnyn8DW/S78NVCrMCMkmuf8R4vUj3l7Rk+Uw+Iqv63UXFYlwrLEhQBAxPOSYnir10RYkhotsI4h8QZJPrOTV1jphdiQoJ8wIM+5OPc0fo9GCWV3Vdvzbm9Pp94FBGnZ89D+8IdQBiQV0WB439VBJn1Pf6TRPWmufs4tmFN0bUB5AM7mb+kKu7mj+nC3ZQsBMgQe5DYHtgClbtu3A788sWkt2g+grIbS6Y88tBsLrz9ou6f09VuSsQYCg5CqJggdifKm7qsruuSfQf3pebMEHdjyqrUMxaVHl+HekDfbaeI+tCKMdRwjKJwI9TX1jqFsS4VSFkxOMZ/Sgbl+RHeMxmh9KIBKiRxx5czQKmevJ6nr1KwmgsfaJ9hcpaJ3AbR6xH4Gpajq7kA7bYDA+HbJHvWY0odCWgxEFYgtP1GRV1u44zt9pNPWXvtyr/0i9WnG71CGPZTaWISFBJxHrzNUGyucAGcgHkwCYPfFUW9ZKuGssxMn5sZ9Dzmr9LrFXJtMJzxIJ+nFBavjOec/MLkgke34lp6chgm4wnz/WOaB1uiK7NrfzARmD3zRlzULI5UeoIie1Sd52CZzyOCBWf1V6sCZjyEI5h2i6o2wpdPiiNw8qGu3tseBiPMZFD3ll9xByQAJ4iZ9qM0157Y3W8/6D5VptRXbjzRMipq/oMo/bVxMiRORSrqfUt7FbQL7NpgECS3JO7yEAetOtTfFxpChSMkf3rE2LbG58RGgksZVhI8UAMCao+CUVG1nHY6ifibWmsL89xhftEsdtyQWChCOCOTMxIzkVotQQqiOMD8gKA6J09lUXbj72aYPYA8AdgaNuWXnDQRxgHnjkUHxHULq9UE3YUTeiQ6fT7scn2kDfK2wcDcYMec8/WKL07eET+IH9qX9U6a+9LanCZJmckcH1zNHW7TqAJ4/wA8ql6hSgAJ5/j2jldm7nE8tuuGUyMgSPcU06d0/YWDAFgqsviyxfAWIz3nyrtzQ2iLaeIXCDujIjkwOZmBRXTBdbwKdpbw/EkzCjmOFMd6/QNQj6huuPf+JylNiaccHk/4ZmrtmGZVOAT9M8fSmvSen/EMGYwWPp5D3qWk6Sd1xGYhkYrCgHOJJbsBIOan1PXLYti1ZuE9ywx4vKR2HM/TtXxZGGxe596sgmX9V0CoZld24MWMgR2VFAMCIqrRoxsvszufxHjAGOe1LP8A3O7c3BmJDxInE+ccUy6OD+zOZH8WI9BR9JwduYvrBxnEL6VcZFcRG6M+1D611PicAkcHvjgU6CIVmYVV+jE9h+Oe/akGpuKQSDn8fWofiJd9Tn2l7w3bVSBjmLdbqgWXwwVIJzPJH48V6FpGEK3OOPevPOpbVG4CDifp6VrOl6hjYUsYEDIiYilPEa2Za2T2jGkYbrA3vzHFzqTRhiCSYUeUSOKquuC2+GJPbbBkiCc0LoryO+JI4n6Tz/ardTfBWFJUhgCeTzHuc0lhs8ZLf2+0aAUfYS/Rb9u1o9M5HvXLZzBJjOeBilA1bBwNsA+AtPJJ5PrV2pXxkyZBMZ8/0PesX0sW9fGeZpLRjK8w6zdRmgAz2J4P19u1DdR6mo2qWKDcQXEfy9h9cVR067btXHZ5MztAmAT9Pxoi+yXVAW3BE5I8+YBIrRpVSCW4mEd2BG3Bl76n9wrsDgrPYnPaPOjtI3xJtAhbm4AKeTuBYEehAOfSlh01zZtBAYGQMRMzVui0bC4C90g9wpH09xSqrVn1dZMO28DjuHXNSFDhuUJBg+xwe+DXNPc3kjaQRGCMkHIMeR5q3S2d11FA3TcXn+kGWJ+k4obr3VV0b37zpuvNdKooOCoVQO3AmfWfSmqPDUvrLqfeAfWmtwp+JILtbODHceVSLz5c0v0PXNSdrX/hOt9ghtBTuAIMMJEQPSaNbSWwTOf6SsSAeMwDQtToFqIJbg/aEq1ZsyMciEpoWfgkD8T6D6xQ9/Sw5QnIAzxH+CrNP1Q23FpC/gILFsg7vpPPFW9QdbjuS3iJx24iRWbNN5Q2see+pmu/e3pHEC0GmcKXdmVfmBJnHrTN7bINxKuhyGAiQQD3xORR9nQK1jJhQcyRGBiR5elZbq2quBV8UgkeEd48/et26VNm7vOMTCWs7EdYjq2lu6VKOQTieCp8vKsl0y1AO62rglgWUDcsEhjB5rS/Zlt5BKlTJJn0zie2KzGv1CIWCrK+Pa0kSGaQRHlkZqj4OpAfHzFNawDDd8TbdO1ln9mtldrEAKE8mA5I9PWKV6l2e4olcwBjLZzHkAKzeh65Ysuy7WJlWUpzJGQZ7TT2xrbd1g6q0qQdhHiE+fmMdq81GiLsXA454+8+0+oXbgmNbWrjfbOQYnP5Hzqpj/qNLbDXWLEEMWLEnACeRM8TERU//dU/pn1kCpl/huoJG31fxHK9ZSuc8Tz/AKZ1S4dRbaQSp2Ddwd3YxnnvT7rVi8qveKqBAnaSB4xxzkHuDWRna6kCGkR65716B9qdMG095v6UQhsgA7SWVgf5uI9q7Xc/zxOWKJ8TLWgFQBmYBvE0E+KfMUu19xe1TS/8QDtAAnyr66LeTumPIc+1a1PP0TOnODhp905gSfbnymmnSY3vaLHxEMq9mK4YHz7VXpntoONx4APAH9TefoKQdV1xLzJOZXOR7eVYodlJJhLF8zqPesdRZjEkCeIwI4oZNYWUDHoYEx70w6X065qQu+Z/mYeR4DebUfquhpbMASBknyoGqtSsjPvGtJXZYCQepm7Ola7c2gTOM/j9BTvqFkpaVYkDuwaJMAAR+ZqN66thwJAIBJ7naRnHc+VQ1V1ryKLVwP8AHIUgwpkkYgTAisXYYKcdGboLK559o60F87Qvw9rgLuCCRMDIPae9T/ZGnc0Lx6ny/tQ3S7rWrUsSWI8R5JAwPptq/RdX3naoMADHp2/GBUQaa93JTgZ7/wCJWbUVIo3dzuhFu6zsoPhmSwyYMEifXyphZCjcRbBO0kGR4oMY/SlFjTuQSf3YM4MACffPnJocaq38PY20RznkeXqK3Zot3qyTzPE1LAbduOPbr8Qiz1tF8MbztBPmCJn6HEVbYA/ioTJcYJMiI3QOGxNJdVqNOPEXJgT8px9ZE1Lp3XkYEW9xgq0jERj7jTo0dAztXv8AzqJHUXn6jDtLfvXDcRoAEEEmPlbIX1NNbmnONs9ire44+lJNRfF0lWEiTgEwJ+tEKmxdqMVH+5senNLXULwqKYSqwgE2MP5mj6Vea3cW4wZxbkkDkiCD7nMxWW6xpL2t1PxmdR8T+HnBCztHpgUVZ1t8JC+JsgGDx3Prx5UFq7/wywAPxBcG0DGWGfTmacp20oFA9/7xW1WsbeGl/Rbl03L151DsgVYU/KC0OVHbAjHnWm0o+IZS04gYBWBPYEnt6+lYnTX7lu47C8FcgbwQCrd4/AfjWgT7WXb6bb0Iv8zWVy31JJ+4UzbRXaVLDkQSmysE57+0fakWAqWwyvc3B7zTHiGEUnt4uB5KTQGoSWG7wkuTK8QFDHJGexpBe6olx1XhAccgk8EsYyYpwrBEe5bO9gRs8XBgRxiBU7Uabz7SDx949RaKq1Zec+0fXeqmyiIBJZd8k7RHpPJ9Kh1DUSALw4AYEASN0gTGMnHnmk268zIXDvuUKD8wBHzz5Z/CnemF5nDEj92qbiWMMEJzxzAAoTaJM7STgcfY/eeLqDnPGT+8A63cK/uZCmASx+XxZCsewA5HnWa2tqXREUkticeI5J2xgIAMU16trjqLr20gpcc3bp/0DFtfIYE0w6eVtJ8VyAWEWxMbUXhvr+UVVpNWlpxWvX27Mn3VWX25c9zKWemJsMgF+0BtyPnwviAMY7maf/ZdDbV2u5Z9oKkcd+O3PvTHV6wqspsJbkmJ955I/Gki6xUJJwScjJyfLvS+osZqGZc5POIzpq9lyqTx8xr1O9bYkCM9hII9Ae/1rg6KhgyuQOefrSFtYvh8J35dmOMLJ48owJnntUP2o3PGXIJ5B7UpVXqPqU4EbubT/SeTK+r6Gy1q6tlQGnJBkSuZXODEmO1CafUvcLK7s8xhhAbaP5o7RWeTqd22NqttHmMcyMx7nPqa+0mouKxYMpkZBk+lX2BPAkJcjuabTdJRAXugD0I4zJiTHEYq270qxfgKwG4SrARA8zAwOcnvWY6lrrl0jfcEDsBCj9TRPTOtstv4JCuiksPFtn0aAZE9qnporc73b1R99TWBsRfTFestvaYqQZ7E8MOxE0Z0Porm6MBiPLIHrPFFXbvxQWGXQgFWjg8be0U06b1A21goUJMySBAz+FNLZgZP1fEVb1nA6+ZstBYS3bC8RjjJPc0m6lqAxO7AWRJ70VprrOiucDz84zM+RrP/AGi6vbACp43IzHE9uaRemy85aUVeuhcLED35e4LhYLtCrcAkqVMrMcjkUX0q1bsMrkoWG6NimeOWJ49hVB6ewXc5AJyFPEetXLe3LkFZbn+k+XsadsQMBiK1ttyTGB6moBk/NJge0R/x2oW51i58toLbWIxj8TmhFXYT4QT5nNQvK7QWB+6lWqw3p/6hBq0Agl65eds3IUcU0t6ZDky5xhZHvOaoOkg4BjzIp/oNOFt+LzxAM57CKPRXYz4biIarW4XKnMW6myoQzbXI79vvqjValLEKigEgE8R+AzTi6guI0DvAEdh+E8ffWUCE3CGRmMwB5H+1MXVKmOe4Cm12zu9poOmahXIBhZE5JEevqKNu25ACgMSYz/MfakTo+4hhBVYMeVNukaq2NyM5S620IGgbgxA/dk43HjNMOtdVO9hkzCK9lmFMfWkFjangLsOx+Uxnd2FK9f025bRXVd10OGJJGTmQM8kHFEOQoaRaZQ5MXfCw35EETiO4xFfXm3+HbYV1HiBukwBw0ZGMHMkdq51qtTZYHUcToan09dZUnmC2gl2SyQ/cNhh9KFu9NjcM2yeGHan1u2WEvLKq5u/D27SCTB3ZntHkarKKyGQcjufuq/pawy8jmQdXa9ZA3cTL2Oh3UZSL5I5Yd/Tzojq63xYt/DG47zO3HYQfeidLcMnznGfKrP2kqwBOCGaPPMfpRbNKOB8zFerbJPxFvSeu61fCqsh7uRj2aRBHtWl0HXLr2HtnaLrFVg4G3lmfuqgY9ZpNotZ+8B4Ag+3vWke3prq3ALgF1U3qApYjYQ2YAnI7+tJ36IA8RynXFgd3c7pOmxNpHDu3j1N1R4RPCAdvD27CqPtLrrVy8QUMIgCDiSeTHAGBApd0vXXUtMUIi6SX7sSf5j6+nlFWafrgS7uvabchAX4pycdzijhVqHqEGbGt4Uy61ZO1fCRtAiT6Zn09KI6oix/rCyAORIiT9+BQnU+psrfEt3RcUxtU529sY49D60g6lrGZz4oKwwjkls+L1xSz0/qPtGlvNHfJjJrm1HbJuFYJ8hGdvuM/fScsgxIHpJq59SbjggQYyM5iRP41fC90pzToQu34iOqdWbd8xbqtGAYkTzniKXvCfMOOCDimmktfGbcjA4yT29Puqu9YUEl2BjJngjj7qTRHC5Hcb81S+1oqNouBIIU9/wBBUNRdtoIAyOfOib/UBc+XwgYHt6eVKQktgYnmt78D7z4ISxyOIx0zt84bYMDw8n78UZ+0RDDJAwXO78/7VVY0/hacEKcR+VWL8gMDHNGpCsdx7grgy8e0KbrRuR8YnAjwHbj8qiNXbB/c2yT/AK80BqNPCliIninemAtooXkiSfekdW6V8mVdBp7dR6VlFvSM2bhPoBgZqPS2m49tuCfy7fdRoBiZ4pPp1b442Ak7p9PXNJre1tbc4jlmiWm0DszU/wDta3RtEBgPD2Deh9aDs6R90HBU4WPKn2nVZM8ECKJ1ib2jhxlW43R2/wB1M+E6hbW2Hv5knxvQtUN6ftMzetsNsyTyB5UVaV2BEYPuQJ5PNT1k7hPYVLX3wmn3QRulS08TOf0q7bTs9Xc5utt5UTNWOqizcuKf3gJgFZIHpk/nVY1ys6uqsFHBET9ah0jpKPFsSX2Fyew/pFB3Ve0+w4BJjHn3FTmKt3LSoMx+NQGbMyezAgkUelu3dQW3EFCGVwBIIM4ms5pGMgOCMSD5QMknkCtNo9Ku5Q0h2yknDjzHqPL1oyutvpbgxW6t6fUsh1LTPbsu63ywXbKlBJUmN2O6z3mrbY+Gjm3dD/DW3cUBVgk7juJjt5Uy+GUYyRHBHn70jVh8LUIqKBcbaFjI4VePWT99GspKcg8QVGoFnDDmVHr924VTUFz/ADBW+UzkGO/1o27qiWUjCgdj+YqrWWQLSoxO2VUo2cdyhOVIGahobYVBuOf8/OmqSQdrRe8Kw3rLtLpW+fznB8j3oG8DvSTxbk5/qLH9aZabqaO+0cwckcxyKBfN5lPAVYnnAmPxrL43rPkLBWzLk0sBCAeZIPc+VaH7PaVWXUMT4rga2D5CPzk0nLmIHnx3pfY1BJvjcwO48GBleY70vr7FpQE/MPo0a1yPtO6e3slZnbKmD3H/AIptdu+EK4EAfLzz/V5+gpVp9WlhFaQzEDB8+c0Jd1bMd5OTmg6q4NXgCU9BpDvyTCHsLuPwgd0zsblvb+1UraAVgYLNyAc5Mx70OdVugHDBpVh39PejtVp/jrvXw3kyR/VHcevrQabTtyRPdRptrEf5+JO9obtlRdKQA0kyDAOASBnHFQVZzUrGta7aZt7Skb0PcHH1zyKFNxh3A9J4/wCabouRRkxG6p3OIt6XvsllIwTiO8+/YATS3XXmuHuRmI9KM1+pfaIR9gnxAGPWDEQKgmnFxAVJjAg9h9B5yfrSYDfRHcj6zAtMpvMqIufSmtzp/wAFgCQSOAM/4Kn0tl0u8wWduCcBR5+td2td8bE55PH/AIHpQSp3bYyrrt3Ey1VwzsZaDx2nH9qo0DSsfSrta3w7THvxPv8AmcVRY/d3LYOdyCfcd/rNMKfL494JV88/Ahms8KbBmO/bxYogVZc2lCO8jFQZYNQdTabMZ+87Hwiha92PtLzhCPSitDahBihb+LcxyYo43FRJnAGZ4pZw3lAAdmas2/qCxPQhtndJIBIHMUe2ma6o2Ez23AiCOPrxms1p/tPtWUtkrPzTE9sYpjo/tesj4iFV/qmY944p3TaBqsWHOZN1Os09+awwnbmoF6Z8N1cMp7/6h+tF6K34SCARBweDQXX+nOt349r+YyQP870RpbkqHURPzDyP9q6XTavzlKEcicZ4joDpnFiHiRNuymnW1aTbcuKJfHicKCZ7xBx7VZ0qyizp9QDNkeG4OdlziR78z5VZ0/ptlf3sNukxJJA3ZIXyHei9M/8A+Y7f/tswP+w5pa6o11FiIWm8WWhRL+i/YsHxPtI2gYJmBOZxzzGau1mnsrZdEtlllcx8okAnHygedaXpMNbKgBYEAcc13RaNNPG8y9zAXzA9O9Qq/NDK6de8tWeWVZX79pgX6HcS8wt3R8IRk5OeBBGTNWaDoa/totEzsJusN0ExbELiIG5pradEtWZdzaUbnOADHhYkHPBmTNZux0y8janW3ztZ3ZLaj+kmAT6QIinrfEGahmz0PxzEq9Aq2jA7MM02isvcl0SB227p9M0J9r/svZtL+02B8O3zcVRI9CoPHqKl01GbABM4kVf9q7r2+nm0wO57qos+XJ/Kpfg+ouNuwknPvKPidFK17uOPaeYXGdzvtcqzSe+0+Y9pqJuE6hmkzj17CtSNIqoyrCyAGPv/AMTSsdMAvXH5loWYgf3rrdhFgnLrYHU4E5pmgTtlvKOfSp9K00XbjHLbVLL2DGcZ7xQPVOomydtsg3DM99s/rVH2e6o4dt8lbghm8iJj9azqjW42mF06unqHcFtaQXniWCh2GO24nZP4VenTWJFssd3AERn19KusWV+AzwVZXYoVI8UH+fv7Gp6PqNxiDMtzv/m9fT60itg37WEqLS7V70P5i0aB7eLp8R7A8R+tNbet2LvJyuD6g8Gh+oXfiXNwAIHmcH/ivr3TjctEHwnkR3HlRShAzN+YpGJ3qttY+OgO1x4oMQT39jXFUMNwcGc8H6/jVvRwEmy+Qfy7R7Uu1XT2R2XOD2/CsHgwYWT6L1JjbCsGYKIifDmZkd+RVWoQWLYJPzyUUzgeflFTt6MojM+4ISSm0fOVwV5xSY77reMkwABPYdgK0rbeu4vjccnqE6TxNLEle3r6x5eVPktcHaYJx6iPLsap0+nVUgxGC/O70A7RTbp1sKQ22F890+31oVhKeomFrUWNtER9b2s9q0nAMk8Sx5+4Y+tHdU6eFjdAAAj9RSvVLOsAHZiY/H9aO6nqjddV7KZb38h6Uva/ufiVqKwPSn4lumHgYkZJUAzwJ/WjBY3DHPlVN62QoA85/Cf0oL9udSLgJIkhh75/A1IIa3kS1VaNM2P3jLU6gC2FbmY9vWi+u6EfshaZY7WPp3j/AM0F1e+HRH5lxJ9+1FdS1Fy8hXFsZBQEbvKXLHAPOO1UNOhbZx0eZM8RvUNYSewMTLJfLQuMDuYx6Vbbv+NEubQhZd0cQPP7qvv6C0D4XznEyfviImqX1FpV+QO/qMD38/pVtyNp5nMJ9QwJ6DZ1yvOxlaOwI/AVy6xIFxMkciMMBz9RmsZ0XUOQCNoCEZCgN65HaCa21i4CsefFSl1YS4LmWn0/mafDDj2+ZVqNZKDb2B/8GhyC6Fxh7UMnl6gjyIxVWr0rrmPCTk9o/wCKK6cAo2nk4P1/4rolKvVxORdHqu9XEZa7qgXSLcBK7yi2xOQxIPPkINFdM+39uDZ1QPxF3KtyPC/aR5GPyrEfaHUE6bTQ0hSRH+wkfpU9GEezDqrAO0g8iYiKSXSI4IEoPq2rwzczadF6+AiyQEQFc+LeCfmkCrvtL9qdKls22uKSf5VzE8Gsba6Vp4IVRHu396k3StMssUC4y3615/pOVw3U+/1gBvSOZr//AE4+1Fu9+4ZdlxZKgj51HcHzHlSz7ddSa51AWQfDZUMfLc3c+wrG6C7dX4dy3j4VxSr8ZJjb67hiK032xNu5r99s5W3F/aR24X1bj6CsUUrQ4C9CGusa+s57MC1mrGIIYckRieJqV/TEm4cFhJ9QJMx6xSfWauCOxiB6ep9qpfqoZsMRBlSOR/ec03fZxweYLT6YkcCLriAcDxNMyZ5/WrNFpjcKW1BXYPFHpzJ/HFMTq7gYLtR92QRIn1Iq3V9SuWLLH4aW8gCMyTwcVzeq1NjnYF5/P8SzpqEHqY8fiB9Y04tm2iGSZmCfxB70Hb1GwMIyRHHtmaWJrne4zEyfOmIeeBziqmjTag3nJET1NjNlU6PtIpdmD58+X0FHrrGPhnig7KieMVe1rIIqohBEQsGD3B2lWnmDI/tWm6frUa2pIyRnvWX6qdqhlHHb3pZa6kY+UUneoR45pyLK8NGLdWZQ9pZNsEhN04Y4Jg+dfaXQECZ/z1ofU63410tnGcnue2MDHamfTrYg85MdiT7eXv7Usq+4hjjoxrpRucCCRwRPJjt3waa3LQbaoUTySfxkmidFaVIYREGfr2PriK7ZKqfr39aTuu3cShptNsG6YXqgNvWXNoyNoHuwEUUigIF7ySSeSe9V/aMm3qd7D5oIPlGM+sV3TX1ImRS+rY4Ef8OVd5JIlms1J2BfUZ/D9aI6Toj4gxBB4zx/zVV2yTtOQJB/IAx9aaaXpbAysFyBLydomZMYBb04ivaVAqyeDCXjOoyOREDW2VltzINxSB781d9qkT9oKhQCFG9pPin5RE4j086YdQ01qwyO7gw3JwT6/Sq+q9Mt6l/i2LyEso3AEHjGQDIpnT3C1sgcfzJGsQ1Kc/P7CZtLNy6d/wAqgxMYAGKb9dsfFtWL4+c/uiFwCVLZA/Ghbuiu2QUJGxiAGGAp4zPE0VptLeVWtqgBY/xIE7T2Dfy9pxNfOzKx3TylFsVSn9ZDoBa3dAOdwII/WtX0pDtuz8u6U9MZj0msdq7osXAqjeVEGONx7Uz0/wBprywLltSAOFkEfnSyaV7XLY4I/wDI1qtQlYCA8gz0PpLK9oq+Z5rNWL4BIAgoe/Mdj7iKh037UWLhgFlHB3AgeokcVLqenZIvA7okt/qU98dx3qxo38n0MZE8QpOoXeo5EQBFCFjxvume0R+rGoWCQ+P6F3DsGjimuo0aGwU43DcpM4/villy6PWaoV1kHviSnsDAj3jDTN6waH6lvYqpkoTnZz9al08S4PYDJPaac3V+WBCg5Pljue8mt32KuBM6eglsiBIzL8OBCW1YqPJ/5SQeYzQWovraRgYLSSTjxkmWPr/xXOrfaQIGFudxIiQMYjJ8vSsu2oZzucyTSD2AHI7lqjS7sA9S+/qizbm85qveQSeJJgVWjZkir/m47DND5YZPcaLBGwvUe/Z0qbhF0iAoAk8Ge1CfbZCEQBpQMSMnn9aA6Zqntk3MRugr6D1phrrI1AwNiie5JyOw4FTf0Vn6nzByJ62ur8naTg5iPogBBESf05p1bswcTntS3pNv4d5hjAiR3pv8cH88VUp4GDJthycgwYrBAijnSV4P+c0IoMzzGaP0bSjT5U4OCIt2pi3WfIaVqixxTbWjwmlJuAYkffXmqUFpvTOVXiQ6b3PrT/p96XaBhAAPWec+ZxjvFJ+kWZQZzLH7qc9CQi4V8xuI9jg/SZAqUzbFzLlFAsPM22jtr8IyGjBkjOfP1qm2QDO6fKqQxAjgcwefWR2r5beJAxUyy1a8seTKyV8bBwJdqdDZv4dfr/nekuo+yFknwPt/D8qd6NYBP8velfXeoi3achgGg7QeZPEV8t1tq+gfvBvXVWctK+n/AGeT/wCS67hQfDIAJ7Ceew+6k56leYSjsqifAoELHbiT70mTX3cBrjEHsakgbmeOx7jvx3p+ultmXOTJtuqAfCDE7qLj39SNxJZu/p5KOw9q04+yCfDFwXdl2ARHA9Mc+tZ/pumY3PjYUcAT/maM6v1glYQ4IkmfwUcR50VRngRSw+8XdTvXrkqWBVfm2cNB5jscVRonvGQvxCvcSfxovSg/DnGIYjAw3EedO+hMBbcE8zx5+scZAph60C5JiqWuDtUTP9L0e65BYgkmD3B7EzzTCxdZ3Nto+KpzOAQP6fMkZivlsBXaW4eQRHHNS+0GlS4wKN4xBaOI9+xrxsYBWbqLFyHg+p6ezXtumhnbxQB6ZM9qM6f1S7p223h4J2mDO2efaqugMtoq6s+4kyJiY4z27UbePxrjgqs3COO3mZ7586+2kzXmFG+8YWXS4SoYQZ2EGQQP5Y7VcNAjxuzAP19DWX0itafbJG1+3+nuK1tm4rA3BiBBExDcf801VcQNsU1WlDt5i8Z7l1pVVZZVEcA44/Ssl9o/tFuO1MZkicUX9qNdtWEJJP3gevv5VhpJMnPvQ7XzD01BBiTNzcc96NtLwCPTmqdKgmTV0jdiRQguY0bio6lv7MYj1oyzp9zrbHB8Tey/81TZU7ee4q21c2PJ5KsO/p/efpRLFCVExQWtY+DJdXSIKmHchQBgEevtVjW7qfuC+GAckckDBz5VVbslril5jZKyeMndH1ir9ReJv287eUJ45Mip62qtJAb1YjTUFrBkcQbqNtE1Coh+UKD9RJ/Gvt+fI1f1TQhb3xA25W8I8wcc/fE1JbB+7vT2iHnUBh3FdWPKtwZFH49s0dprnagv2fPlRdtQOfKnAjBgCImXGDBdece5pP8A+3H+r8Kaazn2z/al1u9jmvL1Ut6pqksF9Mj0tirMvpP0OabaHU7LouAcGD7cGkTPtYP/ANp9qdWriwNvlUsjK4nQaVtr8zV22gAd/wBD+lT+Id0T2pToteRAbJjH6U96Zot8sczxXN212Fypl8MqgY7h+nsSApODzWC+1qAap7a+L5e/ynuJ8vSvSraKq4EnER91eU9bsououvbeVVuH59T6jdIqzpUAwvxI2sc4MH1wNq6LdxlZQBBQyIPafSam1wPcVLUGVg+R9poTUJ8QySoJzGBFU2dO6XRCk7SD4ROPpTTnaMRBADNHrpRFJhg2IGFHoB2ikwsF3CohPkB3PpTXqmptumy3LMWkLBEH1nirtJ0d1S2QdpUlrjiZBPZYzx3rNd6rhW7mL6QGJU8RNqUKYdWQqYII49/Kvn60bcBcYEbcY9fOn/WdMu0sEFpAD85l7hPDEc596x1+2pAjBHlxRHvHtF0qB7jC1rww+WOeIpg922lvaDl/ExA4A7Hzk0qRRtLQPCOPMmjuiaZXYm9vK8uUywHEgHsMTQ1dn5MOiBeo/Xpk2VZT/E0wbJzutklgv3A1ws1t7TuTuZEaYkgNifQCn/TdNaW2iW7nxFyQfQiCMccmaWfaU8yACyrZX2kz+FDr1qeYaveas0thQWY4inqJ2auFJaR4iRyfMD2imltSCVO0KV2gDkEcE9p5pc13fqgQIDR8uY2jExxJpulsTn8aNZcUIUdmYC5rOfaZDqF4hju+YSOe9KEGc1p/tN0vPxACQPm9ux9xWd1WnIMrlaZOTBIw7+YSrjtUiAPLND2NOxAxRyacCO5o1dZMxbbniTTERUtUdzL5yM10WpH4V3RWQhL3ZaMqFHJ7Se1farcKiAMwOnx5gJOJZqWZLwUkkbAIPackffQ/UHMBljcpke4ojX32uMGKKsDAHrzM0DrkYxHlSVGk9GXGDjmOW6rNmEPGeI4uMjaX4oB3Fhu+pzPrUrFzFLulaxLYuLd3bbgBBAnjz9anev8Aw1X4bLcVpMjkec0Tw5/05etvnM814N211+IWxg1x2gTQ37QHEzB8qr+JuP8ApH41a80HqSvLPvI6l8erUCQO0UVcfk/dQgUnI4pW05MZrGBCr2jZTO0wOREiosi242yVJ7cr6GtQ/wAtz2/tShOT9ahV2EjMt2KFPElp9SrAFWkjy7fWtF0jqhgEvt2wCCJmkug/6b/uP6UZ0/5X+n5is2KDzKWmJsXmb3T7GVTaIeBDETE84xilH2z6Bp9TYufBtuNQoDSE+YjtM9xTL7FfwW/3/oKL138RPc//AFNARyGgdRWBkTxa3o79ud+nujjJQwI74FMtGilFZL6i5ncCdp57ziPava//AIx/tP6V5N9p/mH1/M0xYcxDbkYgumdRm5dSfcE+4jtTdupae2IZwwIjJZBn/VGPeudO/hL9aP8Ath/0K+4/I0qtCtYGM1khSsU6fplnUP8ACFhlZhh2ubhEEhxxK+wNZnX/AGdv2txa08Axugwfb3rX/YX+No//AOdz8jXpes+Rf9wpywcxZBPCep9Me0UDpt8CsQPXAnPPpTj7LdNuZ8BKupG4cf5j8aef+pv/AFNv/aP/ALVpPsX/ANPb9j+daZiE4htOo34mKsJe0dwqLZe22QO48/eqOr774BVGRkO7cew/w1u+r9vc1TpflP8AnlQk01bMLseqOtkL5YPEx32f02yfD4TOO7AevNGasf0grGc5+nvWk6Z8z/551Dqv8J/f9BTCnc2TFdXWFrwJmrWodvCVBBEcc0r1H2bZQdniHl3Ht5itR0zgUU3zn3ppHIMkomTieeXLJHaqbvvWu+1H8Q1mNZ84p89RfokSuwdoGe5/4qxr5ri/MPeunv7ivQTjEye52T3qxCIqFyup8v0og7mDDX6adseEjMieOCefePvoK70HbJML3MkcZn8v8mjLX8Qe6/pUdV87+5/Wl3xnkQ49I4i59CWEqCF8/P2qlVjGZGKO1XyD3FfW+D70OtsvgcQjDFeYu1FtiODVS6dh3j0rUP8A9Kf9/wCooG/8x96E+Sx5m1OEE//Z"/>
          <p:cNvSpPr>
            <a:spLocks noChangeAspect="1" noChangeArrowheads="1"/>
          </p:cNvSpPr>
          <p:nvPr/>
        </p:nvSpPr>
        <p:spPr bwMode="auto">
          <a:xfrm>
            <a:off x="116682" y="-108347"/>
            <a:ext cx="2521744" cy="20145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VE" sz="1800"/>
          </a:p>
        </p:txBody>
      </p:sp>
      <p:pic>
        <p:nvPicPr>
          <p:cNvPr id="5124" name="Picture 4" descr="https://upload.wikimedia.org/wikipedia/en/a/a2/Chagall_Circ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719" y="2154244"/>
            <a:ext cx="3442616" cy="275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5222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roadway" pitchFamily="82" charset="0"/>
              </a:rPr>
              <a:t>Análisis</a:t>
            </a:r>
            <a:r>
              <a:rPr lang="en-US" dirty="0" smtClean="0">
                <a:latin typeface="Broadway" pitchFamily="82" charset="0"/>
              </a:rPr>
              <a:t> de </a:t>
            </a:r>
            <a:r>
              <a:rPr lang="en-US" dirty="0" err="1" smtClean="0">
                <a:latin typeface="Broadway" pitchFamily="82" charset="0"/>
              </a:rPr>
              <a:t>empresas</a:t>
            </a:r>
            <a:endParaRPr lang="es-VE" dirty="0">
              <a:latin typeface="Broadway" pitchFamily="82" charset="0"/>
            </a:endParaRPr>
          </a:p>
        </p:txBody>
      </p:sp>
      <p:sp>
        <p:nvSpPr>
          <p:cNvPr id="3" name="Content Placeholder 2"/>
          <p:cNvSpPr>
            <a:spLocks noGrp="1"/>
          </p:cNvSpPr>
          <p:nvPr>
            <p:ph idx="1"/>
          </p:nvPr>
        </p:nvSpPr>
        <p:spPr>
          <a:xfrm>
            <a:off x="966834" y="2594227"/>
            <a:ext cx="3699030" cy="2213418"/>
          </a:xfrm>
        </p:spPr>
        <p:txBody>
          <a:bodyPr>
            <a:normAutofit fontScale="55000" lnSpcReduction="20000"/>
          </a:bodyPr>
          <a:lstStyle/>
          <a:p>
            <a:r>
              <a:rPr lang="en-US" dirty="0" err="1" smtClean="0">
                <a:latin typeface="Broadway" pitchFamily="82" charset="0"/>
              </a:rPr>
              <a:t>Perspectivas</a:t>
            </a:r>
            <a:r>
              <a:rPr lang="en-US" dirty="0" smtClean="0">
                <a:latin typeface="Broadway" pitchFamily="82" charset="0"/>
              </a:rPr>
              <a:t> </a:t>
            </a:r>
            <a:r>
              <a:rPr lang="en-US" dirty="0" err="1" smtClean="0">
                <a:latin typeface="Broadway" pitchFamily="82" charset="0"/>
              </a:rPr>
              <a:t>Macroeconómicas</a:t>
            </a:r>
            <a:endParaRPr lang="en-US" dirty="0" smtClean="0">
              <a:latin typeface="Broadway" pitchFamily="82" charset="0"/>
            </a:endParaRPr>
          </a:p>
          <a:p>
            <a:pPr lvl="1"/>
            <a:r>
              <a:rPr lang="en-US" dirty="0" smtClean="0"/>
              <a:t>¿</a:t>
            </a:r>
            <a:r>
              <a:rPr lang="en-US" dirty="0" err="1" smtClean="0"/>
              <a:t>Puede</a:t>
            </a:r>
            <a:r>
              <a:rPr lang="en-US" dirty="0" smtClean="0"/>
              <a:t> la </a:t>
            </a:r>
            <a:r>
              <a:rPr lang="en-US" dirty="0" err="1" smtClean="0"/>
              <a:t>situación</a:t>
            </a:r>
            <a:r>
              <a:rPr lang="en-US" dirty="0" smtClean="0"/>
              <a:t> </a:t>
            </a:r>
            <a:r>
              <a:rPr lang="en-US" dirty="0" err="1" smtClean="0"/>
              <a:t>económica</a:t>
            </a:r>
            <a:r>
              <a:rPr lang="en-US" dirty="0" smtClean="0"/>
              <a:t> </a:t>
            </a:r>
            <a:r>
              <a:rPr lang="en-US" dirty="0" err="1" smtClean="0"/>
              <a:t>afectar</a:t>
            </a:r>
            <a:r>
              <a:rPr lang="en-US" dirty="0" smtClean="0"/>
              <a:t> a la </a:t>
            </a:r>
            <a:r>
              <a:rPr lang="en-US" dirty="0" err="1" smtClean="0"/>
              <a:t>empresa</a:t>
            </a:r>
            <a:r>
              <a:rPr lang="en-US" dirty="0" smtClean="0"/>
              <a:t>?</a:t>
            </a:r>
          </a:p>
          <a:p>
            <a:pPr lvl="2"/>
            <a:r>
              <a:rPr lang="en-US" dirty="0" smtClean="0"/>
              <a:t>¿Hay </a:t>
            </a:r>
            <a:r>
              <a:rPr lang="en-US" dirty="0" err="1" smtClean="0"/>
              <a:t>confianza</a:t>
            </a:r>
            <a:r>
              <a:rPr lang="en-US" dirty="0" smtClean="0"/>
              <a:t>?</a:t>
            </a:r>
          </a:p>
          <a:p>
            <a:pPr lvl="2"/>
            <a:r>
              <a:rPr lang="en-US" dirty="0" smtClean="0"/>
              <a:t>¿</a:t>
            </a:r>
            <a:r>
              <a:rPr lang="en-US" dirty="0" err="1" smtClean="0"/>
              <a:t>Cómo</a:t>
            </a:r>
            <a:r>
              <a:rPr lang="en-US" dirty="0" smtClean="0"/>
              <a:t> se </a:t>
            </a:r>
            <a:r>
              <a:rPr lang="en-US" dirty="0" err="1" smtClean="0"/>
              <a:t>comportarán</a:t>
            </a:r>
            <a:r>
              <a:rPr lang="en-US" dirty="0" smtClean="0"/>
              <a:t> los </a:t>
            </a:r>
            <a:r>
              <a:rPr lang="en-US" dirty="0" err="1" smtClean="0"/>
              <a:t>actores</a:t>
            </a:r>
            <a:r>
              <a:rPr lang="en-US" dirty="0" smtClean="0"/>
              <a:t> </a:t>
            </a:r>
            <a:r>
              <a:rPr lang="en-US" dirty="0" err="1" smtClean="0"/>
              <a:t>económicos</a:t>
            </a:r>
            <a:r>
              <a:rPr lang="en-US" dirty="0" smtClean="0"/>
              <a:t>?</a:t>
            </a:r>
          </a:p>
          <a:p>
            <a:pPr lvl="2"/>
            <a:r>
              <a:rPr lang="en-US" dirty="0" smtClean="0"/>
              <a:t>¿</a:t>
            </a:r>
            <a:r>
              <a:rPr lang="en-US" dirty="0" err="1" smtClean="0"/>
              <a:t>Qué</a:t>
            </a:r>
            <a:r>
              <a:rPr lang="en-US" dirty="0" smtClean="0"/>
              <a:t> </a:t>
            </a:r>
            <a:r>
              <a:rPr lang="en-US" dirty="0" err="1" smtClean="0"/>
              <a:t>tal</a:t>
            </a:r>
            <a:r>
              <a:rPr lang="en-US" dirty="0" smtClean="0"/>
              <a:t> </a:t>
            </a:r>
            <a:r>
              <a:rPr lang="en-US" dirty="0" err="1" smtClean="0"/>
              <a:t>está</a:t>
            </a:r>
            <a:r>
              <a:rPr lang="en-US" dirty="0" smtClean="0"/>
              <a:t> el </a:t>
            </a:r>
            <a:r>
              <a:rPr lang="en-US" dirty="0" err="1" smtClean="0"/>
              <a:t>ambiente</a:t>
            </a:r>
            <a:r>
              <a:rPr lang="en-US" dirty="0" smtClean="0"/>
              <a:t> de la </a:t>
            </a:r>
            <a:r>
              <a:rPr lang="en-US" dirty="0" err="1" smtClean="0"/>
              <a:t>economía</a:t>
            </a:r>
            <a:r>
              <a:rPr lang="en-US" dirty="0" smtClean="0"/>
              <a:t>?</a:t>
            </a:r>
          </a:p>
          <a:p>
            <a:pPr lvl="2"/>
            <a:r>
              <a:rPr lang="en-US" dirty="0" smtClean="0"/>
              <a:t>¿</a:t>
            </a:r>
            <a:r>
              <a:rPr lang="en-US" dirty="0" err="1" smtClean="0"/>
              <a:t>Una</a:t>
            </a:r>
            <a:r>
              <a:rPr lang="en-US" dirty="0" smtClean="0"/>
              <a:t> </a:t>
            </a:r>
            <a:r>
              <a:rPr lang="en-US" dirty="0" err="1" smtClean="0"/>
              <a:t>recesión</a:t>
            </a:r>
            <a:r>
              <a:rPr lang="en-US" dirty="0" smtClean="0"/>
              <a:t> </a:t>
            </a:r>
            <a:r>
              <a:rPr lang="en-US" dirty="0" err="1" smtClean="0"/>
              <a:t>podría</a:t>
            </a:r>
            <a:r>
              <a:rPr lang="en-US" dirty="0" smtClean="0"/>
              <a:t> </a:t>
            </a:r>
            <a:r>
              <a:rPr lang="en-US" dirty="0" err="1" smtClean="0"/>
              <a:t>llevarse</a:t>
            </a:r>
            <a:r>
              <a:rPr lang="en-US" dirty="0" smtClean="0"/>
              <a:t> a la </a:t>
            </a:r>
            <a:r>
              <a:rPr lang="en-US" dirty="0" err="1" smtClean="0"/>
              <a:t>empresa</a:t>
            </a:r>
            <a:r>
              <a:rPr lang="en-US" dirty="0" smtClean="0"/>
              <a:t> </a:t>
            </a:r>
            <a:r>
              <a:rPr lang="en-US" dirty="0" err="1" smtClean="0"/>
              <a:t>por</a:t>
            </a:r>
            <a:r>
              <a:rPr lang="en-US" dirty="0" smtClean="0"/>
              <a:t> </a:t>
            </a:r>
            <a:r>
              <a:rPr lang="en-US" dirty="0" err="1" smtClean="0"/>
              <a:t>delante</a:t>
            </a:r>
            <a:r>
              <a:rPr lang="en-US" dirty="0" smtClean="0"/>
              <a:t>?</a:t>
            </a:r>
          </a:p>
          <a:p>
            <a:pPr lvl="1"/>
            <a:endParaRPr lang="es-VE" dirty="0"/>
          </a:p>
        </p:txBody>
      </p:sp>
      <p:pic>
        <p:nvPicPr>
          <p:cNvPr id="22532" name="Picture 4" descr="http://4.bp.blogspot.com/-eM5213w3rv0/T_6bQbUfLgI/AAAAAAAACjI/f6n_KBgud5s/s1600/Under+the+Cherry+Tre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862827"/>
            <a:ext cx="2808312" cy="396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6885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s-MX" altLang="es-VE"/>
              <a:t>Ingeniería Económica, CE 3116 contenido de la materia:</a:t>
            </a:r>
            <a:endParaRPr lang="es-ES" altLang="es-VE"/>
          </a:p>
        </p:txBody>
      </p:sp>
      <p:sp>
        <p:nvSpPr>
          <p:cNvPr id="38915" name="Rectangle 3"/>
          <p:cNvSpPr>
            <a:spLocks noGrp="1" noChangeArrowheads="1"/>
          </p:cNvSpPr>
          <p:nvPr>
            <p:ph type="body" idx="1"/>
          </p:nvPr>
        </p:nvSpPr>
        <p:spPr>
          <a:xfrm>
            <a:off x="304800" y="1905000"/>
            <a:ext cx="8610600" cy="4572000"/>
          </a:xfrm>
        </p:spPr>
        <p:txBody>
          <a:bodyPr/>
          <a:lstStyle/>
          <a:p>
            <a:pPr algn="just">
              <a:lnSpc>
                <a:spcPct val="90000"/>
              </a:lnSpc>
            </a:pPr>
            <a:r>
              <a:rPr lang="es-ES_tradnl" altLang="es-VE" sz="2000" dirty="0">
                <a:cs typeface="Times New Roman" panose="02020603050405020304" pitchFamily="18" charset="0"/>
              </a:rPr>
              <a:t>Tema No 1-		Estados financieros de la empresa. Relación entre estudios económicos y contabilidad. (1-3</a:t>
            </a:r>
            <a:r>
              <a:rPr lang="es-ES_tradnl" altLang="es-VE" sz="2000" dirty="0" smtClean="0">
                <a:cs typeface="Times New Roman" panose="02020603050405020304" pitchFamily="18" charset="0"/>
              </a:rPr>
              <a:t>)</a:t>
            </a:r>
          </a:p>
          <a:p>
            <a:pPr algn="just">
              <a:lnSpc>
                <a:spcPct val="90000"/>
              </a:lnSpc>
            </a:pPr>
            <a:r>
              <a:rPr lang="es-ES_tradnl" altLang="es-VE" sz="2000" dirty="0" smtClean="0">
                <a:cs typeface="Times New Roman" panose="02020603050405020304" pitchFamily="18" charset="0"/>
              </a:rPr>
              <a:t>Evaluación tema 1 Semana 4 – 30 % Trabajo y presentación</a:t>
            </a:r>
            <a:endParaRPr lang="es-ES_tradnl" altLang="es-VE" sz="2000" dirty="0">
              <a:cs typeface="Times New Roman" panose="02020603050405020304" pitchFamily="18" charset="0"/>
            </a:endParaRPr>
          </a:p>
          <a:p>
            <a:pPr algn="just">
              <a:lnSpc>
                <a:spcPct val="90000"/>
              </a:lnSpc>
            </a:pPr>
            <a:r>
              <a:rPr lang="es-ES_tradnl" altLang="es-VE" sz="2000" dirty="0">
                <a:cs typeface="Times New Roman" panose="02020603050405020304" pitchFamily="18" charset="0"/>
              </a:rPr>
              <a:t>Tema No. 2-	Ofertas, demandas y formación del mercado. Equilibrio, Elasticidad. (4</a:t>
            </a:r>
            <a:r>
              <a:rPr lang="es-ES_tradnl" altLang="es-VE" sz="2000" dirty="0" smtClean="0">
                <a:cs typeface="Times New Roman" panose="02020603050405020304" pitchFamily="18" charset="0"/>
              </a:rPr>
              <a:t>)</a:t>
            </a:r>
          </a:p>
          <a:p>
            <a:pPr algn="just">
              <a:lnSpc>
                <a:spcPct val="90000"/>
              </a:lnSpc>
            </a:pPr>
            <a:r>
              <a:rPr lang="es-ES_tradnl" altLang="es-VE" sz="2000" dirty="0" smtClean="0">
                <a:cs typeface="Times New Roman" panose="02020603050405020304" pitchFamily="18" charset="0"/>
              </a:rPr>
              <a:t>Tema </a:t>
            </a:r>
            <a:r>
              <a:rPr lang="es-ES_tradnl" altLang="es-VE" sz="2000" dirty="0">
                <a:cs typeface="Times New Roman" panose="02020603050405020304" pitchFamily="18" charset="0"/>
              </a:rPr>
              <a:t>No. 3-	Teoría de la producción y del costo. </a:t>
            </a:r>
            <a:r>
              <a:rPr lang="es-ES_tradnl" altLang="es-VE" sz="2000" dirty="0" smtClean="0">
                <a:cs typeface="Times New Roman" panose="02020603050405020304" pitchFamily="18" charset="0"/>
              </a:rPr>
              <a:t>(5-6)</a:t>
            </a:r>
          </a:p>
          <a:p>
            <a:pPr algn="just">
              <a:lnSpc>
                <a:spcPct val="90000"/>
              </a:lnSpc>
            </a:pPr>
            <a:r>
              <a:rPr lang="es-ES_tradnl" altLang="es-VE" sz="2000" dirty="0" smtClean="0">
                <a:cs typeface="Times New Roman" panose="02020603050405020304" pitchFamily="18" charset="0"/>
              </a:rPr>
              <a:t>Evaluación temas 2 y 3 Semana 7 - 30 % Examen</a:t>
            </a:r>
          </a:p>
          <a:p>
            <a:pPr algn="just">
              <a:lnSpc>
                <a:spcPct val="90000"/>
              </a:lnSpc>
            </a:pPr>
            <a:r>
              <a:rPr lang="es-ES_tradnl" altLang="es-VE" sz="2000" dirty="0" smtClean="0">
                <a:cs typeface="Times New Roman" panose="02020603050405020304" pitchFamily="18" charset="0"/>
              </a:rPr>
              <a:t>Tema </a:t>
            </a:r>
            <a:r>
              <a:rPr lang="es-ES_tradnl" altLang="es-VE" sz="2000" dirty="0">
                <a:cs typeface="Times New Roman" panose="02020603050405020304" pitchFamily="18" charset="0"/>
              </a:rPr>
              <a:t>No. 4- 	Formulas de interés. El valor del dinero en el tiempo. </a:t>
            </a:r>
            <a:r>
              <a:rPr lang="es-ES_tradnl" altLang="es-VE" sz="2000" dirty="0" smtClean="0">
                <a:cs typeface="Times New Roman" panose="02020603050405020304" pitchFamily="18" charset="0"/>
              </a:rPr>
              <a:t>(8-9)</a:t>
            </a:r>
            <a:endParaRPr lang="es-ES_tradnl" altLang="es-VE" sz="2000" dirty="0">
              <a:cs typeface="Times New Roman" panose="02020603050405020304" pitchFamily="18" charset="0"/>
            </a:endParaRPr>
          </a:p>
          <a:p>
            <a:pPr algn="just">
              <a:lnSpc>
                <a:spcPct val="90000"/>
              </a:lnSpc>
            </a:pPr>
            <a:r>
              <a:rPr lang="es-ES_tradnl" altLang="es-VE" sz="2000" dirty="0">
                <a:cs typeface="Times New Roman" panose="02020603050405020304" pitchFamily="18" charset="0"/>
              </a:rPr>
              <a:t>Tema No. 5-  	Métodos básicos para la elaboración  de estudios económicos (tasa interna de retorno, tasa explícita de rendimiento, valor anual y presente). </a:t>
            </a:r>
            <a:r>
              <a:rPr lang="es-ES_tradnl" altLang="es-VE" sz="2000" dirty="0" smtClean="0">
                <a:cs typeface="Times New Roman" panose="02020603050405020304" pitchFamily="18" charset="0"/>
              </a:rPr>
              <a:t>(10)</a:t>
            </a:r>
            <a:endParaRPr lang="es-ES_tradnl" altLang="es-VE" sz="2000" dirty="0">
              <a:cs typeface="Times New Roman" panose="02020603050405020304" pitchFamily="18" charset="0"/>
            </a:endParaRPr>
          </a:p>
          <a:p>
            <a:pPr algn="just">
              <a:lnSpc>
                <a:spcPct val="90000"/>
              </a:lnSpc>
            </a:pPr>
            <a:r>
              <a:rPr lang="es-ES_tradnl" altLang="es-VE" sz="2000" dirty="0">
                <a:cs typeface="Times New Roman" panose="02020603050405020304" pitchFamily="18" charset="0"/>
              </a:rPr>
              <a:t>Tema No. 6-	Análisis económico de alternativas. Toma de decisiones, estratégicas en la selección de alternativas. (</a:t>
            </a:r>
            <a:r>
              <a:rPr lang="es-ES_tradnl" altLang="es-VE" sz="2000" dirty="0" smtClean="0">
                <a:cs typeface="Times New Roman" panose="02020603050405020304" pitchFamily="18" charset="0"/>
              </a:rPr>
              <a:t>11)</a:t>
            </a:r>
          </a:p>
          <a:p>
            <a:pPr algn="just">
              <a:lnSpc>
                <a:spcPct val="90000"/>
              </a:lnSpc>
            </a:pPr>
            <a:r>
              <a:rPr lang="es-ES_tradnl" altLang="es-VE" sz="2000" dirty="0" smtClean="0">
                <a:cs typeface="Times New Roman" panose="02020603050405020304" pitchFamily="18" charset="0"/>
              </a:rPr>
              <a:t>Evaluación temas 4-5 y 6 Semana 12 40 % Examen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roadway" pitchFamily="82" charset="0"/>
              </a:rPr>
              <a:t>Análisis</a:t>
            </a:r>
            <a:r>
              <a:rPr lang="en-US" dirty="0" smtClean="0">
                <a:latin typeface="Broadway" pitchFamily="82" charset="0"/>
              </a:rPr>
              <a:t> de </a:t>
            </a:r>
            <a:r>
              <a:rPr lang="en-US" dirty="0" err="1" smtClean="0">
                <a:latin typeface="Broadway" pitchFamily="82" charset="0"/>
              </a:rPr>
              <a:t>empresas</a:t>
            </a:r>
            <a:endParaRPr lang="es-VE" dirty="0">
              <a:latin typeface="Broadway" pitchFamily="82" charset="0"/>
            </a:endParaRPr>
          </a:p>
        </p:txBody>
      </p:sp>
      <p:sp>
        <p:nvSpPr>
          <p:cNvPr id="3" name="Content Placeholder 2"/>
          <p:cNvSpPr>
            <a:spLocks noGrp="1"/>
          </p:cNvSpPr>
          <p:nvPr>
            <p:ph idx="1"/>
          </p:nvPr>
        </p:nvSpPr>
        <p:spPr>
          <a:xfrm>
            <a:off x="3923928" y="1754815"/>
            <a:ext cx="3896190" cy="3580210"/>
          </a:xfrm>
        </p:spPr>
        <p:txBody>
          <a:bodyPr/>
          <a:lstStyle/>
          <a:p>
            <a:r>
              <a:rPr lang="en-US" sz="2400" dirty="0" smtClean="0">
                <a:latin typeface="Broadway" pitchFamily="82" charset="0"/>
              </a:rPr>
              <a:t>Sector de la </a:t>
            </a:r>
            <a:r>
              <a:rPr lang="en-US" sz="2400" dirty="0" err="1" smtClean="0">
                <a:latin typeface="Broadway" pitchFamily="82" charset="0"/>
              </a:rPr>
              <a:t>economía</a:t>
            </a:r>
            <a:endParaRPr lang="en-US" sz="2400" dirty="0" smtClean="0">
              <a:latin typeface="Broadway" pitchFamily="82" charset="0"/>
            </a:endParaRPr>
          </a:p>
          <a:p>
            <a:pPr lvl="1"/>
            <a:r>
              <a:rPr lang="en-US" sz="2000" dirty="0" smtClean="0">
                <a:latin typeface="Broadway" pitchFamily="82" charset="0"/>
              </a:rPr>
              <a:t>¿</a:t>
            </a:r>
            <a:r>
              <a:rPr lang="en-US" sz="2000" dirty="0" err="1" smtClean="0">
                <a:latin typeface="Broadway" pitchFamily="82" charset="0"/>
              </a:rPr>
              <a:t>Cómo</a:t>
            </a:r>
            <a:r>
              <a:rPr lang="en-US" sz="2000" dirty="0" smtClean="0">
                <a:latin typeface="Broadway" pitchFamily="82" charset="0"/>
              </a:rPr>
              <a:t> </a:t>
            </a:r>
            <a:r>
              <a:rPr lang="en-US" sz="2000" dirty="0" err="1" smtClean="0">
                <a:latin typeface="Broadway" pitchFamily="82" charset="0"/>
              </a:rPr>
              <a:t>será</a:t>
            </a:r>
            <a:r>
              <a:rPr lang="en-US" sz="2000" dirty="0" smtClean="0">
                <a:latin typeface="Broadway" pitchFamily="82" charset="0"/>
              </a:rPr>
              <a:t> el </a:t>
            </a:r>
            <a:r>
              <a:rPr lang="en-US" sz="2000" dirty="0" err="1" smtClean="0">
                <a:latin typeface="Broadway" pitchFamily="82" charset="0"/>
              </a:rPr>
              <a:t>futuro</a:t>
            </a:r>
            <a:r>
              <a:rPr lang="en-US" sz="2000" dirty="0" smtClean="0">
                <a:latin typeface="Broadway" pitchFamily="82" charset="0"/>
              </a:rPr>
              <a:t> del sector?</a:t>
            </a:r>
          </a:p>
          <a:p>
            <a:pPr lvl="2"/>
            <a:r>
              <a:rPr lang="en-US" sz="1800" dirty="0" smtClean="0"/>
              <a:t>¿</a:t>
            </a:r>
            <a:r>
              <a:rPr lang="en-US" sz="1800" dirty="0" err="1" smtClean="0"/>
              <a:t>Es</a:t>
            </a:r>
            <a:r>
              <a:rPr lang="en-US" sz="1800" dirty="0" smtClean="0"/>
              <a:t> viable?</a:t>
            </a:r>
          </a:p>
          <a:p>
            <a:pPr lvl="2"/>
            <a:r>
              <a:rPr lang="en-US" sz="1800" dirty="0" smtClean="0"/>
              <a:t>¿</a:t>
            </a:r>
            <a:r>
              <a:rPr lang="en-US" sz="1800" dirty="0" err="1" smtClean="0"/>
              <a:t>Es</a:t>
            </a:r>
            <a:r>
              <a:rPr lang="en-US" sz="1800" dirty="0" smtClean="0"/>
              <a:t> </a:t>
            </a:r>
            <a:r>
              <a:rPr lang="en-US" sz="1800" dirty="0" err="1" smtClean="0"/>
              <a:t>competitivo</a:t>
            </a:r>
            <a:r>
              <a:rPr lang="en-US" sz="1800" dirty="0" smtClean="0"/>
              <a:t>?</a:t>
            </a:r>
          </a:p>
          <a:p>
            <a:pPr lvl="2"/>
            <a:r>
              <a:rPr lang="en-US" sz="1800" dirty="0" smtClean="0"/>
              <a:t>¿</a:t>
            </a:r>
            <a:r>
              <a:rPr lang="en-US" sz="1800" dirty="0" err="1" smtClean="0"/>
              <a:t>Depende</a:t>
            </a:r>
            <a:r>
              <a:rPr lang="en-US" sz="1800" dirty="0" smtClean="0"/>
              <a:t> de </a:t>
            </a:r>
            <a:r>
              <a:rPr lang="en-US" sz="1800" dirty="0" err="1" smtClean="0"/>
              <a:t>proteccionismo</a:t>
            </a:r>
            <a:r>
              <a:rPr lang="en-US" sz="1800" dirty="0" smtClean="0"/>
              <a:t>, </a:t>
            </a:r>
            <a:r>
              <a:rPr lang="en-US" sz="1800" dirty="0" err="1" smtClean="0"/>
              <a:t>subsidios</a:t>
            </a:r>
            <a:r>
              <a:rPr lang="en-US" sz="1800" dirty="0" smtClean="0"/>
              <a:t>?</a:t>
            </a:r>
          </a:p>
          <a:p>
            <a:pPr lvl="2"/>
            <a:r>
              <a:rPr lang="en-US" sz="1800" dirty="0" smtClean="0"/>
              <a:t>¿</a:t>
            </a:r>
            <a:r>
              <a:rPr lang="en-US" sz="1800" dirty="0" err="1" smtClean="0"/>
              <a:t>Crece</a:t>
            </a:r>
            <a:r>
              <a:rPr lang="en-US" sz="1800" dirty="0" smtClean="0"/>
              <a:t> o </a:t>
            </a:r>
            <a:r>
              <a:rPr lang="en-US" sz="1800" dirty="0" err="1" smtClean="0"/>
              <a:t>decrece</a:t>
            </a:r>
            <a:r>
              <a:rPr lang="en-US" sz="1800" dirty="0" smtClean="0"/>
              <a:t> ? </a:t>
            </a:r>
            <a:r>
              <a:rPr lang="en-US" sz="1800" dirty="0" err="1" smtClean="0"/>
              <a:t>Proyecciones</a:t>
            </a:r>
            <a:endParaRPr lang="en-US" sz="1800" dirty="0" smtClean="0"/>
          </a:p>
          <a:p>
            <a:pPr lvl="2"/>
            <a:r>
              <a:rPr lang="en-US" sz="1800" dirty="0" smtClean="0"/>
              <a:t>¿Marco </a:t>
            </a:r>
            <a:r>
              <a:rPr lang="en-US" sz="1800" dirty="0" err="1" smtClean="0"/>
              <a:t>regulatorio</a:t>
            </a:r>
            <a:r>
              <a:rPr lang="en-US" sz="1800" dirty="0" smtClean="0"/>
              <a:t> favorable o </a:t>
            </a:r>
            <a:r>
              <a:rPr lang="en-US" sz="1800" dirty="0" err="1" smtClean="0"/>
              <a:t>desfavorable</a:t>
            </a:r>
            <a:r>
              <a:rPr lang="en-US" sz="1800" dirty="0" smtClean="0"/>
              <a:t>?</a:t>
            </a:r>
          </a:p>
          <a:p>
            <a:pPr lvl="2"/>
            <a:endParaRPr lang="es-VE" sz="1800" dirty="0"/>
          </a:p>
        </p:txBody>
      </p:sp>
      <p:sp>
        <p:nvSpPr>
          <p:cNvPr id="4" name="AutoShape 2" descr="data:image/jpeg;base64,/9j/4AAQSkZJRgABAQAAAQABAAD/2wCEAAkGBhQSERUUExQWFRUVFxwZFxgYGBwaGhcdGBcaFxcaGhsZGycgIBojGhUYHy8gIycpLCwsGB4xNTAqNSYrLCkBCQoKDgwOGg8PGiwkHyQsLCwsLSwsKSwsLCwsLCwsLCwsLCwsLCwsLCwsLCwsLCwsLCwsLCwsLCwsLCwsLCwsLP/AABEIAMoA+gMBIgACEQEDEQH/xAAbAAACAwEBAQAAAAAAAAAAAAAEBQIDBgEAB//EAEQQAAECAwUFBgQEBAMHBQAAAAECEQADIQQFEjFBUWFxgZEGEyKhscEy0eHwFCNCUhVicrKCkvEWJDNDY6LCU4OTs9L/xAAZAQADAQEBAAAAAAAAAAAAAAABAgMEAAX/xAAyEQACAgEDAgMHAgYDAAAAAAAAAQIRAxIhMUFRBBNhInGBobHB8BQyBSMzkdHxQkOC/9oADAMBAAIRAxEAPwDSz0sTpCG/r/MhSEBOLEMSjsAUzDfQxoLWqsYrtR/x1AgtgTh6K/8AIxKT0qyJorNNC0BafhUHHCLVS3IIgHs0oJkIRqih5kkerQ1ly3JisZ2rFaTKVPsbjHESRV84JnLEU4joIspOhGqB1SCC+nOCEBwWo2u2JjPfESKx2oBwg5An0gSaoOMRLlQSG2nL0MHGsL77QO6dgWUjl4wH5AmGUgUWGWrQluMTnWZhqX+84Nkp8I6RJaPCN8DWPpApeICilAcYkqozL8YtA0aO4QMoPUAPKnLA+ImuRiSpyyas0TFnxGCPwQTU1jpNBVgwlP8AqLRJbjaw3CLSh9w3RxKBk0C0FIDM2ujbwDFypZUKF9xi1UlL/DBEsAZJaBrR27F6pCm8SfvrFYszhmHlD53DNWBhZ3UxB9oXzQ6RYmQd3nFkoE0rD5V3BmB6wsRZWfKvpA81M5wYKmXoNYlIkqSqqm2j7EFIs/SLESKuYDyHKBwKLhj6x1cokghX3zEXkFtscRLOxvWJ6ilC+YpQUzxKUCTmaasG5mDFSgDWJqwnSH17HKG4lQoupLUS3m/yiYmnanqYJmSvzFb0J9VRzGNkcp7DOO52dPQvEUl8NTQ5EE68Iwl+3h3hJZi7NwoG5F+saixLHfYSW71Kk8wHHlijAz5ZxDN28XEOD6CMUJ+bBSYM0NDpGp7MTDi4pHUVH9saFCiDGY7IzyqcUnLADzB+pjUTaHI5xowxqJHodUmrxDE5UBoB5v8AKIKWWjuJn3t5UjQ1wBdS5mEDJWSphFyy43R2UlnOyO4Vg5dBUmVAN4sqVM0GE56M9fKD5c5jQu+u14EMh+/SdZf9wmD2gWOl0O2WY6EtXToSPaD50r8tJ+61hVcRxSEbajmCQfN40NrktKG5vlEYy9mL7lpRSlJIUppHlJIqAS8Tcx0rbKLytkVQLKtAME95iNYom2EKrkd0WSUMFAl2IDngDAT6MNFolavFUpNXMTE6JzCCKQGFHpqsnERxRTOxFizRMS6NASpHdSyVaWO6Ck2stC/uWOcEAxOSKRLVTHzivFECsbYiJzRln4jHj5ZeOKUuEEJVEoFNqrlHPxw2GIrxuJ9fkxv02TsMkqERUICl3inVx5+kWGc/0MXhOM/2uxJQceUTUQTA95WvukOA5NBsffHZiiIrtiQtOE55iNMSUuNhBMvFb4nqCR6U4RoxaUfydRGRtUrCc38RHSPd0r7MZnJx4Ojd0y2auYqqRimBYWgJDOyhTzaEd/J/3ldCC6gXDGqiUv1I6Q9uqYUT1Vb8tTHQErFaxX2xu84ZU18T0JfbUORQ6nnCYdMY13G8RbYt7ITUonYlaJU0a2be8oDM03fWMbcpAmVFMCuWTe0Fz5JUCKilXSoUZyzjY8CWecJVHgfw2GGSLcjUIOJKVBmUAeIIcNHVJcmBOzJKrMkZFBUkA6gKdJ6Fm3QzlhIzUkHfvAOmyN/nRaTRmeJptFYoGasWykkuAHZ33ULxIrlg5lWtAwHWOzbcMLgH4SDTb/pnvhXn6Jo6OPuDO2EDQAdBE0kmbMH/AEpZ/wC6a8XFIwhSWUsJAUMnOp484ss8vFNAyPdVDvkpP/6PWD5iklQYwabbFXZJTygB/wCrM/vJjV21JMpTftfpWMv2Vs+BS0jTGeeIpjWIqhjqG8ozxlcU+zf1ZeS9p/D6IzBnRNFoDVIAGpjq7NiqHqTsbq+cVLsRUCkgsdafOLyzdEZ1jfNhUq0B/MRBSHWspLhxi1Ysxy4QRZrvSAkEqoGq3sYtNnwn8tJFK0FYm8rvYrGG24uwilc98Vyp/irTw6nLWDZljp4kht+L2ECTlhJcoUWGF2oHr+pnyg+d0D5UebCQohq5xcZoycQjnzVTQGSUsaF2HLUmOCUUAsFKUdTl0EJPxEYjQwyk/QazpwS52bKnpCy09o0jIH74mIS01dRc+XT5vFpnJzwgna0efkzzns+DdDDCPAPK7QoJbCX4j0glN9pNMJHFooXORngBPD6RZLW/6R5D2jM4x7Fkiabcg5qSOY96QHPvdILS3WeFOsRmpCzhSkM9V0bezCp8oukBMv4QneTmfOFrHZTS+gNKsC5isUxRr+lOQ4/fOHKZTMxikT+EeVO5wsouTs70GFjtDulXxZjfCi85sxMyqg4ANMmI0+cdE4JmIVmQXPBm9SIheF4S5yi5LqGFkpJbcC0eniyvR7Vs8zxEFF1HYz9sClkku6ll2G16dAaQwQpLCpyi0SZiSU6uFuf3ac2frF/4BOqK8TBk5NKkyMoK+RLPthQsqIKQaV2bd+kB2y1nAQFOCQ/KoIhheFmUoFSSKO6eecKpsoKoSBVzn04Q+OiGSWuVsJ7PpBCiTWg5MT/4w2vC1NKW2ZSWy/a0JZP5QKpZfEzAjYC9ctYumXrOKWWgFJDGruDtzhMmJykpI0YM6xwcWgmwXtOlIZFEmreE7uOQhzar/kpRK70qdZV4kAUAYElOJ2cka/CYQXZLBQQAEhT1d2LMAHESHY60TBLCUYUgK8SywqtSn5ggM0CC0yaKZJrJG4rc3FmsYVLSpE7ElQdJAzB4mIzLof4iFf1B4zll7J2iTgK56UoQvEwKn3txFDpWNMq8ZQ8QKU7TnypTzjVCON9CCjN9AdF3KSWSgAbj7EiPSpZTPclj3avLuyYrX2rlBTJHeKahSxfmnXcIrm3+s4msa1EggFQIzDEkkMB8oeGOEN0guMurKbivPCsKwlQX4SlIdTqT3oYPnnQVOj5RqLDeKF1QoKALHQpOxSTVJ3ECMbYrIVoIR4VKCSiocFMuUBXSgNcw7RJFhtcpICZhcGh7wMc2xVc8zSI4WvaXq/8AJonjbprsuqNPaLIp6EAfe6BJthV+4cx9ITG02zIqzLk4g/AEFgOAiITaSxMxTjLxkDo+cO1F8r6iLC+6/uv8jn+ErOqSrg3pEDdU5QJNoCQP2qVToQfOF2K1azFtuUlzxJqYjOVa2pNmp3FKcPkqIvHBPZfUqsMn1+aHN33NMr+etSdpcAcMSlE8aRM3ScRd1gfrmHwjaQH+UZuXeFqSWVMUzGoDn1PpBEvtStAAmKMyrBnBSP3K8Lk8IOiKY3k5FwvuaaVdgQxUSo5lnpuSPYRRMQZxIP5aE5hwFncpX6X2CsUzO0svCEy5gmqUmrOML0ckkEHdnHPxhly0JXLBZOQUEg0qouaE6vDUie/UttE7GcFnlpURQzFBpaPdR+6xGbd8pCcGMqm6kbf6RkN0DTO0ExSQEyClO1ExHkdIrRfXdf8ADs7q1/MST/b6Qrg2VT7BNputEtGKarDsDBzAy7pxJ/a9Q9CRw05xV/FJqlFf4Ule1UzE3DwAD6QvtF9TEzPFJAVnVSlkV2MwziT8O30HWauWWWuyLlkBRCRt05HLziMtbD79oBnXtaJinAljilz1MSlWpbHGpDk6JGzgIX9HJcIf9XF8jATH+/pFE61pBZPjXoBpxMCCZiUAolQJroPKCUqSg/pQH4ADSLYvCb+2/Uhl8VSuC9A+y2ZIQe8GJai5Og2ADYIuVJQwYSx/UAPMxAl0gtQ1yiUqYNjNqwHoaxolGKe3Bhtydy5PLUBUiowlxkKsRwhUbwUahKW4Kgy1KBxpxAfAOqvb3i4SFilKQ0Euv5uyk+F+dEZ6epTkDIk/fGAJy86vWurRJdoLmh5RxUtJUwSXo6gRR4xLZmeUfU7LUFbRypzi0Eg4SOY15QFJtyScyDsNPOGMlYXRLOMm0PAGDO0BKihUxYLDXRvNtsbGx3itUoS1KSlaaYzXTNhujK4ZiVeMB+Y9o0l02lCSpRSCRLKnO4Oc9u3fBx80Wwy5KJliSxJWpatVH6iOyjZllpknGpO1y7Z7BRx1gGyWfGCCpUpaQCSS3ePi8RId6uGIowhbeK1yZmJMxRDVLEpKlMqoOYVk9MhG5JdCsss5fuexq7RfolSyUSxLAFMISCekZide82YxmTFAmoActtyL0pkNtRByJq7QgpwBICQVVThFXKgXxGlMtecV266u7myihSjiQr4AQSxGTaHEKx1UTbCLiWQcLKyBZWYdHiy3iDbROKUlTOwJzAyBOp3aQLYZCgV4nSr4dpHgVWhqeBiuTapi0pl/8s4SpqlbP4X/AGuRo9OMZcKfmTS7/YvOUVCLb6fdhcuZOEvGpBJKCooAYy8iH1IbYH84Wr7QqUQUJZAIxZEn9zHrGu78JQVK2OonYPvKMVMskyYuYqXKJlqWohmFFF8uBjRHJjUqm6Rlam43FWapEpKgCASNtfYGF1tvQS53dgHCAHUTQFWyjsNsK7De0yUoJIbBSoD0yB1ga1T1LWpas1FzFcWFybvg7JlUUq5HlovBKGrVRLZHIO9KtEJgKwCUpL1+o1yhZclmTMtCEkZpXlT9MObTZloUJYQ6Upcd2z4dGS4yoCBE8i0S0mjBPWrWxfZLtlzAAZVRnhUU+pYxZOCAhXxqwKwVNXdtMw7jlA9htZ+BAmd7mQrwjcVOSW3axdarGwltVgyjwCiT1Y84hV7otKUrpsnLkysAUApQI1J9hFNrvFMpctCUgFWHEwHhCywyeusStpwy1LBZjiUmtCokeFjkS1Nrwo/FHvErLPjTTQZJA6RaENVkcmR7K9xpb7esS8Sf1FgVBs9QDUtvEZ1ajiUXLkuTtO2lIbXxaASlIIJCySc64W9oVTQ7mKQjW5Gc72ISltnFk4UpFK00aPSSRQ8RFKELrMpiH2xK9fFLI3+n+kclioBjt4pIRMbf5/6wn/P4P7FUrh/6X3NF+gE5ts3D3gMOT7GldxakFWScwClOQ9W3xbarpxjFJUC9RWh+tGiSaUY32X0BKL1Ou7EgvIoWoLTUlGbOMO8UJYboaS7fLIBfMau/OEtqsK+8qTiDPiGrZhiaAb4ki0TQAGBpmwr5Rni65s0SqWy5/wBCdZBJ4xHvHZg+b7OGyK56gFFwc8ue2OyJwBycbP8AQwrVHnvkvkKSxAlMNQHEWyLtlrJZFX2+VI7LtksCqD5/KLbHbpYBUFhJBokkO0LFucq4DTQXOkLTWZhSkbfEOggxCpa5CigOplZZGiGSRm3hIy2whtt6CapjMDbB5PtjlokLlISoZKBqC44jYaiN+LwUV7Te5yyuNpIbSJSzMSQFFSU/FkCcyDuJJbUQxTYu+QHBS/7hVkmj1+3jMovtWEMeb/WCpfaaYhLkoI/mFeTZx0vDuKa5CsjY5kWJVkSQlQWCRhozCrgnPZsyiyx2tsqrarUCQcwADk/DSK7Ba0zU414wCPhSnPqXHOJ2exJSThJZ3Apt4QmroB3yUKnFM1iTiJCq1oEqA8x5xJdiWVkoCQpy6myJNSQ3GIW1L2lCnB/LOW5RGnEwzl3kozVoSB3afiOXiNW35xGDccs69PuXmrxx+JXa5RGATFJKWJLjCkkMz1NKv0g6XPOGjJDZrDdEhj1IgO3zHwAMGLlSmAHM9eULrdeLpBkMsOAVqyZziMtL1Zjmz6CPM8XFzy0v9G/wy9jgIttz94cYmAECpVhCWenDM1c5whnymJDgtqkuDwMN+5qFBikEEqUcRZthS3RoXWgFy+erx6v8MeRXFytLoY/4jihGpJbvqW9nZZ/FyjsC3/yt7w97RTAEuQ5TLxDR3YM+eym6E9xUtMts/EP+2D7ZaEzbRhxeHwyyd7rJFf2gtF/EOsrb7EfD7417yd637Lsau5lIJLOvMklsnJZ2zOmQGzt19okWhKElJRMWo0UMCVAftJJBLsGDVbKE1iuEqnTDPdRKqOyhUqrsLgZnUROX2Z/OSlOIJUVAKBKSC2oDYksWJDbozalexq0OrHd+ysMiaNqQehBBhNKotB2LT/cIfX2kmQtLEkJJxabTWEcgYpqE5kqTT/ED0jXga0szZf3ICtUtSZjEMCVEVFWJ2cR1ipSsxtMantKoGW3hdKksTnq4jLJFQdPnDQkpLYE4tPcnOyiCYkv4YjKNYcUIRnE7UgqlLAzIP0isLYwUhTE7mY+cLX8yPxHusb96GMmX+WAXHhSTpoDpFci2d0oFKqKY0yO2kRsqiQdTvigSwVKBJS+VAz7TTzESyY3FJIVZFJtjq1zpc1JxAeHU6VzHB2bhCD84ZTA2ng001i6ZaFHCjwrUkByHqCWcsGo0cwvULcHLhpE0lRXUwaZcRUskqA1Gw14RBFwKUvCFoScwCakbmo+6GKbwBGFRqN0U2aUkznLsrf4Tz202xFq5tMnLH7GoW3lcsyW+IeEasG5Qls8olZCSilfEWB3Z5842naCzhMtIlJIKiyk5ulvYjzjG2iQA70bR4WtLok49Sm0WaYFOQ6hR6U0aOIMwhlYiDmKHyh9ZJiJssBRClk0eisttKcYFtF3qQrwsx0BBNOeUerhlFxVCbi+QjDVNNxGfHMRqbBIQpOJOFJZ1AACtcucC3VdCl/EEEbWL55E5H6w5RYUDwukc6xPJNN0htD6nJSi2UES7umLR8aUciTw0ihMgfpNda+zwwlD4Q4S2/wCsQn6Biu4nt0tSbRKSQB4FUGRYVbrD2fZQa4xloIWdoJjTJJf9wfiUOOg84eXcgTVJxCjVGWKgblGSW2Vv0X3NT3xper+wivG40zZYWuTOnJFCJa8JAzJAJAOXOFtqsMmahQskwnB4zJJabLKXcAHZzI35x9MmpDfelflCS8bklzVE4E4iCMbMuv8AOK89G1gyjZbFOUD51Z+0ClScBDOCnGXLF6igzqW1pvhjNSGFQaaa74XWu5xKn9xNThNTLWgll1zWDQryLjhsg9Q0GmUbvCYdDbXDMni8utJPoX3XOwz5e1l/2QwmDGklnImFnOZYNpsMA3Mn/e5P/uf/AFKhvYwCuYAKIXhG84QVH/MSP8MS8XDXm37FPCy0479SwSSEuxJZvCkl8Ncg5o5PWF1ptlJc1ClEOkhYYJAcOknXHkQz8I0NmdKS2ynrA1ouZKpYADDF3jAUd8Wn81Yg4pPY0KTkqZWm0CchaFUKknm4q2wg5iO3VZQmSgOUqUHJSWJOZrnFE6ylL1LpLjkPqesWWFWJYrREv1Py9IONVH3iT5OWu7cSMKpiqKxAlndiKs1KwpmXGoEsAobj7GHq0nE+dK73YfOAVJUV55acf9BFoTaZKXFCC02dSWxAhyw5B/eKpaM6Q27QT3UgZMkk8y3okQqSfWNEJOUbZOaSdI6g1EHz88vthAJVUQytK3R97BA/7IfH6HPfFP4fUtsgzimchGNl4W2VfLc3mYlYVViq3sFEqmKSDoOjUD6RXKupngXW5KEIShLJKvCCkBwFZ+Q9I9+MQnwgKYUDbqbIDTawkAhR2BSpalcW8OfCKU30QG7olqPWvlGJo2x9wWuypTMUQGcsW+pgmwywTl4hQhmpto9d8ctFnU5IGsV2WxsoEgUeod8mYt7QdL1NnOSeNILvgDuS9Wy8RGu70jKXgksGqddR7xobddyVuQ77yQB1aEs2zTUO6aPQ0L9IzZU3NNEelHrisCycRcYfhGh8tNkMlhXeJKkpUw8QajHI8RBN3WRKpfgJcmoD560G6CpAALLfw5AU6uxEaYTUY0dGO4bJXiQMKUtVw+FumsULkkVwNwPziudNl6Ag8X8niKbUSPEW/wAB9o73BruwiXMDMcI4xNKyMgDwjyJ6WbPexglFkOYfrAsakJO0ai0skH4jw/SI0nZm1iYqYQCBLVhc6skM3ByOUZ/tQkiQl6FS8I5Mo+kaHslZ8MhSmLrmKU3BkONysGL/ABRny/1fgWivYHJck7qQNaLOS1dejZffGOyp71pl9RHe8xBxX6ZwLG4EfaG7cTEgEDI7NSOTODx2RmFycJIzbWPoLOGMLrf2elzAMIwl8wWprRo1YM+jZ8Ec0PMXqZCwLafLOoEwj/4lNGksMjKtczv2wut3ZpSZiDKXiYkEFgQCGJzZmg2dZpktL4aj70g5ckZS1Lsdii4xUQtVpwllDg1fIRybOmgBaKDLAsedD913QDYreVTE96tADsAphifZvfbnlGgWlgTEoyTLTi4umK75IwEjUV45Rk0WlSCpRLOWy0Gkae+PEgAUBOnWElqsJILKUkgu4zpx4RRNLkjJWNZM9SlYmGEJoxz1P2YpsinUpRoxcgfypHzgezXmEhQd2riIq/AfdY7dyk92o4nKida+JVfXyia23LV2Edsnla1E6MANjV94qCtI8gHPaSepeJlMbIUo12M01bs8IYq+AcB5iFk3J8oOTMdCeA94Dftw9/2YK/lz933RbZD4h97YNMwJBcgV1LecAWfPlE7RMUFjCSHBy4xTPFTjTI4G4ystmqUf1JHD5xSFj90EIU/xykLG1gD5UggKk/sR98o8/wDT9n8j0FmrlfMnapMwO7CuzKtIjZJCkEup32t7aRSuxBAxEowgVGvrAybSgEKISgCuJRoHyLPrSKv2rozp0qGFtT4aVAGgNTs8QgGfYksFDEDrQZ8NI7L7ZJmAgMVBwzsrOhALO+dI7Kvh0gAqL1UCGIORz0hXCuUBv1KZrt4FKBcOAGy/pMW2eaoMSXp+t1N1jslIK3Cyh83Abl9YaBLoPiGRrQnY4YZwuR77Lb8/OQRruAUUoOQSf5m+kGS7LNSGBBAH7gT1asCSbGMTglStSTUQbPs6mpMCTtGL0KWhrXCCk+pCTaSossUi7DKDuCT+1yTuaogUWwp/578xzoHMRtN6pmgEDEdqkkAcXAJMVjHcDLu0KEFMgFPhCqg6YkLYngpSekP+z897Ig/y09oyN52tK5CZb1CkoVWo8Cm65j6Q8uixrNnQUnCwIALswUWdjGGf9Tf1+prj+2vcFzAEKT4mAZ94Cfn6R2zXpLKy3hCj8TMksAKnInIRRKu0IBKiZilfEpXoBkBui0SRMBGjNXL7rCPJGxtIdalYRTpHRO8GIVEJpnZ2WxVjWneFe0WSbAAzqWoaBSi3SG8yIugtnTcROEEndt2dYnbLRhlkmpYAjiQM9gd+UTmWcAO+HhSnLrCK+7kXMWkqWpSCKDT7O1jHKakGMVe7OTLuBmKdYWhRcEMwA/SG8+WUMLHeClukB0gtickPsBJctk8ZlNyqTiCz3Kcg6ipJY+JVW00bkY1NwKSUgJCyBkrAQmm9TEneA0XWy4Dk99kLyWnElAKcicwSatod0CLkDrzhjflxylgzFg0H6WBd6NTMuzxijOnCqZitzqqz0d3SeYhbk3sLpjV2PxZpagUHwYS213oHesLrbZe6XjBDJlqTzcENyYRSq+ErpaEkKw/GkZn9NPhy1Bi2850pVnQJcwKXR9tcLjyhlpe3VnPUueEJ0MFA5Aiv3nBChRwXEBLJi6zWnA9HCsx7jfGieF3rx8/JkoZ7j5eTj5olNFN8Fyj+UniP/KKgAsFs9N+x4tlTkmUPENCQSxDZiuwmEWbVKO1NPdBnicIy6prb+6LUTKn72wRZU4iVHl79faKJFkKydE6nbu+sE2q0JloKlEBI1yHAbTuEassr2RjxRrdnrda0ypalmjZbzoIQi3PA8qeu1TQSD3SC7bdj1gn8OBoen0hscFW5WTNnPQxGIBjUs2InVjTXdCTtBcvfSlEFQBGdCThyB1Z4PRIUqYElbYyTVRo2xsoGtd1oROU82hyAycioL5g74wp6XyHlWfLFulwaEGCbHfEyUXSo8DUHlD/tNcTFSgkMNQaHYWyHKMsUNGvlWG7NZYe2QNJssMdUn2jQ2e3y5qMMqck/yqLEbmV7GPmgRu846FlMDQha7H0BVomS1hJmlLZFgpuBNeUU3lJUtLid3mrKUoPubQ9YyEi/ZiWDkjYaiGMi+5Z+JLbSlRHkXgqKTtC7rkaWIqQkf7uUr/diYbgolx6RZbJlpWAFJwpP7A/UjKI2G2gn8mcoHYWB4b4Zy7xmg+JCVA7Qx4uPeObDaALNJKVMQQkrRmdQc32Z9Y3Fz2pYs0pkuMawo/tGJTHq0ZlVsBS5lkl6j4hxB9jB9z9qUypYQUKWxNHANS5NaRg8VjlOSlFGrFkjoab/ADc0s2pERKWPD3y94CT2nsqi6pnd7lhm55HrrFib3siqi0y/845mMLjJcplk0FLWBVSqDT2gW2Wh0UHxDNVKq2voHiqdarOsv38ttAFgesJO0NrlNglzgRmvCkzFD/FUV2BjvimOOqSTA3SDj2jEyaZcshwdQ7gfErPI6DOohlYr7lLSQCzksFUPyHCPmgtEsnNSK0URXcS0PbKolGJU5DgipO/bt3xslhiuCSbZvklJDLAL7YUX5ctoQrvrHOKDTFKUfy1AbKFj9uIrkWo4XCgRkDo24P6RG09o0oTUqO9IoWzAxexiUdS2e4WjC3v2xtzqkzJgBSqoCUCuYqBUVpFnZ+8++CZPd/mgFji/4hcqU9KGGc+6fxU5U1SGlLQ2F1BWJmC3SlnB4xbY+y/dy+779bKqrClKSSDTxfEzGKebGPHImm9uhVJHenCnDjDjDiD+H4qZ0pSOGxN4VJq5HIAEEbiTBhuWRK8SZMydNrhdbFy9Xcbd5icySsLClpKXzcbh0hZZVJJJ9SkYVbFP8MWTl5gxL+GLp4fMfOGv4yW7YgTsS6j0DmOzbUlAdahLTtWQ/JIr95RaM8jJOEUKk2JaakMchXXTKB7LZ/w8xirElYcBbeNQ+IpJyVUMTQ1GyKr07XuppCfCP1qFTwGyM/eNsXMViUvGW5Ddsi7i5LcRbPY09tvybKHeS0JmSVJYKIND/MHcEGjGkKe+XPeZOJWckp0HACgD9Twivs9eMyST+pCvjScjvGw+usaIXUlChMS/dEAgaper8PrE1N43WT4Md01cSN32Pu0hw75hwBwrshimTT4T0ii0lCgxUGcs2vH5RJAlsOEa7MwRPRMSo4FCXLxYviL/AOZSeGsTnTA6VIwEgOSlRV19olMWy8OamyUKV1ZtNIItF1FIKgkZZ4W9GjA2gqwK1WdM5GHMrzOgPVvKMZ2h7OmQoAFweoI0O/WNj/DVDxFKKk5gPWBbz7Nmcl0FIUKgNhGj1y0jRhnFKuhzbs+cLcHSIvD2ZYnUZagMYLMQx8tesLLXZ8CiK8CIu49RlJPYEKo40TKTHgg7YmOeS4yMHWS95yKJWW2ZjoYCwH7McTHHcmgs3auYM0pVt09IZ2bthJNJkojeCDzjHoUQX5ZekWrQnNz09Q/vHOKYtI2cy+LGrJSh/Wkt1AilFqsqv1JHHLlSMewahL6iJAPrWCkBwNeZ8pFEzEtuUGPQ+0FyLVLZyXb9qgfJ4wqpUewCOo7Q+5uf4jJVVK0L3FgfNoIM2zrFSAdBiSG4Binm0YBEsHP76xM2UaOYHlpjbrqfQUGQgORiOjzEn1Ed/isoD4paRuUD5JS/SMIiyJFVdIkq0gjCPCN0d5SO1M10y2ImFzOlpSM8cyp4Jgaf3AAImoJOgAJ+UZJQTsjjhqAe3nC+TEKk0aVN9IQSGVhOyYz8hSKT2ilBLCUA50JPXaYzhm/eQipWI/ftB0RXCOuXcc2jtMuqUeBJyCPD1IzhXNtSjUmvU9THbNdi16dYZWW5ASz4jsTlzJpDqLA5JCqUVr1LeXyhvYLmUoOaJ1On14Q1kXehFVAE6JT7q+URt94CiXrkAPhTy27odQ6sm8jeyJWCwpKwlApqdSNSN1YdLl934QaZDJuO14zNmvGZLUVS88i+wwy/2ocDFKAO0K9soTJBTVNbAi5RepDFKGClSxXVGYO8fKJib/0/+2PS1BgtKgcQf4g+WR3wYi9aDPqI8+Ty4dorUjTFY8u72ZG22qa7ykoUnVOZrlmxga34iZYAViDKOGhBq4LGuUE2lI7wAOUOxq2FubbNIsUEBOIr7tILP8ZL6lgwHGLvZmQ5ZyhQKlgBq1Ag6yzpYTTGd1FDPYIEm2eWVBUtSVpo7ZOBUFhrBBShYDze7UKFKQWTXIMGPGEpMa2hf2nuMTkjCPzKkMNnPVmakYC87DNlkd6haXyKgatH0pdnlpIBUVkGhDpZ/vOAb/uFNoS+MpwJLauWdm5cY0QlSpnKW581KIh3Yg2dYyhZQS7Eh9D1iCpIi9WPYKZUcCTFykRHuYGkayBSY4TtDwXIQHZVRDFPZ4KDpKgOSh6QdLFckuRKhthiXdjbDX/Z6b+lQPlFK7nnA1B5An0EdQykgUK+zHUp2tBC7EsCoPMEeoiHdtsg0daKzhBif45svvpHu63OeIi2XZK1BA847cG3Ugu0qXmQB95axWixqJoDxYv005w1sl3od2Urr6wf3YGSG++MFRvkm8mngRy7tUdCeOQ6wSi5XzUOVYa4X2DjSPTJmEOVpHP5CHUESeWT4Af4KkVZR6D1jncpGQSOAxH5QPabxrqfvfA/8SP6Q2/OA3FDVJ8jNFlDOskDeW8ojNvmWiiATvP28K8KlVUWG0u3kIuRJlAE4jMI2Bh6ueghHIel1JpnzZxpRO6gg0CVIB/5s0hnI8COWZ4U3uIFRPXM8KGAGYFKb9THZtyzBUulO0gt5PA5DsudjlksWMsMROwB+dIlarGUUKVjiG9RE7NIY/GnqWPlF9omLNAX4F/WOBe5VdFtXKUVy0g0Y4tnURoh2uSamUHNTl84Gu65aYpqUmlAdTvHDSDAqzihlSnFDQfKJTVjpjm3WNK8THASfiYECv8AUKnaY9NtcseFIB/wg+YhMs+IjR4tuweOF8rq2ZvMsutVozSlCSTk5UmgqWKag6c4GTYJiXUpLuCyQtahXedQIcXinwvqInZFnuAXPxGCltYG+gLccmZLBOFKsWiiXHBxC63duFJUtCZMlw4CgoqHH4Q/0jOXwsqtK8RJ8WtfWJ3lKAmEAABk0Ab9APrDrGm7ZSOyF9rnKWp1HETVzAazpDCWgbBFndhjQZbIvyMmLO5ppHBJNDVjrBlnSCtiNvpEJyWNKR1DWDfhlHIHp6fSCrFPVLLnLiB5HOKFKLw+uFRUhQVUAlgas9S0KdJ0jyL+T+pNKVH2YuF+SP2nlTycQPapKcKywfhAqZQMsEgPWrVplWO6iJpoY2i/5AApMIOhZm5uIGVf0k5Swf6gn2EF2iyoKQSlJLZsHhDaUACgEDdbhjplsGzL8S/gQkfe4RWb7VsT98oXJTEkoFaCOtlfLiHfx4tWKTe6lfCC+6GnZizIVMViSlTYcwD6xLtKppzCgbIZQup8C6Y3wKPzl5DqoD1IiyVdUxXxzkAbEnGeiKdSI4nOIqWQlTEjhxgnP0Oqu9CFAKTNWDr4R0S5/uhjdqEVKUBLaqAVzZRIhMqaWzOW3eIvtSyGAJD7OAgWLKLYXaZhmKOOeZitMQybQCrDg0UT7JKGcxb7kCAFli4oQ2UFWGcomqia6mAHS11OSrKxcCYRtZj984ay7OlqYlK2GjdTA1oUcJPGKJRdFa11gID3DkWdas0eSetCKQwsN1gTASRm/wAVOAALww7PyE90g4Q7GrB/iOsNbP8AHy945sRPehdPwPUpowDPpC8ztklJ30r1EM+0dEqanw5cYz0BcFT/2Q=="/>
          <p:cNvSpPr>
            <a:spLocks noChangeAspect="1" noChangeArrowheads="1"/>
          </p:cNvSpPr>
          <p:nvPr/>
        </p:nvSpPr>
        <p:spPr bwMode="auto">
          <a:xfrm>
            <a:off x="1259681" y="-577454"/>
            <a:ext cx="3714750" cy="29932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VE" sz="1800"/>
          </a:p>
        </p:txBody>
      </p:sp>
      <p:sp>
        <p:nvSpPr>
          <p:cNvPr id="5" name="AutoShape 4" descr="data:image/jpeg;base64,/9j/4AAQSkZJRgABAQAAAQABAAD/2wCEAAkGBhQSERUUExQWFRUVFxwZFxgYGBwaGhcdGBcaFxcaGhsZGycgIBojGhUYHy8gIycpLCwsGB4xNTAqNSYrLCkBCQoKDgwOGg8PGiwkHyQsLCwsLSwsKSwsLCwsLCwsLCwsLCwsLCwsLCwsLCwsLCwsLCwsLCwsLCwsLCwsLCwsLP/AABEIAMoA+gMBIgACEQEDEQH/xAAbAAACAwEBAQAAAAAAAAAAAAAEBQIDBgEAB//EAEQQAAECAwUFBgQEBAMHBQAAAAECEQADIQQFEjFBUWFxgZEGEyKhscEy0eHwFCNCUhVicrKCkvEWJDNDY6LCU4OTs9L/xAAZAQADAQEBAAAAAAAAAAAAAAABAgMEAAX/xAAyEQACAgEDAgMHAgYDAAAAAAAAAQIRAxIhMUFRBBNhInGBobHB8BQyBSMzkdHxQkOC/9oADAMBAAIRAxEAPwDSz0sTpCG/r/MhSEBOLEMSjsAUzDfQxoLWqsYrtR/x1AgtgTh6K/8AIxKT0qyJorNNC0BafhUHHCLVS3IIgHs0oJkIRqih5kkerQ1ly3JisZ2rFaTKVPsbjHESRV84JnLEU4joIspOhGqB1SCC+nOCEBwWo2u2JjPfESKx2oBwg5An0gSaoOMRLlQSG2nL0MHGsL77QO6dgWUjl4wH5AmGUgUWGWrQluMTnWZhqX+84Nkp8I6RJaPCN8DWPpApeICilAcYkqozL8YtA0aO4QMoPUAPKnLA+ImuRiSpyyas0TFnxGCPwQTU1jpNBVgwlP8AqLRJbjaw3CLSh9w3RxKBk0C0FIDM2ujbwDFypZUKF9xi1UlL/DBEsAZJaBrR27F6pCm8SfvrFYszhmHlD53DNWBhZ3UxB9oXzQ6RYmQd3nFkoE0rD5V3BmB6wsRZWfKvpA81M5wYKmXoNYlIkqSqqm2j7EFIs/SLESKuYDyHKBwKLhj6x1cokghX3zEXkFtscRLOxvWJ6ilC+YpQUzxKUCTmaasG5mDFSgDWJqwnSH17HKG4lQoupLUS3m/yiYmnanqYJmSvzFb0J9VRzGNkcp7DOO52dPQvEUl8NTQ5EE68Iwl+3h3hJZi7NwoG5F+saixLHfYSW71Kk8wHHlijAz5ZxDN28XEOD6CMUJ+bBSYM0NDpGp7MTDi4pHUVH9saFCiDGY7IzyqcUnLADzB+pjUTaHI5xowxqJHodUmrxDE5UBoB5v8AKIKWWjuJn3t5UjQ1wBdS5mEDJWSphFyy43R2UlnOyO4Vg5dBUmVAN4sqVM0GE56M9fKD5c5jQu+u14EMh+/SdZf9wmD2gWOl0O2WY6EtXToSPaD50r8tJ+61hVcRxSEbajmCQfN40NrktKG5vlEYy9mL7lpRSlJIUppHlJIqAS8Tcx0rbKLytkVQLKtAME95iNYom2EKrkd0WSUMFAl2IDngDAT6MNFolavFUpNXMTE6JzCCKQGFHpqsnERxRTOxFizRMS6NASpHdSyVaWO6Ck2stC/uWOcEAxOSKRLVTHzivFECsbYiJzRln4jHj5ZeOKUuEEJVEoFNqrlHPxw2GIrxuJ9fkxv02TsMkqERUICl3inVx5+kWGc/0MXhOM/2uxJQceUTUQTA95WvukOA5NBsffHZiiIrtiQtOE55iNMSUuNhBMvFb4nqCR6U4RoxaUfydRGRtUrCc38RHSPd0r7MZnJx4Ojd0y2auYqqRimBYWgJDOyhTzaEd/J/3ldCC6gXDGqiUv1I6Q9uqYUT1Vb8tTHQErFaxX2xu84ZU18T0JfbUORQ6nnCYdMY13G8RbYt7ITUonYlaJU0a2be8oDM03fWMbcpAmVFMCuWTe0Fz5JUCKilXSoUZyzjY8CWecJVHgfw2GGSLcjUIOJKVBmUAeIIcNHVJcmBOzJKrMkZFBUkA6gKdJ6Fm3QzlhIzUkHfvAOmyN/nRaTRmeJptFYoGasWykkuAHZ33ULxIrlg5lWtAwHWOzbcMLgH4SDTb/pnvhXn6Jo6OPuDO2EDQAdBE0kmbMH/AEpZ/wC6a8XFIwhSWUsJAUMnOp484ss8vFNAyPdVDvkpP/6PWD5iklQYwabbFXZJTygB/wCrM/vJjV21JMpTftfpWMv2Vs+BS0jTGeeIpjWIqhjqG8ozxlcU+zf1ZeS9p/D6IzBnRNFoDVIAGpjq7NiqHqTsbq+cVLsRUCkgsdafOLyzdEZ1jfNhUq0B/MRBSHWspLhxi1Ysxy4QRZrvSAkEqoGq3sYtNnwn8tJFK0FYm8rvYrGG24uwilc98Vyp/irTw6nLWDZljp4kht+L2ECTlhJcoUWGF2oHr+pnyg+d0D5UebCQohq5xcZoycQjnzVTQGSUsaF2HLUmOCUUAsFKUdTl0EJPxEYjQwyk/QazpwS52bKnpCy09o0jIH74mIS01dRc+XT5vFpnJzwgna0efkzzns+DdDDCPAPK7QoJbCX4j0glN9pNMJHFooXORngBPD6RZLW/6R5D2jM4x7Fkiabcg5qSOY96QHPvdILS3WeFOsRmpCzhSkM9V0bezCp8oukBMv4QneTmfOFrHZTS+gNKsC5isUxRr+lOQ4/fOHKZTMxikT+EeVO5wsouTs70GFjtDulXxZjfCi85sxMyqg4ANMmI0+cdE4JmIVmQXPBm9SIheF4S5yi5LqGFkpJbcC0eniyvR7Vs8zxEFF1HYz9sClkku6ll2G16dAaQwQpLCpyi0SZiSU6uFuf3ac2frF/4BOqK8TBk5NKkyMoK+RLPthQsqIKQaV2bd+kB2y1nAQFOCQ/KoIhheFmUoFSSKO6eecKpsoKoSBVzn04Q+OiGSWuVsJ7PpBCiTWg5MT/4w2vC1NKW2ZSWy/a0JZP5QKpZfEzAjYC9ctYumXrOKWWgFJDGruDtzhMmJykpI0YM6xwcWgmwXtOlIZFEmreE7uOQhzar/kpRK70qdZV4kAUAYElOJ2cka/CYQXZLBQQAEhT1d2LMAHESHY60TBLCUYUgK8SywqtSn5ggM0CC0yaKZJrJG4rc3FmsYVLSpE7ElQdJAzB4mIzLof4iFf1B4zll7J2iTgK56UoQvEwKn3txFDpWNMq8ZQ8QKU7TnypTzjVCON9CCjN9AdF3KSWSgAbj7EiPSpZTPclj3avLuyYrX2rlBTJHeKahSxfmnXcIrm3+s4msa1EggFQIzDEkkMB8oeGOEN0guMurKbivPCsKwlQX4SlIdTqT3oYPnnQVOj5RqLDeKF1QoKALHQpOxSTVJ3ECMbYrIVoIR4VKCSiocFMuUBXSgNcw7RJFhtcpICZhcGh7wMc2xVc8zSI4WvaXq/8AJonjbprsuqNPaLIp6EAfe6BJthV+4cx9ITG02zIqzLk4g/AEFgOAiITaSxMxTjLxkDo+cO1F8r6iLC+6/uv8jn+ErOqSrg3pEDdU5QJNoCQP2qVToQfOF2K1azFtuUlzxJqYjOVa2pNmp3FKcPkqIvHBPZfUqsMn1+aHN33NMr+etSdpcAcMSlE8aRM3ScRd1gfrmHwjaQH+UZuXeFqSWVMUzGoDn1PpBEvtStAAmKMyrBnBSP3K8Lk8IOiKY3k5FwvuaaVdgQxUSo5lnpuSPYRRMQZxIP5aE5hwFncpX6X2CsUzO0svCEy5gmqUmrOML0ckkEHdnHPxhly0JXLBZOQUEg0qouaE6vDUie/UttE7GcFnlpURQzFBpaPdR+6xGbd8pCcGMqm6kbf6RkN0DTO0ExSQEyClO1ExHkdIrRfXdf8ADs7q1/MST/b6Qrg2VT7BNputEtGKarDsDBzAy7pxJ/a9Q9CRw05xV/FJqlFf4Ule1UzE3DwAD6QvtF9TEzPFJAVnVSlkV2MwziT8O30HWauWWWuyLlkBRCRt05HLziMtbD79oBnXtaJinAljilz1MSlWpbHGpDk6JGzgIX9HJcIf9XF8jATH+/pFE61pBZPjXoBpxMCCZiUAolQJroPKCUqSg/pQH4ADSLYvCb+2/Uhl8VSuC9A+y2ZIQe8GJai5Og2ADYIuVJQwYSx/UAPMxAl0gtQ1yiUqYNjNqwHoaxolGKe3Bhtydy5PLUBUiowlxkKsRwhUbwUahKW4Kgy1KBxpxAfAOqvb3i4SFilKQ0Euv5uyk+F+dEZ6epTkDIk/fGAJy86vWurRJdoLmh5RxUtJUwSXo6gRR4xLZmeUfU7LUFbRypzi0Eg4SOY15QFJtyScyDsNPOGMlYXRLOMm0PAGDO0BKihUxYLDXRvNtsbGx3itUoS1KSlaaYzXTNhujK4ZiVeMB+Y9o0l02lCSpRSCRLKnO4Oc9u3fBx80Wwy5KJliSxJWpatVH6iOyjZllpknGpO1y7Z7BRx1gGyWfGCCpUpaQCSS3ePi8RId6uGIowhbeK1yZmJMxRDVLEpKlMqoOYVk9MhG5JdCsss5fuexq7RfolSyUSxLAFMISCekZide82YxmTFAmoActtyL0pkNtRByJq7QgpwBICQVVThFXKgXxGlMtecV266u7myihSjiQr4AQSxGTaHEKx1UTbCLiWQcLKyBZWYdHiy3iDbROKUlTOwJzAyBOp3aQLYZCgV4nSr4dpHgVWhqeBiuTapi0pl/8s4SpqlbP4X/AGuRo9OMZcKfmTS7/YvOUVCLb6fdhcuZOEvGpBJKCooAYy8iH1IbYH84Wr7QqUQUJZAIxZEn9zHrGu78JQVK2OonYPvKMVMskyYuYqXKJlqWohmFFF8uBjRHJjUqm6Rlam43FWapEpKgCASNtfYGF1tvQS53dgHCAHUTQFWyjsNsK7De0yUoJIbBSoD0yB1ga1T1LWpas1FzFcWFybvg7JlUUq5HlovBKGrVRLZHIO9KtEJgKwCUpL1+o1yhZclmTMtCEkZpXlT9MObTZloUJYQ6Upcd2z4dGS4yoCBE8i0S0mjBPWrWxfZLtlzAAZVRnhUU+pYxZOCAhXxqwKwVNXdtMw7jlA9htZ+BAmd7mQrwjcVOSW3axdarGwltVgyjwCiT1Y84hV7otKUrpsnLkysAUApQI1J9hFNrvFMpctCUgFWHEwHhCywyeusStpwy1LBZjiUmtCokeFjkS1Nrwo/FHvErLPjTTQZJA6RaENVkcmR7K9xpb7esS8Sf1FgVBs9QDUtvEZ1ajiUXLkuTtO2lIbXxaASlIIJCySc64W9oVTQ7mKQjW5Gc72ISltnFk4UpFK00aPSSRQ8RFKELrMpiH2xK9fFLI3+n+kclioBjt4pIRMbf5/6wn/P4P7FUrh/6X3NF+gE5ts3D3gMOT7GldxakFWScwClOQ9W3xbarpxjFJUC9RWh+tGiSaUY32X0BKL1Ou7EgvIoWoLTUlGbOMO8UJYboaS7fLIBfMau/OEtqsK+8qTiDPiGrZhiaAb4ki0TQAGBpmwr5Rni65s0SqWy5/wBCdZBJ4xHvHZg+b7OGyK56gFFwc8ue2OyJwBycbP8AQwrVHnvkvkKSxAlMNQHEWyLtlrJZFX2+VI7LtksCqD5/KLbHbpYBUFhJBokkO0LFucq4DTQXOkLTWZhSkbfEOggxCpa5CigOplZZGiGSRm3hIy2whtt6CapjMDbB5PtjlokLlISoZKBqC44jYaiN+LwUV7Te5yyuNpIbSJSzMSQFFSU/FkCcyDuJJbUQxTYu+QHBS/7hVkmj1+3jMovtWEMeb/WCpfaaYhLkoI/mFeTZx0vDuKa5CsjY5kWJVkSQlQWCRhozCrgnPZsyiyx2tsqrarUCQcwADk/DSK7Ba0zU414wCPhSnPqXHOJ2exJSThJZ3Apt4QmroB3yUKnFM1iTiJCq1oEqA8x5xJdiWVkoCQpy6myJNSQ3GIW1L2lCnB/LOW5RGnEwzl3kozVoSB3afiOXiNW35xGDccs69PuXmrxx+JXa5RGATFJKWJLjCkkMz1NKv0g6XPOGjJDZrDdEhj1IgO3zHwAMGLlSmAHM9eULrdeLpBkMsOAVqyZziMtL1Zjmz6CPM8XFzy0v9G/wy9jgIttz94cYmAECpVhCWenDM1c5whnymJDgtqkuDwMN+5qFBikEEqUcRZthS3RoXWgFy+erx6v8MeRXFytLoY/4jihGpJbvqW9nZZ/FyjsC3/yt7w97RTAEuQ5TLxDR3YM+eym6E9xUtMts/EP+2D7ZaEzbRhxeHwyyd7rJFf2gtF/EOsrb7EfD7417yd637Lsau5lIJLOvMklsnJZ2zOmQGzt19okWhKElJRMWo0UMCVAftJJBLsGDVbKE1iuEqnTDPdRKqOyhUqrsLgZnUROX2Z/OSlOIJUVAKBKSC2oDYksWJDbozalexq0OrHd+ysMiaNqQehBBhNKotB2LT/cIfX2kmQtLEkJJxabTWEcgYpqE5kqTT/ED0jXga0szZf3ICtUtSZjEMCVEVFWJ2cR1ipSsxtMantKoGW3hdKksTnq4jLJFQdPnDQkpLYE4tPcnOyiCYkv4YjKNYcUIRnE7UgqlLAzIP0isLYwUhTE7mY+cLX8yPxHusb96GMmX+WAXHhSTpoDpFci2d0oFKqKY0yO2kRsqiQdTvigSwVKBJS+VAz7TTzESyY3FJIVZFJtjq1zpc1JxAeHU6VzHB2bhCD84ZTA2ng001i6ZaFHCjwrUkByHqCWcsGo0cwvULcHLhpE0lRXUwaZcRUskqA1Gw14RBFwKUvCFoScwCakbmo+6GKbwBGFRqN0U2aUkznLsrf4Tz202xFq5tMnLH7GoW3lcsyW+IeEasG5Qls8olZCSilfEWB3Z5842naCzhMtIlJIKiyk5ulvYjzjG2iQA70bR4WtLok49Sm0WaYFOQ6hR6U0aOIMwhlYiDmKHyh9ZJiJssBRClk0eisttKcYFtF3qQrwsx0BBNOeUerhlFxVCbi+QjDVNNxGfHMRqbBIQpOJOFJZ1AACtcucC3VdCl/EEEbWL55E5H6w5RYUDwukc6xPJNN0htD6nJSi2UES7umLR8aUciTw0ihMgfpNda+zwwlD4Q4S2/wCsQn6Biu4nt0tSbRKSQB4FUGRYVbrD2fZQa4xloIWdoJjTJJf9wfiUOOg84eXcgTVJxCjVGWKgblGSW2Vv0X3NT3xper+wivG40zZYWuTOnJFCJa8JAzJAJAOXOFtqsMmahQskwnB4zJJabLKXcAHZzI35x9MmpDfelflCS8bklzVE4E4iCMbMuv8AOK89G1gyjZbFOUD51Z+0ClScBDOCnGXLF6igzqW1pvhjNSGFQaaa74XWu5xKn9xNThNTLWgll1zWDQryLjhsg9Q0GmUbvCYdDbXDMni8utJPoX3XOwz5e1l/2QwmDGklnImFnOZYNpsMA3Mn/e5P/uf/AFKhvYwCuYAKIXhG84QVH/MSP8MS8XDXm37FPCy0479SwSSEuxJZvCkl8Ncg5o5PWF1ptlJc1ClEOkhYYJAcOknXHkQz8I0NmdKS2ynrA1ouZKpYADDF3jAUd8Wn81Yg4pPY0KTkqZWm0CchaFUKknm4q2wg5iO3VZQmSgOUqUHJSWJOZrnFE6ylL1LpLjkPqesWWFWJYrREv1Py9IONVH3iT5OWu7cSMKpiqKxAlndiKs1KwpmXGoEsAobj7GHq0nE+dK73YfOAVJUV55acf9BFoTaZKXFCC02dSWxAhyw5B/eKpaM6Q27QT3UgZMkk8y3okQqSfWNEJOUbZOaSdI6g1EHz88vthAJVUQytK3R97BA/7IfH6HPfFP4fUtsgzimchGNl4W2VfLc3mYlYVViq3sFEqmKSDoOjUD6RXKupngXW5KEIShLJKvCCkBwFZ+Q9I9+MQnwgKYUDbqbIDTawkAhR2BSpalcW8OfCKU30QG7olqPWvlGJo2x9wWuypTMUQGcsW+pgmwywTl4hQhmpto9d8ctFnU5IGsV2WxsoEgUeod8mYt7QdL1NnOSeNILvgDuS9Wy8RGu70jKXgksGqddR7xobddyVuQ77yQB1aEs2zTUO6aPQ0L9IzZU3NNEelHrisCycRcYfhGh8tNkMlhXeJKkpUw8QajHI8RBN3WRKpfgJcmoD560G6CpAALLfw5AU6uxEaYTUY0dGO4bJXiQMKUtVw+FumsULkkVwNwPziudNl6Ag8X8niKbUSPEW/wAB9o73BruwiXMDMcI4xNKyMgDwjyJ6WbPexglFkOYfrAsakJO0ai0skH4jw/SI0nZm1iYqYQCBLVhc6skM3ByOUZ/tQkiQl6FS8I5Mo+kaHslZ8MhSmLrmKU3BkONysGL/ABRny/1fgWivYHJck7qQNaLOS1dejZffGOyp71pl9RHe8xBxX6ZwLG4EfaG7cTEgEDI7NSOTODx2RmFycJIzbWPoLOGMLrf2elzAMIwl8wWprRo1YM+jZ8Ec0PMXqZCwLafLOoEwj/4lNGksMjKtczv2wut3ZpSZiDKXiYkEFgQCGJzZmg2dZpktL4aj70g5ckZS1Lsdii4xUQtVpwllDg1fIRybOmgBaKDLAsedD913QDYreVTE96tADsAphifZvfbnlGgWlgTEoyTLTi4umK75IwEjUV45Rk0WlSCpRLOWy0Gkae+PEgAUBOnWElqsJILKUkgu4zpx4RRNLkjJWNZM9SlYmGEJoxz1P2YpsinUpRoxcgfypHzgezXmEhQd2riIq/AfdY7dyk92o4nKida+JVfXyia23LV2Edsnla1E6MANjV94qCtI8gHPaSepeJlMbIUo12M01bs8IYq+AcB5iFk3J8oOTMdCeA94Dftw9/2YK/lz933RbZD4h97YNMwJBcgV1LecAWfPlE7RMUFjCSHBy4xTPFTjTI4G4ystmqUf1JHD5xSFj90EIU/xykLG1gD5UggKk/sR98o8/wDT9n8j0FmrlfMnapMwO7CuzKtIjZJCkEup32t7aRSuxBAxEowgVGvrAybSgEKISgCuJRoHyLPrSKv2rozp0qGFtT4aVAGgNTs8QgGfYksFDEDrQZ8NI7L7ZJmAgMVBwzsrOhALO+dI7Kvh0gAqL1UCGIORz0hXCuUBv1KZrt4FKBcOAGy/pMW2eaoMSXp+t1N1jslIK3Cyh83Abl9YaBLoPiGRrQnY4YZwuR77Lb8/OQRruAUUoOQSf5m+kGS7LNSGBBAH7gT1asCSbGMTglStSTUQbPs6mpMCTtGL0KWhrXCCk+pCTaSossUi7DKDuCT+1yTuaogUWwp/578xzoHMRtN6pmgEDEdqkkAcXAJMVjHcDLu0KEFMgFPhCqg6YkLYngpSekP+z897Ig/y09oyN52tK5CZb1CkoVWo8Cm65j6Q8uixrNnQUnCwIALswUWdjGGf9Tf1+prj+2vcFzAEKT4mAZ94Cfn6R2zXpLKy3hCj8TMksAKnInIRRKu0IBKiZilfEpXoBkBui0SRMBGjNXL7rCPJGxtIdalYRTpHRO8GIVEJpnZ2WxVjWneFe0WSbAAzqWoaBSi3SG8yIugtnTcROEEndt2dYnbLRhlkmpYAjiQM9gd+UTmWcAO+HhSnLrCK+7kXMWkqWpSCKDT7O1jHKakGMVe7OTLuBmKdYWhRcEMwA/SG8+WUMLHeClukB0gtickPsBJctk8ZlNyqTiCz3Kcg6ipJY+JVW00bkY1NwKSUgJCyBkrAQmm9TEneA0XWy4Dk99kLyWnElAKcicwSatod0CLkDrzhjflxylgzFg0H6WBd6NTMuzxijOnCqZitzqqz0d3SeYhbk3sLpjV2PxZpagUHwYS213oHesLrbZe6XjBDJlqTzcENyYRSq+ErpaEkKw/GkZn9NPhy1Bi2850pVnQJcwKXR9tcLjyhlpe3VnPUueEJ0MFA5Aiv3nBChRwXEBLJi6zWnA9HCsx7jfGieF3rx8/JkoZ7j5eTj5olNFN8Fyj+UniP/KKgAsFs9N+x4tlTkmUPENCQSxDZiuwmEWbVKO1NPdBnicIy6prb+6LUTKn72wRZU4iVHl79faKJFkKydE6nbu+sE2q0JloKlEBI1yHAbTuEassr2RjxRrdnrda0ypalmjZbzoIQi3PA8qeu1TQSD3SC7bdj1gn8OBoen0hscFW5WTNnPQxGIBjUs2InVjTXdCTtBcvfSlEFQBGdCThyB1Z4PRIUqYElbYyTVRo2xsoGtd1oROU82hyAycioL5g74wp6XyHlWfLFulwaEGCbHfEyUXSo8DUHlD/tNcTFSgkMNQaHYWyHKMsUNGvlWG7NZYe2QNJssMdUn2jQ2e3y5qMMqck/yqLEbmV7GPmgRu846FlMDQha7H0BVomS1hJmlLZFgpuBNeUU3lJUtLid3mrKUoPubQ9YyEi/ZiWDkjYaiGMi+5Z+JLbSlRHkXgqKTtC7rkaWIqQkf7uUr/diYbgolx6RZbJlpWAFJwpP7A/UjKI2G2gn8mcoHYWB4b4Zy7xmg+JCVA7Qx4uPeObDaALNJKVMQQkrRmdQc32Z9Y3Fz2pYs0pkuMawo/tGJTHq0ZlVsBS5lkl6j4hxB9jB9z9qUypYQUKWxNHANS5NaRg8VjlOSlFGrFkjoab/ADc0s2pERKWPD3y94CT2nsqi6pnd7lhm55HrrFib3siqi0y/845mMLjJcplk0FLWBVSqDT2gW2Wh0UHxDNVKq2voHiqdarOsv38ttAFgesJO0NrlNglzgRmvCkzFD/FUV2BjvimOOqSTA3SDj2jEyaZcshwdQ7gfErPI6DOohlYr7lLSQCzksFUPyHCPmgtEsnNSK0URXcS0PbKolGJU5DgipO/bt3xslhiuCSbZvklJDLAL7YUX5ctoQrvrHOKDTFKUfy1AbKFj9uIrkWo4XCgRkDo24P6RG09o0oTUqO9IoWzAxexiUdS2e4WjC3v2xtzqkzJgBSqoCUCuYqBUVpFnZ+8++CZPd/mgFji/4hcqU9KGGc+6fxU5U1SGlLQ2F1BWJmC3SlnB4xbY+y/dy+779bKqrClKSSDTxfEzGKebGPHImm9uhVJHenCnDjDjDiD+H4qZ0pSOGxN4VJq5HIAEEbiTBhuWRK8SZMydNrhdbFy9Xcbd5icySsLClpKXzcbh0hZZVJJJ9SkYVbFP8MWTl5gxL+GLp4fMfOGv4yW7YgTsS6j0DmOzbUlAdahLTtWQ/JIr95RaM8jJOEUKk2JaakMchXXTKB7LZ/w8xirElYcBbeNQ+IpJyVUMTQ1GyKr07XuppCfCP1qFTwGyM/eNsXMViUvGW5Ddsi7i5LcRbPY09tvybKHeS0JmSVJYKIND/MHcEGjGkKe+XPeZOJWckp0HACgD9Twivs9eMyST+pCvjScjvGw+usaIXUlChMS/dEAgaper8PrE1N43WT4Md01cSN32Pu0hw75hwBwrshimTT4T0ii0lCgxUGcs2vH5RJAlsOEa7MwRPRMSo4FCXLxYviL/AOZSeGsTnTA6VIwEgOSlRV19olMWy8OamyUKV1ZtNIItF1FIKgkZZ4W9GjA2gqwK1WdM5GHMrzOgPVvKMZ2h7OmQoAFweoI0O/WNj/DVDxFKKk5gPWBbz7Nmcl0FIUKgNhGj1y0jRhnFKuhzbs+cLcHSIvD2ZYnUZagMYLMQx8tesLLXZ8CiK8CIu49RlJPYEKo40TKTHgg7YmOeS4yMHWS95yKJWW2ZjoYCwH7McTHHcmgs3auYM0pVt09IZ2bthJNJkojeCDzjHoUQX5ZekWrQnNz09Q/vHOKYtI2cy+LGrJSh/Wkt1AilFqsqv1JHHLlSMewahL6iJAPrWCkBwNeZ8pFEzEtuUGPQ+0FyLVLZyXb9qgfJ4wqpUewCOo7Q+5uf4jJVVK0L3FgfNoIM2zrFSAdBiSG4Binm0YBEsHP76xM2UaOYHlpjbrqfQUGQgORiOjzEn1Ed/isoD4paRuUD5JS/SMIiyJFVdIkq0gjCPCN0d5SO1M10y2ImFzOlpSM8cyp4Jgaf3AAImoJOgAJ+UZJQTsjjhqAe3nC+TEKk0aVN9IQSGVhOyYz8hSKT2ilBLCUA50JPXaYzhm/eQipWI/ftB0RXCOuXcc2jtMuqUeBJyCPD1IzhXNtSjUmvU9THbNdi16dYZWW5ASz4jsTlzJpDqLA5JCqUVr1LeXyhvYLmUoOaJ1On14Q1kXehFVAE6JT7q+URt94CiXrkAPhTy27odQ6sm8jeyJWCwpKwlApqdSNSN1YdLl934QaZDJuO14zNmvGZLUVS88i+wwy/2ocDFKAO0K9soTJBTVNbAi5RepDFKGClSxXVGYO8fKJib/0/+2PS1BgtKgcQf4g+WR3wYi9aDPqI8+Ty4dorUjTFY8u72ZG22qa7ykoUnVOZrlmxga34iZYAViDKOGhBq4LGuUE2lI7wAOUOxq2FubbNIsUEBOIr7tILP8ZL6lgwHGLvZmQ5ZyhQKlgBq1Ag6yzpYTTGd1FDPYIEm2eWVBUtSVpo7ZOBUFhrBBShYDze7UKFKQWTXIMGPGEpMa2hf2nuMTkjCPzKkMNnPVmakYC87DNlkd6haXyKgatH0pdnlpIBUVkGhDpZ/vOAb/uFNoS+MpwJLauWdm5cY0QlSpnKW581KIh3Yg2dYyhZQS7Eh9D1iCpIi9WPYKZUcCTFykRHuYGkayBSY4TtDwXIQHZVRDFPZ4KDpKgOSh6QdLFckuRKhthiXdjbDX/Z6b+lQPlFK7nnA1B5An0EdQykgUK+zHUp2tBC7EsCoPMEeoiHdtsg0daKzhBif45svvpHu63OeIi2XZK1BA847cG3Ugu0qXmQB95axWixqJoDxYv005w1sl3od2Urr6wf3YGSG++MFRvkm8mngRy7tUdCeOQ6wSi5XzUOVYa4X2DjSPTJmEOVpHP5CHUESeWT4Af4KkVZR6D1jncpGQSOAxH5QPabxrqfvfA/8SP6Q2/OA3FDVJ8jNFlDOskDeW8ojNvmWiiATvP28K8KlVUWG0u3kIuRJlAE4jMI2Bh6ueghHIel1JpnzZxpRO6gg0CVIB/5s0hnI8COWZ4U3uIFRPXM8KGAGYFKb9THZtyzBUulO0gt5PA5DsudjlksWMsMROwB+dIlarGUUKVjiG9RE7NIY/GnqWPlF9omLNAX4F/WOBe5VdFtXKUVy0g0Y4tnURoh2uSamUHNTl84Gu65aYpqUmlAdTvHDSDAqzihlSnFDQfKJTVjpjm3WNK8THASfiYECv8AUKnaY9NtcseFIB/wg+YhMs+IjR4tuweOF8rq2ZvMsutVozSlCSTk5UmgqWKag6c4GTYJiXUpLuCyQtahXedQIcXinwvqInZFnuAXPxGCltYG+gLccmZLBOFKsWiiXHBxC63duFJUtCZMlw4CgoqHH4Q/0jOXwsqtK8RJ8WtfWJ3lKAmEAABk0Ab9APrDrGm7ZSOyF9rnKWp1HETVzAazpDCWgbBFndhjQZbIvyMmLO5ppHBJNDVjrBlnSCtiNvpEJyWNKR1DWDfhlHIHp6fSCrFPVLLnLiB5HOKFKLw+uFRUhQVUAlgas9S0KdJ0jyL+T+pNKVH2YuF+SP2nlTycQPapKcKywfhAqZQMsEgPWrVplWO6iJpoY2i/5AApMIOhZm5uIGVf0k5Swf6gn2EF2iyoKQSlJLZsHhDaUACgEDdbhjplsGzL8S/gQkfe4RWb7VsT98oXJTEkoFaCOtlfLiHfx4tWKTe6lfCC+6GnZizIVMViSlTYcwD6xLtKppzCgbIZQup8C6Y3wKPzl5DqoD1IiyVdUxXxzkAbEnGeiKdSI4nOIqWQlTEjhxgnP0Oqu9CFAKTNWDr4R0S5/uhjdqEVKUBLaqAVzZRIhMqaWzOW3eIvtSyGAJD7OAgWLKLYXaZhmKOOeZitMQybQCrDg0UT7JKGcxb7kCAFli4oQ2UFWGcomqia6mAHS11OSrKxcCYRtZj984ay7OlqYlK2GjdTA1oUcJPGKJRdFa11gID3DkWdas0eSetCKQwsN1gTASRm/wAVOAALww7PyE90g4Q7GrB/iOsNbP8AHy945sRPehdPwPUpowDPpC8ztklJ30r1EM+0dEqanw5cYz0BcFT/2Q=="/>
          <p:cNvSpPr>
            <a:spLocks noChangeAspect="1" noChangeArrowheads="1"/>
          </p:cNvSpPr>
          <p:nvPr/>
        </p:nvSpPr>
        <p:spPr bwMode="auto">
          <a:xfrm>
            <a:off x="1373981" y="-463154"/>
            <a:ext cx="3714750" cy="29932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VE" sz="1800"/>
          </a:p>
        </p:txBody>
      </p:sp>
      <p:sp>
        <p:nvSpPr>
          <p:cNvPr id="6" name="AutoShape 6" descr="data:image/jpeg;base64,/9j/4AAQSkZJRgABAQAAAQABAAD/2wCEAAkGBhQSERUUExQWFRUVFxwZFxgYGBwaGhcdGBcaFxcaGhsZGycgIBojGhUYHy8gIycpLCwsGB4xNTAqNSYrLCkBCQoKDgwOGg8PGiwkHyQsLCwsLSwsKSwsLCwsLCwsLCwsLCwsLCwsLCwsLCwsLCwsLCwsLCwsLCwsLCwsLCwsLP/AABEIAMoA+gMBIgACEQEDEQH/xAAbAAACAwEBAQAAAAAAAAAAAAAEBQIDBgEAB//EAEQQAAECAwUFBgQEBAMHBQAAAAECEQADIQQFEjFBUWFxgZEGEyKhscEy0eHwFCNCUhVicrKCkvEWJDNDY6LCU4OTs9L/xAAZAQADAQEBAAAAAAAAAAAAAAABAgMEAAX/xAAyEQACAgEDAgMHAgYDAAAAAAAAAQIRAxIhMUFRBBNhInGBobHB8BQyBSMzkdHxQkOC/9oADAMBAAIRAxEAPwDSz0sTpCG/r/MhSEBOLEMSjsAUzDfQxoLWqsYrtR/x1AgtgTh6K/8AIxKT0qyJorNNC0BafhUHHCLVS3IIgHs0oJkIRqih5kkerQ1ly3JisZ2rFaTKVPsbjHESRV84JnLEU4joIspOhGqB1SCC+nOCEBwWo2u2JjPfESKx2oBwg5An0gSaoOMRLlQSG2nL0MHGsL77QO6dgWUjl4wH5AmGUgUWGWrQluMTnWZhqX+84Nkp8I6RJaPCN8DWPpApeICilAcYkqozL8YtA0aO4QMoPUAPKnLA+ImuRiSpyyas0TFnxGCPwQTU1jpNBVgwlP8AqLRJbjaw3CLSh9w3RxKBk0C0FIDM2ujbwDFypZUKF9xi1UlL/DBEsAZJaBrR27F6pCm8SfvrFYszhmHlD53DNWBhZ3UxB9oXzQ6RYmQd3nFkoE0rD5V3BmB6wsRZWfKvpA81M5wYKmXoNYlIkqSqqm2j7EFIs/SLESKuYDyHKBwKLhj6x1cokghX3zEXkFtscRLOxvWJ6ilC+YpQUzxKUCTmaasG5mDFSgDWJqwnSH17HKG4lQoupLUS3m/yiYmnanqYJmSvzFb0J9VRzGNkcp7DOO52dPQvEUl8NTQ5EE68Iwl+3h3hJZi7NwoG5F+saixLHfYSW71Kk8wHHlijAz5ZxDN28XEOD6CMUJ+bBSYM0NDpGp7MTDi4pHUVH9saFCiDGY7IzyqcUnLADzB+pjUTaHI5xowxqJHodUmrxDE5UBoB5v8AKIKWWjuJn3t5UjQ1wBdS5mEDJWSphFyy43R2UlnOyO4Vg5dBUmVAN4sqVM0GE56M9fKD5c5jQu+u14EMh+/SdZf9wmD2gWOl0O2WY6EtXToSPaD50r8tJ+61hVcRxSEbajmCQfN40NrktKG5vlEYy9mL7lpRSlJIUppHlJIqAS8Tcx0rbKLytkVQLKtAME95iNYom2EKrkd0WSUMFAl2IDngDAT6MNFolavFUpNXMTE6JzCCKQGFHpqsnERxRTOxFizRMS6NASpHdSyVaWO6Ck2stC/uWOcEAxOSKRLVTHzivFECsbYiJzRln4jHj5ZeOKUuEEJVEoFNqrlHPxw2GIrxuJ9fkxv02TsMkqERUICl3inVx5+kWGc/0MXhOM/2uxJQceUTUQTA95WvukOA5NBsffHZiiIrtiQtOE55iNMSUuNhBMvFb4nqCR6U4RoxaUfydRGRtUrCc38RHSPd0r7MZnJx4Ojd0y2auYqqRimBYWgJDOyhTzaEd/J/3ldCC6gXDGqiUv1I6Q9uqYUT1Vb8tTHQErFaxX2xu84ZU18T0JfbUORQ6nnCYdMY13G8RbYt7ITUonYlaJU0a2be8oDM03fWMbcpAmVFMCuWTe0Fz5JUCKilXSoUZyzjY8CWecJVHgfw2GGSLcjUIOJKVBmUAeIIcNHVJcmBOzJKrMkZFBUkA6gKdJ6Fm3QzlhIzUkHfvAOmyN/nRaTRmeJptFYoGasWykkuAHZ33ULxIrlg5lWtAwHWOzbcMLgH4SDTb/pnvhXn6Jo6OPuDO2EDQAdBE0kmbMH/AEpZ/wC6a8XFIwhSWUsJAUMnOp484ss8vFNAyPdVDvkpP/6PWD5iklQYwabbFXZJTygB/wCrM/vJjV21JMpTftfpWMv2Vs+BS0jTGeeIpjWIqhjqG8ozxlcU+zf1ZeS9p/D6IzBnRNFoDVIAGpjq7NiqHqTsbq+cVLsRUCkgsdafOLyzdEZ1jfNhUq0B/MRBSHWspLhxi1Ysxy4QRZrvSAkEqoGq3sYtNnwn8tJFK0FYm8rvYrGG24uwilc98Vyp/irTw6nLWDZljp4kht+L2ECTlhJcoUWGF2oHr+pnyg+d0D5UebCQohq5xcZoycQjnzVTQGSUsaF2HLUmOCUUAsFKUdTl0EJPxEYjQwyk/QazpwS52bKnpCy09o0jIH74mIS01dRc+XT5vFpnJzwgna0efkzzns+DdDDCPAPK7QoJbCX4j0glN9pNMJHFooXORngBPD6RZLW/6R5D2jM4x7Fkiabcg5qSOY96QHPvdILS3WeFOsRmpCzhSkM9V0bezCp8oukBMv4QneTmfOFrHZTS+gNKsC5isUxRr+lOQ4/fOHKZTMxikT+EeVO5wsouTs70GFjtDulXxZjfCi85sxMyqg4ANMmI0+cdE4JmIVmQXPBm9SIheF4S5yi5LqGFkpJbcC0eniyvR7Vs8zxEFF1HYz9sClkku6ll2G16dAaQwQpLCpyi0SZiSU6uFuf3ac2frF/4BOqK8TBk5NKkyMoK+RLPthQsqIKQaV2bd+kB2y1nAQFOCQ/KoIhheFmUoFSSKO6eecKpsoKoSBVzn04Q+OiGSWuVsJ7PpBCiTWg5MT/4w2vC1NKW2ZSWy/a0JZP5QKpZfEzAjYC9ctYumXrOKWWgFJDGruDtzhMmJykpI0YM6xwcWgmwXtOlIZFEmreE7uOQhzar/kpRK70qdZV4kAUAYElOJ2cka/CYQXZLBQQAEhT1d2LMAHESHY60TBLCUYUgK8SywqtSn5ggM0CC0yaKZJrJG4rc3FmsYVLSpE7ElQdJAzB4mIzLof4iFf1B4zll7J2iTgK56UoQvEwKn3txFDpWNMq8ZQ8QKU7TnypTzjVCON9CCjN9AdF3KSWSgAbj7EiPSpZTPclj3avLuyYrX2rlBTJHeKahSxfmnXcIrm3+s4msa1EggFQIzDEkkMB8oeGOEN0guMurKbivPCsKwlQX4SlIdTqT3oYPnnQVOj5RqLDeKF1QoKALHQpOxSTVJ3ECMbYrIVoIR4VKCSiocFMuUBXSgNcw7RJFhtcpICZhcGh7wMc2xVc8zSI4WvaXq/8AJonjbprsuqNPaLIp6EAfe6BJthV+4cx9ITG02zIqzLk4g/AEFgOAiITaSxMxTjLxkDo+cO1F8r6iLC+6/uv8jn+ErOqSrg3pEDdU5QJNoCQP2qVToQfOF2K1azFtuUlzxJqYjOVa2pNmp3FKcPkqIvHBPZfUqsMn1+aHN33NMr+etSdpcAcMSlE8aRM3ScRd1gfrmHwjaQH+UZuXeFqSWVMUzGoDn1PpBEvtStAAmKMyrBnBSP3K8Lk8IOiKY3k5FwvuaaVdgQxUSo5lnpuSPYRRMQZxIP5aE5hwFncpX6X2CsUzO0svCEy5gmqUmrOML0ckkEHdnHPxhly0JXLBZOQUEg0qouaE6vDUie/UttE7GcFnlpURQzFBpaPdR+6xGbd8pCcGMqm6kbf6RkN0DTO0ExSQEyClO1ExHkdIrRfXdf8ADs7q1/MST/b6Qrg2VT7BNputEtGKarDsDBzAy7pxJ/a9Q9CRw05xV/FJqlFf4Ule1UzE3DwAD6QvtF9TEzPFJAVnVSlkV2MwziT8O30HWauWWWuyLlkBRCRt05HLziMtbD79oBnXtaJinAljilz1MSlWpbHGpDk6JGzgIX9HJcIf9XF8jATH+/pFE61pBZPjXoBpxMCCZiUAolQJroPKCUqSg/pQH4ADSLYvCb+2/Uhl8VSuC9A+y2ZIQe8GJai5Og2ADYIuVJQwYSx/UAPMxAl0gtQ1yiUqYNjNqwHoaxolGKe3Bhtydy5PLUBUiowlxkKsRwhUbwUahKW4Kgy1KBxpxAfAOqvb3i4SFilKQ0Euv5uyk+F+dEZ6epTkDIk/fGAJy86vWurRJdoLmh5RxUtJUwSXo6gRR4xLZmeUfU7LUFbRypzi0Eg4SOY15QFJtyScyDsNPOGMlYXRLOMm0PAGDO0BKihUxYLDXRvNtsbGx3itUoS1KSlaaYzXTNhujK4ZiVeMB+Y9o0l02lCSpRSCRLKnO4Oc9u3fBx80Wwy5KJliSxJWpatVH6iOyjZllpknGpO1y7Z7BRx1gGyWfGCCpUpaQCSS3ePi8RId6uGIowhbeK1yZmJMxRDVLEpKlMqoOYVk9MhG5JdCsss5fuexq7RfolSyUSxLAFMISCekZide82YxmTFAmoActtyL0pkNtRByJq7QgpwBICQVVThFXKgXxGlMtecV266u7myihSjiQr4AQSxGTaHEKx1UTbCLiWQcLKyBZWYdHiy3iDbROKUlTOwJzAyBOp3aQLYZCgV4nSr4dpHgVWhqeBiuTapi0pl/8s4SpqlbP4X/AGuRo9OMZcKfmTS7/YvOUVCLb6fdhcuZOEvGpBJKCooAYy8iH1IbYH84Wr7QqUQUJZAIxZEn9zHrGu78JQVK2OonYPvKMVMskyYuYqXKJlqWohmFFF8uBjRHJjUqm6Rlam43FWapEpKgCASNtfYGF1tvQS53dgHCAHUTQFWyjsNsK7De0yUoJIbBSoD0yB1ga1T1LWpas1FzFcWFybvg7JlUUq5HlovBKGrVRLZHIO9KtEJgKwCUpL1+o1yhZclmTMtCEkZpXlT9MObTZloUJYQ6Upcd2z4dGS4yoCBE8i0S0mjBPWrWxfZLtlzAAZVRnhUU+pYxZOCAhXxqwKwVNXdtMw7jlA9htZ+BAmd7mQrwjcVOSW3axdarGwltVgyjwCiT1Y84hV7otKUrpsnLkysAUApQI1J9hFNrvFMpctCUgFWHEwHhCywyeusStpwy1LBZjiUmtCokeFjkS1Nrwo/FHvErLPjTTQZJA6RaENVkcmR7K9xpb7esS8Sf1FgVBs9QDUtvEZ1ajiUXLkuTtO2lIbXxaASlIIJCySc64W9oVTQ7mKQjW5Gc72ISltnFk4UpFK00aPSSRQ8RFKELrMpiH2xK9fFLI3+n+kclioBjt4pIRMbf5/6wn/P4P7FUrh/6X3NF+gE5ts3D3gMOT7GldxakFWScwClOQ9W3xbarpxjFJUC9RWh+tGiSaUY32X0BKL1Ou7EgvIoWoLTUlGbOMO8UJYboaS7fLIBfMau/OEtqsK+8qTiDPiGrZhiaAb4ki0TQAGBpmwr5Rni65s0SqWy5/wBCdZBJ4xHvHZg+b7OGyK56gFFwc8ue2OyJwBycbP8AQwrVHnvkvkKSxAlMNQHEWyLtlrJZFX2+VI7LtksCqD5/KLbHbpYBUFhJBokkO0LFucq4DTQXOkLTWZhSkbfEOggxCpa5CigOplZZGiGSRm3hIy2whtt6CapjMDbB5PtjlokLlISoZKBqC44jYaiN+LwUV7Te5yyuNpIbSJSzMSQFFSU/FkCcyDuJJbUQxTYu+QHBS/7hVkmj1+3jMovtWEMeb/WCpfaaYhLkoI/mFeTZx0vDuKa5CsjY5kWJVkSQlQWCRhozCrgnPZsyiyx2tsqrarUCQcwADk/DSK7Ba0zU414wCPhSnPqXHOJ2exJSThJZ3Apt4QmroB3yUKnFM1iTiJCq1oEqA8x5xJdiWVkoCQpy6myJNSQ3GIW1L2lCnB/LOW5RGnEwzl3kozVoSB3afiOXiNW35xGDccs69PuXmrxx+JXa5RGATFJKWJLjCkkMz1NKv0g6XPOGjJDZrDdEhj1IgO3zHwAMGLlSmAHM9eULrdeLpBkMsOAVqyZziMtL1Zjmz6CPM8XFzy0v9G/wy9jgIttz94cYmAECpVhCWenDM1c5whnymJDgtqkuDwMN+5qFBikEEqUcRZthS3RoXWgFy+erx6v8MeRXFytLoY/4jihGpJbvqW9nZZ/FyjsC3/yt7w97RTAEuQ5TLxDR3YM+eym6E9xUtMts/EP+2D7ZaEzbRhxeHwyyd7rJFf2gtF/EOsrb7EfD7417yd637Lsau5lIJLOvMklsnJZ2zOmQGzt19okWhKElJRMWo0UMCVAftJJBLsGDVbKE1iuEqnTDPdRKqOyhUqrsLgZnUROX2Z/OSlOIJUVAKBKSC2oDYksWJDbozalexq0OrHd+ysMiaNqQehBBhNKotB2LT/cIfX2kmQtLEkJJxabTWEcgYpqE5kqTT/ED0jXga0szZf3ICtUtSZjEMCVEVFWJ2cR1ipSsxtMantKoGW3hdKksTnq4jLJFQdPnDQkpLYE4tPcnOyiCYkv4YjKNYcUIRnE7UgqlLAzIP0isLYwUhTE7mY+cLX8yPxHusb96GMmX+WAXHhSTpoDpFci2d0oFKqKY0yO2kRsqiQdTvigSwVKBJS+VAz7TTzESyY3FJIVZFJtjq1zpc1JxAeHU6VzHB2bhCD84ZTA2ng001i6ZaFHCjwrUkByHqCWcsGo0cwvULcHLhpE0lRXUwaZcRUskqA1Gw14RBFwKUvCFoScwCakbmo+6GKbwBGFRqN0U2aUkznLsrf4Tz202xFq5tMnLH7GoW3lcsyW+IeEasG5Qls8olZCSilfEWB3Z5842naCzhMtIlJIKiyk5ulvYjzjG2iQA70bR4WtLok49Sm0WaYFOQ6hR6U0aOIMwhlYiDmKHyh9ZJiJssBRClk0eisttKcYFtF3qQrwsx0BBNOeUerhlFxVCbi+QjDVNNxGfHMRqbBIQpOJOFJZ1AACtcucC3VdCl/EEEbWL55E5H6w5RYUDwukc6xPJNN0htD6nJSi2UES7umLR8aUciTw0ihMgfpNda+zwwlD4Q4S2/wCsQn6Biu4nt0tSbRKSQB4FUGRYVbrD2fZQa4xloIWdoJjTJJf9wfiUOOg84eXcgTVJxCjVGWKgblGSW2Vv0X3NT3xper+wivG40zZYWuTOnJFCJa8JAzJAJAOXOFtqsMmahQskwnB4zJJabLKXcAHZzI35x9MmpDfelflCS8bklzVE4E4iCMbMuv8AOK89G1gyjZbFOUD51Z+0ClScBDOCnGXLF6igzqW1pvhjNSGFQaaa74XWu5xKn9xNThNTLWgll1zWDQryLjhsg9Q0GmUbvCYdDbXDMni8utJPoX3XOwz5e1l/2QwmDGklnImFnOZYNpsMA3Mn/e5P/uf/AFKhvYwCuYAKIXhG84QVH/MSP8MS8XDXm37FPCy0479SwSSEuxJZvCkl8Ncg5o5PWF1ptlJc1ClEOkhYYJAcOknXHkQz8I0NmdKS2ynrA1ouZKpYADDF3jAUd8Wn81Yg4pPY0KTkqZWm0CchaFUKknm4q2wg5iO3VZQmSgOUqUHJSWJOZrnFE6ylL1LpLjkPqesWWFWJYrREv1Py9IONVH3iT5OWu7cSMKpiqKxAlndiKs1KwpmXGoEsAobj7GHq0nE+dK73YfOAVJUV55acf9BFoTaZKXFCC02dSWxAhyw5B/eKpaM6Q27QT3UgZMkk8y3okQqSfWNEJOUbZOaSdI6g1EHz88vthAJVUQytK3R97BA/7IfH6HPfFP4fUtsgzimchGNl4W2VfLc3mYlYVViq3sFEqmKSDoOjUD6RXKupngXW5KEIShLJKvCCkBwFZ+Q9I9+MQnwgKYUDbqbIDTawkAhR2BSpalcW8OfCKU30QG7olqPWvlGJo2x9wWuypTMUQGcsW+pgmwywTl4hQhmpto9d8ctFnU5IGsV2WxsoEgUeod8mYt7QdL1NnOSeNILvgDuS9Wy8RGu70jKXgksGqddR7xobddyVuQ77yQB1aEs2zTUO6aPQ0L9IzZU3NNEelHrisCycRcYfhGh8tNkMlhXeJKkpUw8QajHI8RBN3WRKpfgJcmoD560G6CpAALLfw5AU6uxEaYTUY0dGO4bJXiQMKUtVw+FumsULkkVwNwPziudNl6Ag8X8niKbUSPEW/wAB9o73BruwiXMDMcI4xNKyMgDwjyJ6WbPexglFkOYfrAsakJO0ai0skH4jw/SI0nZm1iYqYQCBLVhc6skM3ByOUZ/tQkiQl6FS8I5Mo+kaHslZ8MhSmLrmKU3BkONysGL/ABRny/1fgWivYHJck7qQNaLOS1dejZffGOyp71pl9RHe8xBxX6ZwLG4EfaG7cTEgEDI7NSOTODx2RmFycJIzbWPoLOGMLrf2elzAMIwl8wWprRo1YM+jZ8Ec0PMXqZCwLafLOoEwj/4lNGksMjKtczv2wut3ZpSZiDKXiYkEFgQCGJzZmg2dZpktL4aj70g5ckZS1Lsdii4xUQtVpwllDg1fIRybOmgBaKDLAsedD913QDYreVTE96tADsAphifZvfbnlGgWlgTEoyTLTi4umK75IwEjUV45Rk0WlSCpRLOWy0Gkae+PEgAUBOnWElqsJILKUkgu4zpx4RRNLkjJWNZM9SlYmGEJoxz1P2YpsinUpRoxcgfypHzgezXmEhQd2riIq/AfdY7dyk92o4nKida+JVfXyia23LV2Edsnla1E6MANjV94qCtI8gHPaSepeJlMbIUo12M01bs8IYq+AcB5iFk3J8oOTMdCeA94Dftw9/2YK/lz933RbZD4h97YNMwJBcgV1LecAWfPlE7RMUFjCSHBy4xTPFTjTI4G4ystmqUf1JHD5xSFj90EIU/xykLG1gD5UggKk/sR98o8/wDT9n8j0FmrlfMnapMwO7CuzKtIjZJCkEup32t7aRSuxBAxEowgVGvrAybSgEKISgCuJRoHyLPrSKv2rozp0qGFtT4aVAGgNTs8QgGfYksFDEDrQZ8NI7L7ZJmAgMVBwzsrOhALO+dI7Kvh0gAqL1UCGIORz0hXCuUBv1KZrt4FKBcOAGy/pMW2eaoMSXp+t1N1jslIK3Cyh83Abl9YaBLoPiGRrQnY4YZwuR77Lb8/OQRruAUUoOQSf5m+kGS7LNSGBBAH7gT1asCSbGMTglStSTUQbPs6mpMCTtGL0KWhrXCCk+pCTaSossUi7DKDuCT+1yTuaogUWwp/578xzoHMRtN6pmgEDEdqkkAcXAJMVjHcDLu0KEFMgFPhCqg6YkLYngpSekP+z897Ig/y09oyN52tK5CZb1CkoVWo8Cm65j6Q8uixrNnQUnCwIALswUWdjGGf9Tf1+prj+2vcFzAEKT4mAZ94Cfn6R2zXpLKy3hCj8TMksAKnInIRRKu0IBKiZilfEpXoBkBui0SRMBGjNXL7rCPJGxtIdalYRTpHRO8GIVEJpnZ2WxVjWneFe0WSbAAzqWoaBSi3SG8yIugtnTcROEEndt2dYnbLRhlkmpYAjiQM9gd+UTmWcAO+HhSnLrCK+7kXMWkqWpSCKDT7O1jHKakGMVe7OTLuBmKdYWhRcEMwA/SG8+WUMLHeClukB0gtickPsBJctk8ZlNyqTiCz3Kcg6ipJY+JVW00bkY1NwKSUgJCyBkrAQmm9TEneA0XWy4Dk99kLyWnElAKcicwSatod0CLkDrzhjflxylgzFg0H6WBd6NTMuzxijOnCqZitzqqz0d3SeYhbk3sLpjV2PxZpagUHwYS213oHesLrbZe6XjBDJlqTzcENyYRSq+ErpaEkKw/GkZn9NPhy1Bi2850pVnQJcwKXR9tcLjyhlpe3VnPUueEJ0MFA5Aiv3nBChRwXEBLJi6zWnA9HCsx7jfGieF3rx8/JkoZ7j5eTj5olNFN8Fyj+UniP/KKgAsFs9N+x4tlTkmUPENCQSxDZiuwmEWbVKO1NPdBnicIy6prb+6LUTKn72wRZU4iVHl79faKJFkKydE6nbu+sE2q0JloKlEBI1yHAbTuEassr2RjxRrdnrda0ypalmjZbzoIQi3PA8qeu1TQSD3SC7bdj1gn8OBoen0hscFW5WTNnPQxGIBjUs2InVjTXdCTtBcvfSlEFQBGdCThyB1Z4PRIUqYElbYyTVRo2xsoGtd1oROU82hyAycioL5g74wp6XyHlWfLFulwaEGCbHfEyUXSo8DUHlD/tNcTFSgkMNQaHYWyHKMsUNGvlWG7NZYe2QNJssMdUn2jQ2e3y5qMMqck/yqLEbmV7GPmgRu846FlMDQha7H0BVomS1hJmlLZFgpuBNeUU3lJUtLid3mrKUoPubQ9YyEi/ZiWDkjYaiGMi+5Z+JLbSlRHkXgqKTtC7rkaWIqQkf7uUr/diYbgolx6RZbJlpWAFJwpP7A/UjKI2G2gn8mcoHYWB4b4Zy7xmg+JCVA7Qx4uPeObDaALNJKVMQQkrRmdQc32Z9Y3Fz2pYs0pkuMawo/tGJTHq0ZlVsBS5lkl6j4hxB9jB9z9qUypYQUKWxNHANS5NaRg8VjlOSlFGrFkjoab/ADc0s2pERKWPD3y94CT2nsqi6pnd7lhm55HrrFib3siqi0y/845mMLjJcplk0FLWBVSqDT2gW2Wh0UHxDNVKq2voHiqdarOsv38ttAFgesJO0NrlNglzgRmvCkzFD/FUV2BjvimOOqSTA3SDj2jEyaZcshwdQ7gfErPI6DOohlYr7lLSQCzksFUPyHCPmgtEsnNSK0URXcS0PbKolGJU5DgipO/bt3xslhiuCSbZvklJDLAL7YUX5ctoQrvrHOKDTFKUfy1AbKFj9uIrkWo4XCgRkDo24P6RG09o0oTUqO9IoWzAxexiUdS2e4WjC3v2xtzqkzJgBSqoCUCuYqBUVpFnZ+8++CZPd/mgFji/4hcqU9KGGc+6fxU5U1SGlLQ2F1BWJmC3SlnB4xbY+y/dy+779bKqrClKSSDTxfEzGKebGPHImm9uhVJHenCnDjDjDiD+H4qZ0pSOGxN4VJq5HIAEEbiTBhuWRK8SZMydNrhdbFy9Xcbd5icySsLClpKXzcbh0hZZVJJJ9SkYVbFP8MWTl5gxL+GLp4fMfOGv4yW7YgTsS6j0DmOzbUlAdahLTtWQ/JIr95RaM8jJOEUKk2JaakMchXXTKB7LZ/w8xirElYcBbeNQ+IpJyVUMTQ1GyKr07XuppCfCP1qFTwGyM/eNsXMViUvGW5Ddsi7i5LcRbPY09tvybKHeS0JmSVJYKIND/MHcEGjGkKe+XPeZOJWckp0HACgD9Twivs9eMyST+pCvjScjvGw+usaIXUlChMS/dEAgaper8PrE1N43WT4Md01cSN32Pu0hw75hwBwrshimTT4T0ii0lCgxUGcs2vH5RJAlsOEa7MwRPRMSo4FCXLxYviL/AOZSeGsTnTA6VIwEgOSlRV19olMWy8OamyUKV1ZtNIItF1FIKgkZZ4W9GjA2gqwK1WdM5GHMrzOgPVvKMZ2h7OmQoAFweoI0O/WNj/DVDxFKKk5gPWBbz7Nmcl0FIUKgNhGj1y0jRhnFKuhzbs+cLcHSIvD2ZYnUZagMYLMQx8tesLLXZ8CiK8CIu49RlJPYEKo40TKTHgg7YmOeS4yMHWS95yKJWW2ZjoYCwH7McTHHcmgs3auYM0pVt09IZ2bthJNJkojeCDzjHoUQX5ZekWrQnNz09Q/vHOKYtI2cy+LGrJSh/Wkt1AilFqsqv1JHHLlSMewahL6iJAPrWCkBwNeZ8pFEzEtuUGPQ+0FyLVLZyXb9qgfJ4wqpUewCOo7Q+5uf4jJVVK0L3FgfNoIM2zrFSAdBiSG4Binm0YBEsHP76xM2UaOYHlpjbrqfQUGQgORiOjzEn1Ed/isoD4paRuUD5JS/SMIiyJFVdIkq0gjCPCN0d5SO1M10y2ImFzOlpSM8cyp4Jgaf3AAImoJOgAJ+UZJQTsjjhqAe3nC+TEKk0aVN9IQSGVhOyYz8hSKT2ilBLCUA50JPXaYzhm/eQipWI/ftB0RXCOuXcc2jtMuqUeBJyCPD1IzhXNtSjUmvU9THbNdi16dYZWW5ASz4jsTlzJpDqLA5JCqUVr1LeXyhvYLmUoOaJ1On14Q1kXehFVAE6JT7q+URt94CiXrkAPhTy27odQ6sm8jeyJWCwpKwlApqdSNSN1YdLl934QaZDJuO14zNmvGZLUVS88i+wwy/2ocDFKAO0K9soTJBTVNbAi5RepDFKGClSxXVGYO8fKJib/0/+2PS1BgtKgcQf4g+WR3wYi9aDPqI8+Ty4dorUjTFY8u72ZG22qa7ykoUnVOZrlmxga34iZYAViDKOGhBq4LGuUE2lI7wAOUOxq2FubbNIsUEBOIr7tILP8ZL6lgwHGLvZmQ5ZyhQKlgBq1Ag6yzpYTTGd1FDPYIEm2eWVBUtSVpo7ZOBUFhrBBShYDze7UKFKQWTXIMGPGEpMa2hf2nuMTkjCPzKkMNnPVmakYC87DNlkd6haXyKgatH0pdnlpIBUVkGhDpZ/vOAb/uFNoS+MpwJLauWdm5cY0QlSpnKW581KIh3Yg2dYyhZQS7Eh9D1iCpIi9WPYKZUcCTFykRHuYGkayBSY4TtDwXIQHZVRDFPZ4KDpKgOSh6QdLFckuRKhthiXdjbDX/Z6b+lQPlFK7nnA1B5An0EdQykgUK+zHUp2tBC7EsCoPMEeoiHdtsg0daKzhBif45svvpHu63OeIi2XZK1BA847cG3Ugu0qXmQB95axWixqJoDxYv005w1sl3od2Urr6wf3YGSG++MFRvkm8mngRy7tUdCeOQ6wSi5XzUOVYa4X2DjSPTJmEOVpHP5CHUESeWT4Af4KkVZR6D1jncpGQSOAxH5QPabxrqfvfA/8SP6Q2/OA3FDVJ8jNFlDOskDeW8ojNvmWiiATvP28K8KlVUWG0u3kIuRJlAE4jMI2Bh6ueghHIel1JpnzZxpRO6gg0CVIB/5s0hnI8COWZ4U3uIFRPXM8KGAGYFKb9THZtyzBUulO0gt5PA5DsudjlksWMsMROwB+dIlarGUUKVjiG9RE7NIY/GnqWPlF9omLNAX4F/WOBe5VdFtXKUVy0g0Y4tnURoh2uSamUHNTl84Gu65aYpqUmlAdTvHDSDAqzihlSnFDQfKJTVjpjm3WNK8THASfiYECv8AUKnaY9NtcseFIB/wg+YhMs+IjR4tuweOF8rq2ZvMsutVozSlCSTk5UmgqWKag6c4GTYJiXUpLuCyQtahXedQIcXinwvqInZFnuAXPxGCltYG+gLccmZLBOFKsWiiXHBxC63duFJUtCZMlw4CgoqHH4Q/0jOXwsqtK8RJ8WtfWJ3lKAmEAABk0Ab9APrDrGm7ZSOyF9rnKWp1HETVzAazpDCWgbBFndhjQZbIvyMmLO5ppHBJNDVjrBlnSCtiNvpEJyWNKR1DWDfhlHIHp6fSCrFPVLLnLiB5HOKFKLw+uFRUhQVUAlgas9S0KdJ0jyL+T+pNKVH2YuF+SP2nlTycQPapKcKywfhAqZQMsEgPWrVplWO6iJpoY2i/5AApMIOhZm5uIGVf0k5Swf6gn2EF2iyoKQSlJLZsHhDaUACgEDdbhjplsGzL8S/gQkfe4RWb7VsT98oXJTEkoFaCOtlfLiHfx4tWKTe6lfCC+6GnZizIVMViSlTYcwD6xLtKppzCgbIZQup8C6Y3wKPzl5DqoD1IiyVdUxXxzkAbEnGeiKdSI4nOIqWQlTEjhxgnP0Oqu9CFAKTNWDr4R0S5/uhjdqEVKUBLaqAVzZRIhMqaWzOW3eIvtSyGAJD7OAgWLKLYXaZhmKOOeZitMQybQCrDg0UT7JKGcxb7kCAFli4oQ2UFWGcomqia6mAHS11OSrKxcCYRtZj984ay7OlqYlK2GjdTA1oUcJPGKJRdFa11gID3DkWdas0eSetCKQwsN1gTASRm/wAVOAALww7PyE90g4Q7GrB/iOsNbP8AHy945sRPehdPwPUpowDPpC8ztklJ30r1EM+0dEqanw5cYz0BcFT/2Q=="/>
          <p:cNvSpPr>
            <a:spLocks noChangeAspect="1" noChangeArrowheads="1"/>
          </p:cNvSpPr>
          <p:nvPr/>
        </p:nvSpPr>
        <p:spPr bwMode="auto">
          <a:xfrm>
            <a:off x="1488281" y="-348854"/>
            <a:ext cx="3714750" cy="29932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VE" sz="1800"/>
          </a:p>
        </p:txBody>
      </p:sp>
      <p:pic>
        <p:nvPicPr>
          <p:cNvPr id="24585" name="Picture 9" descr="http://upload.wikimedia.org/wikipedia/commons/9/9b/Edouard_Manet_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82" y="2888940"/>
            <a:ext cx="3217159"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869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roadway" pitchFamily="82" charset="0"/>
              </a:rPr>
              <a:t>Análisis</a:t>
            </a:r>
            <a:r>
              <a:rPr lang="en-US" dirty="0" smtClean="0">
                <a:latin typeface="Broadway" pitchFamily="82" charset="0"/>
              </a:rPr>
              <a:t> de </a:t>
            </a:r>
            <a:r>
              <a:rPr lang="en-US" dirty="0" err="1" smtClean="0">
                <a:latin typeface="Broadway" pitchFamily="82" charset="0"/>
              </a:rPr>
              <a:t>empresas</a:t>
            </a:r>
            <a:endParaRPr lang="es-VE" dirty="0">
              <a:latin typeface="Broadway" pitchFamily="82" charset="0"/>
            </a:endParaRPr>
          </a:p>
        </p:txBody>
      </p:sp>
      <p:sp>
        <p:nvSpPr>
          <p:cNvPr id="3" name="Content Placeholder 2"/>
          <p:cNvSpPr>
            <a:spLocks noGrp="1"/>
          </p:cNvSpPr>
          <p:nvPr>
            <p:ph idx="1"/>
          </p:nvPr>
        </p:nvSpPr>
        <p:spPr>
          <a:xfrm>
            <a:off x="1223628" y="1700808"/>
            <a:ext cx="3842184" cy="3693858"/>
          </a:xfrm>
        </p:spPr>
        <p:txBody>
          <a:bodyPr/>
          <a:lstStyle/>
          <a:p>
            <a:r>
              <a:rPr lang="en-US" sz="2400" dirty="0" err="1" smtClean="0">
                <a:latin typeface="Broadway" pitchFamily="82" charset="0"/>
              </a:rPr>
              <a:t>Ambiente</a:t>
            </a:r>
            <a:r>
              <a:rPr lang="en-US" sz="2400" dirty="0" smtClean="0">
                <a:latin typeface="Broadway" pitchFamily="82" charset="0"/>
              </a:rPr>
              <a:t> </a:t>
            </a:r>
            <a:r>
              <a:rPr lang="en-US" sz="2400" dirty="0" err="1" smtClean="0">
                <a:latin typeface="Broadway" pitchFamily="82" charset="0"/>
              </a:rPr>
              <a:t>competitivo</a:t>
            </a:r>
            <a:endParaRPr lang="en-US" sz="2400" dirty="0" smtClean="0">
              <a:latin typeface="Broadway" pitchFamily="82" charset="0"/>
            </a:endParaRPr>
          </a:p>
          <a:p>
            <a:pPr lvl="1"/>
            <a:r>
              <a:rPr lang="en-US" sz="2000" dirty="0" smtClean="0">
                <a:latin typeface="Broadway" pitchFamily="82" charset="0"/>
              </a:rPr>
              <a:t>¿</a:t>
            </a:r>
            <a:r>
              <a:rPr lang="en-US" sz="2000" dirty="0" err="1" smtClean="0">
                <a:latin typeface="Broadway" pitchFamily="82" charset="0"/>
              </a:rPr>
              <a:t>Puede</a:t>
            </a:r>
            <a:r>
              <a:rPr lang="en-US" sz="2000" dirty="0" smtClean="0">
                <a:latin typeface="Broadway" pitchFamily="82" charset="0"/>
              </a:rPr>
              <a:t> la </a:t>
            </a:r>
            <a:r>
              <a:rPr lang="en-US" sz="2000" dirty="0" err="1" smtClean="0">
                <a:latin typeface="Broadway" pitchFamily="82" charset="0"/>
              </a:rPr>
              <a:t>empresa</a:t>
            </a:r>
            <a:r>
              <a:rPr lang="en-US" sz="2000" dirty="0" smtClean="0">
                <a:latin typeface="Broadway" pitchFamily="82" charset="0"/>
              </a:rPr>
              <a:t> </a:t>
            </a:r>
            <a:r>
              <a:rPr lang="en-US" sz="2000" dirty="0" err="1" smtClean="0">
                <a:latin typeface="Broadway" pitchFamily="82" charset="0"/>
              </a:rPr>
              <a:t>resistir</a:t>
            </a:r>
            <a:r>
              <a:rPr lang="en-US" sz="2000" dirty="0" smtClean="0">
                <a:latin typeface="Broadway" pitchFamily="82" charset="0"/>
              </a:rPr>
              <a:t> a </a:t>
            </a:r>
            <a:r>
              <a:rPr lang="en-US" sz="2000" dirty="0" err="1" smtClean="0">
                <a:latin typeface="Broadway" pitchFamily="82" charset="0"/>
              </a:rPr>
              <a:t>su</a:t>
            </a:r>
            <a:r>
              <a:rPr lang="en-US" sz="2000" dirty="0" smtClean="0">
                <a:latin typeface="Broadway" pitchFamily="82" charset="0"/>
              </a:rPr>
              <a:t> </a:t>
            </a:r>
            <a:r>
              <a:rPr lang="en-US" sz="2000" dirty="0" err="1" smtClean="0">
                <a:latin typeface="Broadway" pitchFamily="82" charset="0"/>
              </a:rPr>
              <a:t>competencia</a:t>
            </a:r>
            <a:r>
              <a:rPr lang="en-US" sz="2000" dirty="0" smtClean="0">
                <a:latin typeface="Broadway" pitchFamily="82" charset="0"/>
              </a:rPr>
              <a:t>?</a:t>
            </a:r>
          </a:p>
          <a:p>
            <a:pPr lvl="2"/>
            <a:r>
              <a:rPr lang="en-US" sz="1800" dirty="0" err="1" smtClean="0"/>
              <a:t>Competidores</a:t>
            </a:r>
            <a:r>
              <a:rPr lang="en-US" sz="1800" dirty="0" smtClean="0"/>
              <a:t> </a:t>
            </a:r>
            <a:r>
              <a:rPr lang="en-US" sz="1800" dirty="0" err="1" smtClean="0"/>
              <a:t>existentes</a:t>
            </a:r>
            <a:r>
              <a:rPr lang="en-US" sz="1800" dirty="0" smtClean="0"/>
              <a:t> y </a:t>
            </a:r>
            <a:r>
              <a:rPr lang="en-US" sz="1800" dirty="0" err="1" smtClean="0"/>
              <a:t>potenciales</a:t>
            </a:r>
            <a:endParaRPr lang="en-US" sz="1800" dirty="0" smtClean="0"/>
          </a:p>
          <a:p>
            <a:pPr lvl="2"/>
            <a:r>
              <a:rPr lang="en-US" sz="1800" dirty="0" err="1" smtClean="0"/>
              <a:t>Proveedores</a:t>
            </a:r>
            <a:endParaRPr lang="en-US" sz="1800" dirty="0" smtClean="0"/>
          </a:p>
          <a:p>
            <a:pPr lvl="2"/>
            <a:r>
              <a:rPr lang="en-US" sz="1800" dirty="0" err="1" smtClean="0"/>
              <a:t>Clientes</a:t>
            </a:r>
            <a:endParaRPr lang="en-US" sz="1800" dirty="0" smtClean="0"/>
          </a:p>
          <a:p>
            <a:pPr lvl="2"/>
            <a:r>
              <a:rPr lang="en-US" sz="1800" dirty="0" smtClean="0"/>
              <a:t>¿</a:t>
            </a:r>
            <a:r>
              <a:rPr lang="en-US" sz="1800" dirty="0" err="1" smtClean="0"/>
              <a:t>Crece</a:t>
            </a:r>
            <a:r>
              <a:rPr lang="en-US" sz="1800" dirty="0" smtClean="0"/>
              <a:t> o </a:t>
            </a:r>
            <a:r>
              <a:rPr lang="en-US" sz="1800" dirty="0" err="1" smtClean="0"/>
              <a:t>decrece</a:t>
            </a:r>
            <a:r>
              <a:rPr lang="en-US" sz="1800" dirty="0" smtClean="0"/>
              <a:t> la </a:t>
            </a:r>
            <a:r>
              <a:rPr lang="en-US" sz="1800" dirty="0" err="1" smtClean="0"/>
              <a:t>participación</a:t>
            </a:r>
            <a:r>
              <a:rPr lang="en-US" sz="1800" dirty="0" smtClean="0"/>
              <a:t> de </a:t>
            </a:r>
            <a:r>
              <a:rPr lang="en-US" sz="1800" dirty="0" err="1" smtClean="0"/>
              <a:t>mercado</a:t>
            </a:r>
            <a:r>
              <a:rPr lang="en-US" sz="1800" dirty="0" smtClean="0"/>
              <a:t>?</a:t>
            </a:r>
          </a:p>
          <a:p>
            <a:pPr lvl="2"/>
            <a:r>
              <a:rPr lang="en-US" sz="1800" dirty="0" smtClean="0"/>
              <a:t>¿</a:t>
            </a:r>
            <a:r>
              <a:rPr lang="en-US" sz="1800" dirty="0" err="1" smtClean="0"/>
              <a:t>Es</a:t>
            </a:r>
            <a:r>
              <a:rPr lang="en-US" sz="1800" dirty="0" smtClean="0"/>
              <a:t> la </a:t>
            </a:r>
            <a:r>
              <a:rPr lang="en-US" sz="1800" dirty="0" err="1" smtClean="0"/>
              <a:t>empresa</a:t>
            </a:r>
            <a:r>
              <a:rPr lang="en-US" sz="1800" dirty="0" smtClean="0"/>
              <a:t> </a:t>
            </a:r>
            <a:r>
              <a:rPr lang="en-US" sz="1800" dirty="0" err="1" smtClean="0"/>
              <a:t>más</a:t>
            </a:r>
            <a:r>
              <a:rPr lang="en-US" sz="1800" dirty="0" smtClean="0"/>
              <a:t> o </a:t>
            </a:r>
            <a:r>
              <a:rPr lang="en-US" sz="1800" dirty="0" err="1" smtClean="0"/>
              <a:t>menos</a:t>
            </a:r>
            <a:r>
              <a:rPr lang="en-US" sz="1800" dirty="0" smtClean="0"/>
              <a:t> </a:t>
            </a:r>
            <a:r>
              <a:rPr lang="en-US" sz="1800" dirty="0" err="1" smtClean="0"/>
              <a:t>eficiente</a:t>
            </a:r>
            <a:r>
              <a:rPr lang="en-US" sz="1800" dirty="0" smtClean="0"/>
              <a:t> </a:t>
            </a:r>
            <a:r>
              <a:rPr lang="en-US" sz="1800" dirty="0" err="1" smtClean="0"/>
              <a:t>que</a:t>
            </a:r>
            <a:r>
              <a:rPr lang="en-US" sz="1800" dirty="0" smtClean="0"/>
              <a:t> </a:t>
            </a:r>
            <a:r>
              <a:rPr lang="en-US" sz="1800" dirty="0" err="1" smtClean="0"/>
              <a:t>su</a:t>
            </a:r>
            <a:r>
              <a:rPr lang="en-US" sz="1800" dirty="0" smtClean="0"/>
              <a:t> </a:t>
            </a:r>
            <a:r>
              <a:rPr lang="en-US" sz="1800" dirty="0" err="1" smtClean="0"/>
              <a:t>competencia</a:t>
            </a:r>
            <a:r>
              <a:rPr lang="en-US" sz="1800" dirty="0" smtClean="0"/>
              <a:t>?</a:t>
            </a:r>
          </a:p>
          <a:p>
            <a:pPr lvl="2"/>
            <a:endParaRPr lang="en-US" dirty="0" smtClean="0"/>
          </a:p>
          <a:p>
            <a:pPr lvl="2"/>
            <a:endParaRPr lang="es-VE"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060" y="1863385"/>
            <a:ext cx="2376264" cy="357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2290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roadway" pitchFamily="82" charset="0"/>
              </a:rPr>
              <a:t>Análisis</a:t>
            </a:r>
            <a:r>
              <a:rPr lang="en-US" dirty="0" smtClean="0">
                <a:latin typeface="Broadway" pitchFamily="82" charset="0"/>
              </a:rPr>
              <a:t> de </a:t>
            </a:r>
            <a:r>
              <a:rPr lang="en-US" dirty="0" err="1" smtClean="0">
                <a:latin typeface="Broadway" pitchFamily="82" charset="0"/>
              </a:rPr>
              <a:t>empresas</a:t>
            </a:r>
            <a:endParaRPr lang="es-VE" dirty="0">
              <a:latin typeface="Broadway" pitchFamily="82" charset="0"/>
            </a:endParaRPr>
          </a:p>
        </p:txBody>
      </p:sp>
      <p:sp>
        <p:nvSpPr>
          <p:cNvPr id="3" name="Content Placeholder 2"/>
          <p:cNvSpPr>
            <a:spLocks noGrp="1"/>
          </p:cNvSpPr>
          <p:nvPr>
            <p:ph idx="1"/>
          </p:nvPr>
        </p:nvSpPr>
        <p:spPr>
          <a:xfrm>
            <a:off x="3815916" y="1700808"/>
            <a:ext cx="4050450" cy="3780420"/>
          </a:xfrm>
        </p:spPr>
        <p:txBody>
          <a:bodyPr/>
          <a:lstStyle/>
          <a:p>
            <a:r>
              <a:rPr lang="en-US" sz="2400" dirty="0" err="1" smtClean="0">
                <a:latin typeface="Broadway" pitchFamily="82" charset="0"/>
              </a:rPr>
              <a:t>Estrategia</a:t>
            </a:r>
            <a:endParaRPr lang="en-US" sz="2400" dirty="0" smtClean="0">
              <a:latin typeface="Broadway" pitchFamily="82" charset="0"/>
            </a:endParaRPr>
          </a:p>
          <a:p>
            <a:pPr lvl="1"/>
            <a:r>
              <a:rPr lang="en-US" sz="2000" dirty="0" smtClean="0">
                <a:latin typeface="Broadway" pitchFamily="82" charset="0"/>
              </a:rPr>
              <a:t>¿</a:t>
            </a:r>
            <a:r>
              <a:rPr lang="en-US" sz="2000" dirty="0" err="1" smtClean="0">
                <a:latin typeface="Broadway" pitchFamily="82" charset="0"/>
              </a:rPr>
              <a:t>Tiene</a:t>
            </a:r>
            <a:r>
              <a:rPr lang="en-US" sz="2000" dirty="0" smtClean="0">
                <a:latin typeface="Broadway" pitchFamily="82" charset="0"/>
              </a:rPr>
              <a:t> la </a:t>
            </a:r>
            <a:r>
              <a:rPr lang="en-US" sz="2000" dirty="0" err="1" smtClean="0">
                <a:latin typeface="Broadway" pitchFamily="82" charset="0"/>
              </a:rPr>
              <a:t>empresa</a:t>
            </a:r>
            <a:r>
              <a:rPr lang="en-US" sz="2000" dirty="0" smtClean="0">
                <a:latin typeface="Broadway" pitchFamily="82" charset="0"/>
              </a:rPr>
              <a:t> </a:t>
            </a:r>
            <a:r>
              <a:rPr lang="en-US" sz="2000" dirty="0" err="1" smtClean="0">
                <a:latin typeface="Broadway" pitchFamily="82" charset="0"/>
              </a:rPr>
              <a:t>una</a:t>
            </a:r>
            <a:r>
              <a:rPr lang="en-US" sz="2000" dirty="0" smtClean="0">
                <a:latin typeface="Broadway" pitchFamily="82" charset="0"/>
              </a:rPr>
              <a:t> </a:t>
            </a:r>
            <a:r>
              <a:rPr lang="en-US" sz="2000" dirty="0" err="1" smtClean="0">
                <a:latin typeface="Broadway" pitchFamily="82" charset="0"/>
              </a:rPr>
              <a:t>estrategia</a:t>
            </a:r>
            <a:r>
              <a:rPr lang="en-US" sz="2000" dirty="0" smtClean="0">
                <a:latin typeface="Broadway" pitchFamily="82" charset="0"/>
              </a:rPr>
              <a:t> </a:t>
            </a:r>
            <a:r>
              <a:rPr lang="en-US" sz="2000" dirty="0" err="1" smtClean="0">
                <a:latin typeface="Broadway" pitchFamily="82" charset="0"/>
              </a:rPr>
              <a:t>consistente</a:t>
            </a:r>
            <a:r>
              <a:rPr lang="en-US" sz="2000" dirty="0" smtClean="0">
                <a:latin typeface="Broadway" pitchFamily="82" charset="0"/>
              </a:rPr>
              <a:t>?</a:t>
            </a:r>
          </a:p>
          <a:p>
            <a:pPr lvl="2"/>
            <a:r>
              <a:rPr lang="en-US" sz="1800" dirty="0" smtClean="0"/>
              <a:t>¿</a:t>
            </a:r>
            <a:r>
              <a:rPr lang="en-US" sz="1800" dirty="0" err="1" smtClean="0"/>
              <a:t>Existe</a:t>
            </a:r>
            <a:r>
              <a:rPr lang="en-US" sz="1800" dirty="0" smtClean="0"/>
              <a:t> la </a:t>
            </a:r>
            <a:r>
              <a:rPr lang="en-US" sz="1800" dirty="0" err="1" smtClean="0"/>
              <a:t>estrategia</a:t>
            </a:r>
            <a:r>
              <a:rPr lang="en-US" sz="1800" dirty="0" smtClean="0"/>
              <a:t>?</a:t>
            </a:r>
          </a:p>
          <a:p>
            <a:pPr lvl="2"/>
            <a:r>
              <a:rPr lang="en-US" sz="1800" dirty="0" smtClean="0"/>
              <a:t>¿</a:t>
            </a:r>
            <a:r>
              <a:rPr lang="en-US" sz="1800" dirty="0" err="1" smtClean="0"/>
              <a:t>Sabe</a:t>
            </a:r>
            <a:r>
              <a:rPr lang="en-US" sz="1800" dirty="0" smtClean="0"/>
              <a:t> la </a:t>
            </a:r>
            <a:r>
              <a:rPr lang="en-US" sz="1800" dirty="0" err="1" smtClean="0"/>
              <a:t>empresa</a:t>
            </a:r>
            <a:r>
              <a:rPr lang="en-US" sz="1800" dirty="0" smtClean="0"/>
              <a:t> </a:t>
            </a:r>
            <a:r>
              <a:rPr lang="en-US" sz="1800" dirty="0" err="1" smtClean="0"/>
              <a:t>hacia</a:t>
            </a:r>
            <a:r>
              <a:rPr lang="en-US" sz="1800" dirty="0" smtClean="0"/>
              <a:t> </a:t>
            </a:r>
            <a:r>
              <a:rPr lang="en-US" sz="1800" dirty="0" err="1" smtClean="0"/>
              <a:t>dónde</a:t>
            </a:r>
            <a:r>
              <a:rPr lang="en-US" sz="1800" dirty="0" smtClean="0"/>
              <a:t> </a:t>
            </a:r>
            <a:r>
              <a:rPr lang="en-US" sz="1800" dirty="0" err="1" smtClean="0"/>
              <a:t>va</a:t>
            </a:r>
            <a:r>
              <a:rPr lang="en-US" sz="1800" dirty="0" smtClean="0"/>
              <a:t>?</a:t>
            </a:r>
          </a:p>
          <a:p>
            <a:pPr lvl="2"/>
            <a:r>
              <a:rPr lang="en-US" sz="1800" dirty="0" smtClean="0"/>
              <a:t>¿La </a:t>
            </a:r>
            <a:r>
              <a:rPr lang="en-US" sz="1800" dirty="0" err="1" smtClean="0"/>
              <a:t>estrategia</a:t>
            </a:r>
            <a:r>
              <a:rPr lang="en-US" sz="1800" dirty="0" smtClean="0"/>
              <a:t> </a:t>
            </a:r>
            <a:r>
              <a:rPr lang="en-US" sz="1800" dirty="0" err="1" smtClean="0"/>
              <a:t>es</a:t>
            </a:r>
            <a:r>
              <a:rPr lang="en-US" sz="1800" dirty="0" smtClean="0"/>
              <a:t> </a:t>
            </a:r>
            <a:r>
              <a:rPr lang="en-US" sz="1800" dirty="0" err="1" smtClean="0"/>
              <a:t>coherente</a:t>
            </a:r>
            <a:r>
              <a:rPr lang="en-US" sz="1800" dirty="0" smtClean="0"/>
              <a:t> con la </a:t>
            </a:r>
            <a:r>
              <a:rPr lang="en-US" sz="1800" dirty="0" err="1" smtClean="0"/>
              <a:t>realidad</a:t>
            </a:r>
            <a:r>
              <a:rPr lang="en-US" sz="1800" dirty="0" smtClean="0"/>
              <a:t>?</a:t>
            </a:r>
          </a:p>
          <a:p>
            <a:pPr lvl="2"/>
            <a:r>
              <a:rPr lang="en-US" sz="1800" dirty="0" smtClean="0"/>
              <a:t>¿</a:t>
            </a:r>
            <a:r>
              <a:rPr lang="en-US" sz="1800" dirty="0" err="1" smtClean="0"/>
              <a:t>Hace</a:t>
            </a:r>
            <a:r>
              <a:rPr lang="en-US" sz="1800" dirty="0" smtClean="0"/>
              <a:t> </a:t>
            </a:r>
            <a:r>
              <a:rPr lang="en-US" sz="1800" dirty="0" err="1" smtClean="0"/>
              <a:t>planificación</a:t>
            </a:r>
            <a:r>
              <a:rPr lang="en-US" sz="1800" dirty="0" smtClean="0"/>
              <a:t> </a:t>
            </a:r>
            <a:r>
              <a:rPr lang="en-US" sz="1800" dirty="0" err="1" smtClean="0"/>
              <a:t>estratégica</a:t>
            </a:r>
            <a:r>
              <a:rPr lang="en-US" sz="1800" dirty="0" smtClean="0"/>
              <a:t>?</a:t>
            </a:r>
          </a:p>
          <a:p>
            <a:pPr lvl="2"/>
            <a:r>
              <a:rPr lang="en-US" sz="1800" dirty="0" smtClean="0"/>
              <a:t>¿</a:t>
            </a:r>
            <a:r>
              <a:rPr lang="en-US" sz="1800" dirty="0" err="1" smtClean="0"/>
              <a:t>Tiene</a:t>
            </a:r>
            <a:r>
              <a:rPr lang="en-US" sz="1800" dirty="0" smtClean="0"/>
              <a:t> </a:t>
            </a:r>
            <a:r>
              <a:rPr lang="en-US" sz="1800" dirty="0" err="1" smtClean="0"/>
              <a:t>estragegia</a:t>
            </a:r>
            <a:r>
              <a:rPr lang="en-US" sz="1800" dirty="0" smtClean="0"/>
              <a:t> </a:t>
            </a:r>
            <a:r>
              <a:rPr lang="en-US" sz="1800" dirty="0" err="1" smtClean="0"/>
              <a:t>competitiva</a:t>
            </a:r>
            <a:r>
              <a:rPr lang="en-US" sz="1800" dirty="0" smtClean="0"/>
              <a:t>?</a:t>
            </a:r>
          </a:p>
          <a:p>
            <a:pPr lvl="2"/>
            <a:r>
              <a:rPr lang="en-US" sz="1800" dirty="0" smtClean="0"/>
              <a:t>¿</a:t>
            </a:r>
            <a:r>
              <a:rPr lang="en-US" sz="1800" dirty="0" err="1" smtClean="0"/>
              <a:t>Tiene</a:t>
            </a:r>
            <a:r>
              <a:rPr lang="en-US" sz="1800" dirty="0" smtClean="0"/>
              <a:t> </a:t>
            </a:r>
            <a:r>
              <a:rPr lang="en-US" sz="1800" dirty="0" err="1" smtClean="0"/>
              <a:t>estrategia</a:t>
            </a:r>
            <a:r>
              <a:rPr lang="en-US" sz="1800" dirty="0" smtClean="0"/>
              <a:t> </a:t>
            </a:r>
            <a:r>
              <a:rPr lang="en-US" sz="1800" dirty="0" err="1" smtClean="0"/>
              <a:t>corporativa</a:t>
            </a:r>
            <a:r>
              <a:rPr lang="en-US" sz="1800" dirty="0" smtClean="0"/>
              <a:t>?</a:t>
            </a:r>
          </a:p>
          <a:p>
            <a:pPr lvl="2"/>
            <a:endParaRPr lang="en-US" sz="1800" dirty="0" smtClean="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049" y="2996952"/>
            <a:ext cx="3365396" cy="226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57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roadway" pitchFamily="82" charset="0"/>
              </a:rPr>
              <a:t>Análisis</a:t>
            </a:r>
            <a:r>
              <a:rPr lang="en-US" dirty="0" smtClean="0">
                <a:latin typeface="Broadway" pitchFamily="82" charset="0"/>
              </a:rPr>
              <a:t> de </a:t>
            </a:r>
            <a:r>
              <a:rPr lang="en-US" dirty="0" err="1" smtClean="0">
                <a:latin typeface="Broadway" pitchFamily="82" charset="0"/>
              </a:rPr>
              <a:t>empresas</a:t>
            </a:r>
            <a:endParaRPr lang="es-VE" dirty="0">
              <a:latin typeface="Broadway" pitchFamily="82" charset="0"/>
            </a:endParaRPr>
          </a:p>
        </p:txBody>
      </p:sp>
      <p:sp>
        <p:nvSpPr>
          <p:cNvPr id="3" name="Content Placeholder 2"/>
          <p:cNvSpPr>
            <a:spLocks noGrp="1"/>
          </p:cNvSpPr>
          <p:nvPr>
            <p:ph idx="1"/>
          </p:nvPr>
        </p:nvSpPr>
        <p:spPr>
          <a:xfrm>
            <a:off x="1277634" y="1754814"/>
            <a:ext cx="3996444" cy="3672408"/>
          </a:xfrm>
        </p:spPr>
        <p:txBody>
          <a:bodyPr/>
          <a:lstStyle/>
          <a:p>
            <a:r>
              <a:rPr lang="en-US" sz="2400" dirty="0" err="1">
                <a:latin typeface="Broadway" pitchFamily="82" charset="0"/>
              </a:rPr>
              <a:t>Carácter</a:t>
            </a:r>
            <a:r>
              <a:rPr lang="en-US" sz="2400" dirty="0">
                <a:latin typeface="Broadway" pitchFamily="82" charset="0"/>
              </a:rPr>
              <a:t> moral ¿El </a:t>
            </a:r>
            <a:r>
              <a:rPr lang="en-US" sz="2400" dirty="0" err="1">
                <a:latin typeface="Broadway" pitchFamily="82" charset="0"/>
              </a:rPr>
              <a:t>manejo</a:t>
            </a:r>
            <a:r>
              <a:rPr lang="en-US" sz="2400" dirty="0">
                <a:latin typeface="Broadway" pitchFamily="82" charset="0"/>
              </a:rPr>
              <a:t> </a:t>
            </a:r>
            <a:r>
              <a:rPr lang="en-US" sz="2400" dirty="0" err="1">
                <a:latin typeface="Broadway" pitchFamily="82" charset="0"/>
              </a:rPr>
              <a:t>ético</a:t>
            </a:r>
            <a:r>
              <a:rPr lang="en-US" sz="2400" dirty="0">
                <a:latin typeface="Broadway" pitchFamily="82" charset="0"/>
              </a:rPr>
              <a:t> del </a:t>
            </a:r>
            <a:r>
              <a:rPr lang="en-US" sz="2400" dirty="0" err="1">
                <a:latin typeface="Broadway" pitchFamily="82" charset="0"/>
              </a:rPr>
              <a:t>cliente</a:t>
            </a:r>
            <a:r>
              <a:rPr lang="en-US" sz="2400" dirty="0">
                <a:latin typeface="Broadway" pitchFamily="82" charset="0"/>
              </a:rPr>
              <a:t> </a:t>
            </a:r>
            <a:r>
              <a:rPr lang="en-US" sz="2400" dirty="0" err="1">
                <a:latin typeface="Broadway" pitchFamily="82" charset="0"/>
              </a:rPr>
              <a:t>es</a:t>
            </a:r>
            <a:r>
              <a:rPr lang="en-US" sz="2400" dirty="0">
                <a:latin typeface="Broadway" pitchFamily="82" charset="0"/>
              </a:rPr>
              <a:t> el </a:t>
            </a:r>
            <a:r>
              <a:rPr lang="en-US" sz="2400" dirty="0" err="1">
                <a:latin typeface="Broadway" pitchFamily="82" charset="0"/>
              </a:rPr>
              <a:t>adecuado</a:t>
            </a:r>
            <a:r>
              <a:rPr lang="en-US" sz="2400" dirty="0">
                <a:latin typeface="Broadway" pitchFamily="82" charset="0"/>
              </a:rPr>
              <a:t>?</a:t>
            </a:r>
          </a:p>
          <a:p>
            <a:pPr lvl="1"/>
            <a:r>
              <a:rPr lang="en-US" sz="2000" dirty="0" err="1"/>
              <a:t>Valores</a:t>
            </a:r>
            <a:endParaRPr lang="en-US" sz="2000" dirty="0"/>
          </a:p>
          <a:p>
            <a:pPr lvl="1"/>
            <a:r>
              <a:rPr lang="en-US" sz="2000" dirty="0" err="1"/>
              <a:t>Imagen</a:t>
            </a:r>
            <a:r>
              <a:rPr lang="en-US" sz="2000" dirty="0"/>
              <a:t> </a:t>
            </a:r>
            <a:r>
              <a:rPr lang="en-US" sz="2000" dirty="0" err="1"/>
              <a:t>que</a:t>
            </a:r>
            <a:r>
              <a:rPr lang="en-US" sz="2000" dirty="0"/>
              <a:t> </a:t>
            </a:r>
            <a:r>
              <a:rPr lang="en-US" sz="2000" dirty="0" err="1"/>
              <a:t>proyecta</a:t>
            </a:r>
            <a:endParaRPr lang="en-US" sz="2000" dirty="0"/>
          </a:p>
          <a:p>
            <a:pPr lvl="1"/>
            <a:r>
              <a:rPr lang="en-US" sz="2000" dirty="0" err="1"/>
              <a:t>Trayectoria</a:t>
            </a:r>
            <a:endParaRPr lang="en-US" sz="2000" dirty="0"/>
          </a:p>
          <a:p>
            <a:pPr lvl="1"/>
            <a:r>
              <a:rPr lang="en-US" sz="2000" dirty="0" err="1"/>
              <a:t>Nivel</a:t>
            </a:r>
            <a:r>
              <a:rPr lang="en-US" sz="2000" dirty="0"/>
              <a:t> de </a:t>
            </a:r>
            <a:r>
              <a:rPr lang="en-US" sz="2000" dirty="0" err="1"/>
              <a:t>agresividad</a:t>
            </a:r>
            <a:r>
              <a:rPr lang="en-US" sz="2000" dirty="0"/>
              <a:t> o </a:t>
            </a:r>
            <a:r>
              <a:rPr lang="en-US" sz="2000" dirty="0" err="1"/>
              <a:t>aversión</a:t>
            </a:r>
            <a:r>
              <a:rPr lang="en-US" sz="2000" dirty="0"/>
              <a:t> al </a:t>
            </a:r>
            <a:r>
              <a:rPr lang="en-US" sz="2000" dirty="0" err="1"/>
              <a:t>riesgo</a:t>
            </a:r>
            <a:endParaRPr lang="en-US" sz="2000" dirty="0"/>
          </a:p>
          <a:p>
            <a:pPr lvl="1"/>
            <a:r>
              <a:rPr lang="en-US" sz="2000" dirty="0" err="1"/>
              <a:t>Calidad</a:t>
            </a:r>
            <a:r>
              <a:rPr lang="en-US" sz="2000" dirty="0"/>
              <a:t> de </a:t>
            </a:r>
            <a:r>
              <a:rPr lang="en-US" sz="2000" dirty="0" err="1"/>
              <a:t>auditores</a:t>
            </a:r>
            <a:endParaRPr lang="en-US" sz="2000" dirty="0"/>
          </a:p>
          <a:p>
            <a:pPr lvl="1"/>
            <a:r>
              <a:rPr lang="en-US" sz="2000" dirty="0" err="1"/>
              <a:t>Consistencia</a:t>
            </a:r>
            <a:r>
              <a:rPr lang="en-US" sz="2000" dirty="0"/>
              <a:t> entre </a:t>
            </a:r>
            <a:r>
              <a:rPr lang="en-US" sz="2000" dirty="0" err="1"/>
              <a:t>imagen</a:t>
            </a:r>
            <a:r>
              <a:rPr lang="en-US" sz="2000" dirty="0"/>
              <a:t> y </a:t>
            </a:r>
            <a:r>
              <a:rPr lang="en-US" sz="2000" dirty="0" err="1"/>
              <a:t>realidad</a:t>
            </a:r>
            <a:endParaRPr lang="en-US" sz="2000" dirty="0"/>
          </a:p>
          <a:p>
            <a:pPr lvl="1"/>
            <a:endParaRPr lang="es-VE" dirty="0"/>
          </a:p>
          <a:p>
            <a:pPr lvl="1"/>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060" y="2078850"/>
            <a:ext cx="280831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8372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roadway" pitchFamily="82" charset="0"/>
              </a:rPr>
              <a:t>Análisis</a:t>
            </a:r>
            <a:r>
              <a:rPr lang="en-US" dirty="0" smtClean="0">
                <a:latin typeface="Broadway" pitchFamily="82" charset="0"/>
              </a:rPr>
              <a:t> de </a:t>
            </a:r>
            <a:r>
              <a:rPr lang="en-US" dirty="0" err="1" smtClean="0">
                <a:latin typeface="Broadway" pitchFamily="82" charset="0"/>
              </a:rPr>
              <a:t>empresas</a:t>
            </a:r>
            <a:endParaRPr lang="es-VE" dirty="0">
              <a:latin typeface="Broadway" pitchFamily="82" charset="0"/>
            </a:endParaRPr>
          </a:p>
        </p:txBody>
      </p:sp>
      <p:sp>
        <p:nvSpPr>
          <p:cNvPr id="3" name="Content Placeholder 2"/>
          <p:cNvSpPr>
            <a:spLocks noGrp="1"/>
          </p:cNvSpPr>
          <p:nvPr>
            <p:ph idx="1"/>
          </p:nvPr>
        </p:nvSpPr>
        <p:spPr>
          <a:xfrm>
            <a:off x="4896036" y="1970838"/>
            <a:ext cx="2808312" cy="3780420"/>
          </a:xfrm>
        </p:spPr>
        <p:txBody>
          <a:bodyPr/>
          <a:lstStyle/>
          <a:p>
            <a:r>
              <a:rPr lang="en-US" sz="1800" dirty="0" err="1">
                <a:latin typeface="Broadway" pitchFamily="82" charset="0"/>
              </a:rPr>
              <a:t>Gerencia</a:t>
            </a:r>
            <a:r>
              <a:rPr lang="en-US" sz="1800" dirty="0">
                <a:latin typeface="Broadway" pitchFamily="82" charset="0"/>
              </a:rPr>
              <a:t> ¿</a:t>
            </a:r>
            <a:r>
              <a:rPr lang="en-US" sz="1800" dirty="0" err="1">
                <a:latin typeface="Broadway" pitchFamily="82" charset="0"/>
              </a:rPr>
              <a:t>Está</a:t>
            </a:r>
            <a:r>
              <a:rPr lang="en-US" sz="1800" dirty="0">
                <a:latin typeface="Broadway" pitchFamily="82" charset="0"/>
              </a:rPr>
              <a:t> la </a:t>
            </a:r>
            <a:r>
              <a:rPr lang="en-US" sz="1800" dirty="0" err="1">
                <a:latin typeface="Broadway" pitchFamily="82" charset="0"/>
              </a:rPr>
              <a:t>empresa</a:t>
            </a:r>
            <a:r>
              <a:rPr lang="en-US" sz="1800" dirty="0">
                <a:latin typeface="Broadway" pitchFamily="82" charset="0"/>
              </a:rPr>
              <a:t> </a:t>
            </a:r>
            <a:r>
              <a:rPr lang="en-US" sz="1800" dirty="0" err="1">
                <a:latin typeface="Broadway" pitchFamily="82" charset="0"/>
              </a:rPr>
              <a:t>siendo</a:t>
            </a:r>
            <a:r>
              <a:rPr lang="en-US" sz="1800" dirty="0">
                <a:latin typeface="Broadway" pitchFamily="82" charset="0"/>
              </a:rPr>
              <a:t> </a:t>
            </a:r>
            <a:r>
              <a:rPr lang="en-US" sz="1800" dirty="0" err="1">
                <a:latin typeface="Broadway" pitchFamily="82" charset="0"/>
              </a:rPr>
              <a:t>manejada</a:t>
            </a:r>
            <a:r>
              <a:rPr lang="en-US" sz="1800" dirty="0">
                <a:latin typeface="Broadway" pitchFamily="82" charset="0"/>
              </a:rPr>
              <a:t> </a:t>
            </a:r>
            <a:r>
              <a:rPr lang="en-US" sz="1800" dirty="0" err="1">
                <a:latin typeface="Broadway" pitchFamily="82" charset="0"/>
              </a:rPr>
              <a:t>por</a:t>
            </a:r>
            <a:r>
              <a:rPr lang="en-US" sz="1800" dirty="0">
                <a:latin typeface="Broadway" pitchFamily="82" charset="0"/>
              </a:rPr>
              <a:t> </a:t>
            </a:r>
            <a:r>
              <a:rPr lang="en-US" sz="1800" dirty="0" err="1">
                <a:latin typeface="Broadway" pitchFamily="82" charset="0"/>
              </a:rPr>
              <a:t>las</a:t>
            </a:r>
            <a:r>
              <a:rPr lang="en-US" sz="1800" dirty="0">
                <a:latin typeface="Broadway" pitchFamily="82" charset="0"/>
              </a:rPr>
              <a:t> personas </a:t>
            </a:r>
            <a:r>
              <a:rPr lang="en-US" sz="1800" dirty="0" err="1">
                <a:latin typeface="Broadway" pitchFamily="82" charset="0"/>
              </a:rPr>
              <a:t>idóneas</a:t>
            </a:r>
            <a:r>
              <a:rPr lang="en-US" sz="1800" dirty="0">
                <a:latin typeface="Broadway" pitchFamily="82" charset="0"/>
              </a:rPr>
              <a:t>?</a:t>
            </a:r>
          </a:p>
          <a:p>
            <a:pPr lvl="1"/>
            <a:r>
              <a:rPr lang="en-US" sz="2000" dirty="0" err="1"/>
              <a:t>Profesionalismo</a:t>
            </a:r>
            <a:endParaRPr lang="en-US" sz="2000" dirty="0"/>
          </a:p>
          <a:p>
            <a:pPr lvl="1"/>
            <a:r>
              <a:rPr lang="en-US" sz="2000" dirty="0" err="1"/>
              <a:t>Experiencia</a:t>
            </a:r>
            <a:endParaRPr lang="en-US" sz="2000" dirty="0"/>
          </a:p>
          <a:p>
            <a:pPr lvl="1"/>
            <a:r>
              <a:rPr lang="en-US" sz="2000" dirty="0" err="1"/>
              <a:t>Conocimiento</a:t>
            </a:r>
            <a:r>
              <a:rPr lang="en-US" sz="2000" dirty="0"/>
              <a:t> del </a:t>
            </a:r>
            <a:r>
              <a:rPr lang="en-US" sz="2000" dirty="0" err="1"/>
              <a:t>negocio</a:t>
            </a:r>
            <a:endParaRPr lang="en-US" sz="2000" dirty="0"/>
          </a:p>
          <a:p>
            <a:pPr lvl="1"/>
            <a:r>
              <a:rPr lang="en-US" sz="2000" dirty="0" err="1"/>
              <a:t>Profundidad</a:t>
            </a:r>
            <a:r>
              <a:rPr lang="en-US" sz="2000" dirty="0"/>
              <a:t> </a:t>
            </a:r>
            <a:r>
              <a:rPr lang="en-US" sz="2000" dirty="0" err="1"/>
              <a:t>organizacional</a:t>
            </a:r>
            <a:endParaRPr lang="en-US" sz="2000" dirty="0"/>
          </a:p>
          <a:p>
            <a:pPr lvl="1"/>
            <a:r>
              <a:rPr lang="en-US" sz="2000" dirty="0"/>
              <a:t>¿</a:t>
            </a:r>
            <a:r>
              <a:rPr lang="en-US" sz="2000" dirty="0" err="1"/>
              <a:t>Dependencia</a:t>
            </a:r>
            <a:r>
              <a:rPr lang="en-US" sz="2000" dirty="0"/>
              <a:t> de personas o de </a:t>
            </a:r>
            <a:r>
              <a:rPr lang="en-US" sz="2000" dirty="0" err="1"/>
              <a:t>procesos</a:t>
            </a:r>
            <a:r>
              <a:rPr lang="en-US" sz="2000" dirty="0"/>
              <a:t>?</a:t>
            </a:r>
          </a:p>
          <a:p>
            <a:pPr lvl="1"/>
            <a:endParaRPr lang="en-US" sz="2000" dirty="0"/>
          </a:p>
          <a:p>
            <a:pPr lvl="1"/>
            <a:endParaRPr lang="en-US" dirty="0"/>
          </a:p>
          <a:p>
            <a:pPr lvl="1"/>
            <a:endParaRPr lang="es-VE"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458" y="2348880"/>
            <a:ext cx="3316637" cy="248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3109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roadway" pitchFamily="82" charset="0"/>
              </a:rPr>
              <a:t>Evaluación</a:t>
            </a:r>
            <a:r>
              <a:rPr lang="en-US" dirty="0" smtClean="0">
                <a:latin typeface="Broadway" pitchFamily="82" charset="0"/>
              </a:rPr>
              <a:t> </a:t>
            </a:r>
            <a:r>
              <a:rPr lang="en-US" dirty="0" err="1" smtClean="0">
                <a:latin typeface="Broadway" pitchFamily="82" charset="0"/>
              </a:rPr>
              <a:t>Cualitativa</a:t>
            </a:r>
            <a:endParaRPr lang="es-VE" dirty="0">
              <a:latin typeface="Broadway" pitchFamily="82" charset="0"/>
            </a:endParaRPr>
          </a:p>
        </p:txBody>
      </p:sp>
      <p:sp>
        <p:nvSpPr>
          <p:cNvPr id="3" name="Content Placeholder 2"/>
          <p:cNvSpPr>
            <a:spLocks noGrp="1"/>
          </p:cNvSpPr>
          <p:nvPr>
            <p:ph sz="half" idx="2"/>
          </p:nvPr>
        </p:nvSpPr>
        <p:spPr>
          <a:xfrm>
            <a:off x="467544" y="1124744"/>
            <a:ext cx="4040188" cy="3951288"/>
          </a:xfrm>
        </p:spPr>
        <p:txBody>
          <a:bodyPr/>
          <a:lstStyle/>
          <a:p>
            <a:r>
              <a:rPr lang="en-US" dirty="0" err="1" smtClean="0"/>
              <a:t>Solvencia</a:t>
            </a:r>
            <a:endParaRPr lang="en-US" dirty="0" smtClean="0"/>
          </a:p>
          <a:p>
            <a:r>
              <a:rPr lang="en-US" dirty="0" err="1" smtClean="0"/>
              <a:t>Liquidez</a:t>
            </a:r>
            <a:endParaRPr lang="en-US" dirty="0" smtClean="0"/>
          </a:p>
          <a:p>
            <a:r>
              <a:rPr lang="en-US" dirty="0" err="1" smtClean="0"/>
              <a:t>Rentabilidad</a:t>
            </a:r>
            <a:endParaRPr lang="en-US" dirty="0" smtClean="0"/>
          </a:p>
          <a:p>
            <a:r>
              <a:rPr lang="en-US" dirty="0" err="1" smtClean="0"/>
              <a:t>Eficiencia</a:t>
            </a:r>
            <a:endParaRPr lang="en-US" dirty="0" smtClean="0"/>
          </a:p>
          <a:p>
            <a:endParaRPr lang="es-VE" dirty="0"/>
          </a:p>
        </p:txBody>
      </p:sp>
      <p:sp>
        <p:nvSpPr>
          <p:cNvPr id="6" name="Content Placeholder 5"/>
          <p:cNvSpPr>
            <a:spLocks noGrp="1"/>
          </p:cNvSpPr>
          <p:nvPr>
            <p:ph sz="quarter" idx="4"/>
          </p:nvPr>
        </p:nvSpPr>
        <p:spPr>
          <a:xfrm>
            <a:off x="2987824" y="1052736"/>
            <a:ext cx="4041775" cy="3951288"/>
          </a:xfrm>
        </p:spPr>
        <p:txBody>
          <a:bodyPr/>
          <a:lstStyle/>
          <a:p>
            <a:r>
              <a:rPr lang="en-US" dirty="0" err="1"/>
              <a:t>Calidad</a:t>
            </a:r>
            <a:r>
              <a:rPr lang="en-US" dirty="0"/>
              <a:t> de </a:t>
            </a:r>
            <a:r>
              <a:rPr lang="en-US" dirty="0" err="1"/>
              <a:t>activos</a:t>
            </a:r>
            <a:endParaRPr lang="en-US" dirty="0"/>
          </a:p>
          <a:p>
            <a:r>
              <a:rPr lang="en-US" dirty="0" err="1"/>
              <a:t>Análisis</a:t>
            </a:r>
            <a:r>
              <a:rPr lang="en-US" dirty="0"/>
              <a:t> vertical</a:t>
            </a:r>
          </a:p>
          <a:p>
            <a:r>
              <a:rPr lang="en-US" dirty="0" err="1"/>
              <a:t>Análisis</a:t>
            </a:r>
            <a:r>
              <a:rPr lang="en-US" dirty="0"/>
              <a:t> horizontal</a:t>
            </a:r>
          </a:p>
          <a:p>
            <a:r>
              <a:rPr lang="en-US" dirty="0" err="1"/>
              <a:t>Generación</a:t>
            </a:r>
            <a:r>
              <a:rPr lang="en-US" dirty="0"/>
              <a:t> de </a:t>
            </a:r>
            <a:r>
              <a:rPr lang="en-US" dirty="0" err="1"/>
              <a:t>efectivo</a:t>
            </a:r>
            <a:r>
              <a:rPr lang="en-US" dirty="0"/>
              <a:t> o </a:t>
            </a:r>
            <a:r>
              <a:rPr lang="en-US" dirty="0" err="1"/>
              <a:t>flujo</a:t>
            </a:r>
            <a:r>
              <a:rPr lang="en-US" dirty="0"/>
              <a:t> de </a:t>
            </a:r>
            <a:r>
              <a:rPr lang="en-US" dirty="0" err="1"/>
              <a:t>caja</a:t>
            </a:r>
            <a:endParaRPr lang="en-US" dirty="0"/>
          </a:p>
          <a:p>
            <a:endParaRPr lang="es-VE" dirty="0"/>
          </a:p>
        </p:txBody>
      </p:sp>
      <p:pic>
        <p:nvPicPr>
          <p:cNvPr id="29698" name="Picture 2" descr="https://encrypted-tbn1.gstatic.com/images?q=tbn:ANd9GcTBjI9yxHrHjoezEi7TgJLPpEyGv44doA42Z-Pqrz2FHaH9c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56992"/>
            <a:ext cx="6396711"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3130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roadway" pitchFamily="82" charset="0"/>
              </a:rPr>
              <a:t>Solvencia</a:t>
            </a:r>
            <a:endParaRPr lang="es-VE" dirty="0">
              <a:latin typeface="Broadway" pitchFamily="82" charset="0"/>
            </a:endParaRPr>
          </a:p>
        </p:txBody>
      </p:sp>
      <p:sp>
        <p:nvSpPr>
          <p:cNvPr id="4" name="Content Placeholder 3"/>
          <p:cNvSpPr>
            <a:spLocks noGrp="1"/>
          </p:cNvSpPr>
          <p:nvPr>
            <p:ph sz="half" idx="2"/>
          </p:nvPr>
        </p:nvSpPr>
        <p:spPr>
          <a:xfrm>
            <a:off x="240159" y="4581128"/>
            <a:ext cx="4186808" cy="750069"/>
          </a:xfrm>
        </p:spPr>
        <p:txBody>
          <a:bodyPr/>
          <a:lstStyle/>
          <a:p>
            <a:r>
              <a:rPr lang="en-US" dirty="0" err="1" smtClean="0"/>
              <a:t>Patrimonio</a:t>
            </a:r>
            <a:r>
              <a:rPr lang="en-US" dirty="0" smtClean="0"/>
              <a:t>/</a:t>
            </a:r>
            <a:r>
              <a:rPr lang="en-US" dirty="0" err="1" smtClean="0"/>
              <a:t>Activos</a:t>
            </a:r>
            <a:endParaRPr lang="es-VE" dirty="0"/>
          </a:p>
        </p:txBody>
      </p:sp>
      <p:sp>
        <p:nvSpPr>
          <p:cNvPr id="6" name="Content Placeholder 5"/>
          <p:cNvSpPr>
            <a:spLocks noGrp="1"/>
          </p:cNvSpPr>
          <p:nvPr>
            <p:ph sz="quarter" idx="4"/>
          </p:nvPr>
        </p:nvSpPr>
        <p:spPr>
          <a:xfrm>
            <a:off x="4427984" y="4581128"/>
            <a:ext cx="4175447" cy="894085"/>
          </a:xfrm>
        </p:spPr>
        <p:txBody>
          <a:bodyPr/>
          <a:lstStyle/>
          <a:p>
            <a:r>
              <a:rPr lang="en-US" dirty="0" err="1" smtClean="0"/>
              <a:t>Endeudamiento</a:t>
            </a:r>
            <a:r>
              <a:rPr lang="en-US" dirty="0" smtClean="0"/>
              <a:t> = </a:t>
            </a:r>
            <a:r>
              <a:rPr lang="en-US" dirty="0" err="1" smtClean="0"/>
              <a:t>Pasivo</a:t>
            </a:r>
            <a:r>
              <a:rPr lang="en-US" dirty="0" smtClean="0"/>
              <a:t>/</a:t>
            </a:r>
            <a:r>
              <a:rPr lang="en-US" dirty="0" err="1" smtClean="0"/>
              <a:t>Patrimonio</a:t>
            </a:r>
            <a:endParaRPr lang="en-US" dirty="0" smtClean="0"/>
          </a:p>
          <a:p>
            <a:pPr marL="0" indent="0">
              <a:buNone/>
            </a:pPr>
            <a:endParaRPr lang="es-VE" dirty="0"/>
          </a:p>
        </p:txBody>
      </p:sp>
      <p:sp>
        <p:nvSpPr>
          <p:cNvPr id="7" name="Rectangle 6"/>
          <p:cNvSpPr/>
          <p:nvPr/>
        </p:nvSpPr>
        <p:spPr>
          <a:xfrm rot="19800000">
            <a:off x="2571438" y="4568863"/>
            <a:ext cx="296440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Compromiso</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412776"/>
            <a:ext cx="4833168" cy="255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6518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roadway" pitchFamily="82" charset="0"/>
              </a:rPr>
              <a:t>Liquidez</a:t>
            </a:r>
            <a:endParaRPr lang="es-VE" dirty="0">
              <a:latin typeface="Broadway" pitchFamily="82" charset="0"/>
            </a:endParaRPr>
          </a:p>
        </p:txBody>
      </p:sp>
      <p:sp>
        <p:nvSpPr>
          <p:cNvPr id="4" name="Content Placeholder 3"/>
          <p:cNvSpPr>
            <a:spLocks noGrp="1"/>
          </p:cNvSpPr>
          <p:nvPr>
            <p:ph sz="half" idx="2"/>
          </p:nvPr>
        </p:nvSpPr>
        <p:spPr>
          <a:xfrm>
            <a:off x="467544" y="1124744"/>
            <a:ext cx="3888432" cy="2088232"/>
          </a:xfrm>
        </p:spPr>
        <p:txBody>
          <a:bodyPr/>
          <a:lstStyle/>
          <a:p>
            <a:r>
              <a:rPr lang="en-US" dirty="0" err="1" smtClean="0"/>
              <a:t>Activo</a:t>
            </a:r>
            <a:r>
              <a:rPr lang="en-US" dirty="0" smtClean="0"/>
              <a:t> </a:t>
            </a:r>
            <a:r>
              <a:rPr lang="en-US" dirty="0" err="1" smtClean="0"/>
              <a:t>Circulante</a:t>
            </a:r>
            <a:r>
              <a:rPr lang="en-US" dirty="0" smtClean="0"/>
              <a:t>/</a:t>
            </a:r>
            <a:r>
              <a:rPr lang="en-US" dirty="0" err="1" smtClean="0"/>
              <a:t>Pasivo</a:t>
            </a:r>
            <a:r>
              <a:rPr lang="en-US" dirty="0" smtClean="0"/>
              <a:t> </a:t>
            </a:r>
            <a:r>
              <a:rPr lang="en-US" dirty="0" err="1" smtClean="0"/>
              <a:t>Circulante</a:t>
            </a:r>
            <a:endParaRPr lang="en-US" dirty="0" smtClean="0"/>
          </a:p>
          <a:p>
            <a:r>
              <a:rPr lang="en-US" dirty="0" err="1" smtClean="0"/>
              <a:t>Prueba</a:t>
            </a:r>
            <a:r>
              <a:rPr lang="en-US" dirty="0" smtClean="0"/>
              <a:t> </a:t>
            </a:r>
            <a:r>
              <a:rPr lang="en-US" dirty="0" err="1" smtClean="0"/>
              <a:t>ácida</a:t>
            </a:r>
            <a:r>
              <a:rPr lang="en-US" dirty="0" smtClean="0"/>
              <a:t> (</a:t>
            </a:r>
            <a:r>
              <a:rPr lang="en-US" dirty="0" err="1" smtClean="0"/>
              <a:t>Efect+CxC</a:t>
            </a:r>
            <a:r>
              <a:rPr lang="en-US" dirty="0" smtClean="0"/>
              <a:t>)/</a:t>
            </a:r>
            <a:r>
              <a:rPr lang="en-US" dirty="0" err="1" smtClean="0"/>
              <a:t>Pasivo</a:t>
            </a:r>
            <a:r>
              <a:rPr lang="en-US" dirty="0" smtClean="0"/>
              <a:t> </a:t>
            </a:r>
            <a:r>
              <a:rPr lang="en-US" dirty="0" err="1" smtClean="0"/>
              <a:t>Circulante</a:t>
            </a:r>
            <a:endParaRPr lang="es-VE" dirty="0"/>
          </a:p>
        </p:txBody>
      </p:sp>
      <p:sp>
        <p:nvSpPr>
          <p:cNvPr id="6" name="Content Placeholder 5"/>
          <p:cNvSpPr>
            <a:spLocks noGrp="1"/>
          </p:cNvSpPr>
          <p:nvPr>
            <p:ph sz="quarter" idx="4"/>
          </p:nvPr>
        </p:nvSpPr>
        <p:spPr>
          <a:xfrm>
            <a:off x="4644009" y="1196752"/>
            <a:ext cx="4032448" cy="1944216"/>
          </a:xfrm>
        </p:spPr>
        <p:txBody>
          <a:bodyPr/>
          <a:lstStyle/>
          <a:p>
            <a:r>
              <a:rPr lang="en-US" dirty="0" err="1" smtClean="0"/>
              <a:t>Prueba</a:t>
            </a:r>
            <a:r>
              <a:rPr lang="en-US" dirty="0" smtClean="0"/>
              <a:t> </a:t>
            </a:r>
            <a:r>
              <a:rPr lang="en-US" dirty="0" err="1" smtClean="0"/>
              <a:t>súper</a:t>
            </a:r>
            <a:r>
              <a:rPr lang="en-US" dirty="0" smtClean="0"/>
              <a:t> </a:t>
            </a:r>
            <a:r>
              <a:rPr lang="en-US" dirty="0" err="1" smtClean="0"/>
              <a:t>ácida</a:t>
            </a:r>
            <a:r>
              <a:rPr lang="en-US" dirty="0" smtClean="0"/>
              <a:t> </a:t>
            </a:r>
            <a:r>
              <a:rPr lang="en-US" dirty="0" err="1" smtClean="0"/>
              <a:t>Efectivo</a:t>
            </a:r>
            <a:r>
              <a:rPr lang="en-US" dirty="0" smtClean="0"/>
              <a:t>/</a:t>
            </a:r>
            <a:r>
              <a:rPr lang="en-US" dirty="0" err="1" smtClean="0"/>
              <a:t>Pasivo</a:t>
            </a:r>
            <a:r>
              <a:rPr lang="en-US" dirty="0" smtClean="0"/>
              <a:t> </a:t>
            </a:r>
            <a:r>
              <a:rPr lang="en-US" dirty="0" err="1" smtClean="0"/>
              <a:t>Circulante</a:t>
            </a:r>
            <a:endParaRPr lang="en-US" dirty="0" smtClean="0"/>
          </a:p>
          <a:p>
            <a:r>
              <a:rPr lang="en-US" dirty="0" smtClean="0"/>
              <a:t>Capital de </a:t>
            </a:r>
            <a:r>
              <a:rPr lang="en-US" dirty="0" err="1" smtClean="0"/>
              <a:t>trabajo</a:t>
            </a:r>
            <a:endParaRPr lang="es-VE"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947979"/>
            <a:ext cx="2956458" cy="202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rot="19800000">
            <a:off x="2432355" y="1380638"/>
            <a:ext cx="4300986"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Capacidad</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pago</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146447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latin typeface="Broadway" pitchFamily="82" charset="0"/>
              </a:rPr>
              <a:t>Rentabilidad</a:t>
            </a:r>
            <a:endParaRPr lang="es-VE" dirty="0">
              <a:latin typeface="Broadway" pitchFamily="82" charset="0"/>
            </a:endParaRPr>
          </a:p>
        </p:txBody>
      </p:sp>
      <p:sp>
        <p:nvSpPr>
          <p:cNvPr id="8" name="Content Placeholder 7"/>
          <p:cNvSpPr>
            <a:spLocks noGrp="1"/>
          </p:cNvSpPr>
          <p:nvPr>
            <p:ph idx="1"/>
          </p:nvPr>
        </p:nvSpPr>
        <p:spPr>
          <a:xfrm>
            <a:off x="457200" y="1600200"/>
            <a:ext cx="4114800" cy="4205064"/>
          </a:xfrm>
        </p:spPr>
        <p:txBody>
          <a:bodyPr/>
          <a:lstStyle/>
          <a:p>
            <a:r>
              <a:rPr lang="en-US" dirty="0" err="1" smtClean="0"/>
              <a:t>Retorno</a:t>
            </a:r>
            <a:r>
              <a:rPr lang="en-US" dirty="0" smtClean="0"/>
              <a:t>/</a:t>
            </a:r>
            <a:r>
              <a:rPr lang="en-US" dirty="0" err="1" smtClean="0"/>
              <a:t>Patrimonio</a:t>
            </a:r>
            <a:r>
              <a:rPr lang="en-US" dirty="0" smtClean="0"/>
              <a:t> = ROE</a:t>
            </a:r>
          </a:p>
          <a:p>
            <a:r>
              <a:rPr lang="en-US" dirty="0" err="1" smtClean="0"/>
              <a:t>Retorno</a:t>
            </a:r>
            <a:r>
              <a:rPr lang="en-US" dirty="0" smtClean="0"/>
              <a:t>/</a:t>
            </a:r>
            <a:r>
              <a:rPr lang="en-US" dirty="0" err="1" smtClean="0"/>
              <a:t>Activos</a:t>
            </a:r>
            <a:r>
              <a:rPr lang="en-US" dirty="0" smtClean="0"/>
              <a:t> = ROA</a:t>
            </a:r>
          </a:p>
          <a:p>
            <a:r>
              <a:rPr lang="en-US" dirty="0" err="1" smtClean="0"/>
              <a:t>Margen</a:t>
            </a:r>
            <a:r>
              <a:rPr lang="en-US" dirty="0" smtClean="0"/>
              <a:t> </a:t>
            </a:r>
            <a:r>
              <a:rPr lang="en-US" dirty="0" err="1" smtClean="0"/>
              <a:t>bruto</a:t>
            </a:r>
            <a:endParaRPr lang="en-US" dirty="0" smtClean="0"/>
          </a:p>
          <a:p>
            <a:r>
              <a:rPr lang="en-US" dirty="0" err="1" smtClean="0"/>
              <a:t>Ingresos</a:t>
            </a:r>
            <a:r>
              <a:rPr lang="en-US" dirty="0" smtClean="0"/>
              <a:t> no </a:t>
            </a:r>
            <a:r>
              <a:rPr lang="en-US" dirty="0" err="1" smtClean="0"/>
              <a:t>operativos</a:t>
            </a:r>
            <a:r>
              <a:rPr lang="en-US" dirty="0" smtClean="0"/>
              <a:t>/</a:t>
            </a:r>
            <a:r>
              <a:rPr lang="en-US" dirty="0" err="1" smtClean="0"/>
              <a:t>ganancias</a:t>
            </a:r>
            <a:endParaRPr lang="es-VE" dirty="0"/>
          </a:p>
        </p:txBody>
      </p:sp>
      <p:sp>
        <p:nvSpPr>
          <p:cNvPr id="9" name="AutoShape 2" descr="data:image/jpeg;base64,/9j/4AAQSkZJRgABAQAAAQABAAD/2wCEAAkGBhQSERUUEhQVFRQWFxcWGRYYGBgVFxgcGBUXHRwYFhcXHCYfFxwjGhwYHy8gJCcpLCwsGB4xNTAqNSYrLCkBCQoKDgwOGg8PGiwkHyQsLCwsLCwsLCwsLCwsLywpLCwsLC8qLCwsLCwsLCksKSwsLCwpLCwsKSwpLCksLCksLP/AABEIARMAtwMBIgACEQEDEQH/xAAcAAABBQEBAQAAAAAAAAAAAAAFAgMEBgcAAQj/xABKEAACAQIEAgcEBgYHCAIDAQABAhEAAwQSITEFQQYTIlFhcYEHMpGhI0JSscHRFGJygpLwM1OissLh8RUWJENjg5PSc6M1s+IX/8QAGgEAAwEBAQEAAAAAAAAAAAAAAQIDBAAFBv/EACwRAAICAQMCBgICAgMAAAAAAAABAhEDEiExBEETIlFhcYEFMpHBM7EjQlL/2gAMAwEAAhEDEQA/ADsV6FpWWvctbjCJAr3LSgK9iuOoTlr3LSwtKVa4NCVSli1TqW6AdNelZwFtWFo3DcFwK0gKjKoylhuwkyRpop1rm6Vs5K9g6Ldei3WU8M9r91OtN+2LzNkyBT1aJCw0iCdTqfGdhTX++vFsaf8AhkZV/wCja0HncbMR/EKVZE+B/CZri2p21pX6Oe4/A1kZ6F8Zva3LlwT/AFmJ/BWMV5//AJhxMarcUnwvtPzArtUvQ7w16l+4p0pSxiVwzI7XbgU2wsAMGJBzNcyqkFTsWHkZANG3WDY/g2Lwl3rWdVugzmTEWnuSdz2bhf4irBwz2vYq2YxFtLw5mOqf4qMv9mgslfsgyxf+TVXt021uhHAen2ExZCq/V3D/AMu5Ck+CtOVvIGfCrA1uqpp8EXFrkhFKQVqU1ummSiAjlaSRTxWklaIKGSteFacK0mKIKEAV1KiurgE+K9ApZt17kqNlhAFKApYt06tquCNBKdS3TyWaF9KekdvAWDduat7tu3MF2jbwA3J5DxIB60kctxvpJ0ns4C1nvGWM5LY99yO7uA5sdB4mAcxKY/jt3kmHRtNxat/jcePM+QqZ0X6J3uLXzjMczdSToB2esg+5b+xbXaR4gayRruGwi20VLahUUQqqIAHcAKSnLngpah8lS6P+y/B4YAunX3PtXBKg/q2/dHrmq1X7qW0LOypbQSSSFRR66KKrvHen1qy4s2FOJxBMLbt6ie6VnMfBQfEihFzobjeIEPxG8LNpe0MPaglfEnVVMcyXI8KbUlwLTl+xL4t7RbCTkuog+0VNxz+xZBAXzusp/UIoUvF7uJ1tYDEYobh8U0WvMWoSwPSat3A+ieCwxXqLVvORIdvpLhjchmkj92BRjrlOzA65d51HLz2031Fcn6s7ZcIpWGwXFfqLgcMv2VAMfwIw+de47ozj76Zb97BXF7msFo8jAKnxEVdDcXLmzLlmJkRPdO1ebzBGmh8PPuprQLfoZFi/ZJfE5Vw7eCXbts//AGqR86XwLpdfwFz9GxZfKsDJf0dRyNq8JV17g0L3MtawaFdIOjlnGWurvLO+Vho6E80PLxGx50HBcx2Cp3tIesYtLlvrEYFCJzcoAkz3QKbs3luIr22DIwlWGoI7xWR4o43gl5kVs1q4Gykgm2+mjBZ7NxSQYn4qddC6DM1zDWrgvI9oWlti0lvKLbJEy5JctG86GQRpE9GbbpglClYZZabIqVcSmGFUJjJFJIp0ikEVwBuK6lEV1EAXKUpbdSDa7qVbs6ismorQM4jxFbIE6sdh+J7hQBul15my2LTXSNxbtNcA82GgpPDrv6Ziu0OwxJj9RQYE+gHqav1qyAAAAANgNAPIcq0SrGkmtyMbm272Mx6SdPsRasvbvYO8hupcQFka3oUIZlYE6qGB27tqqOAxg4vj7QxdwWrFtFULm+qgAyrzLO2pbxPcBVx9tePUjD4VFDX3YsCPeVW7GUR/WMII/wCnRbEcFwHC+GImMtWrpgkgqrPdusAWFtjqoGgzAgBQD5527dmuPljsWPF47D4WxnZkt2UAURtoNEQDcxso1qh4vimK4opNrNhsDOXPE3b5JgJbEjOSdIBCDXMzRoP4R7McTi7fXsVsLmz2MLd626mUmcr5mzIpEAbkjcDSrHw3pfkuIeIWf0dYyWLijNhTuC6uugLCAvcm2jmmu+QVQW6JdD7WCQ5RN1/fcnMY5IGgdkeQk6wNApriTBbLDfN2Y7824+E1JtZWAZSCpEggyCPAjeomKYNdtpO3aOvmdpk7H40JtbIME3bGOHcNtJf7KKOotLZWBGVSQSo7hM1DwnDrQFkhAJxLXdBHbJWWPjIFT8Hd7F153kzIP1SdwYG9RkuwtjbVzzH21E6tr5CTyqJUbThFo4XE2cgyF3YrGhMhp+Kg+lP4GygvZgsG/bXO0as1tcok94A+dP4DV7y6e8efeXG01CF2LaNKk23112BExo2mulH2O4CDrTRqVdXmNQdR/Pz9ajMK0wlaszSjTogcb4LaxdlrN5ZVuf1lPJlPIj8wdCayfgeNu8Gx7WL0m00Zo2Zdct1B3gTp4Mu+2ziqr7ReiwxeFLIPprANxDzIAlk9QJH6wHeaMle65DB9nwWKQwDKQVIBBGoIIkEHmCNaYdKpvsr6SdbaOGc9pAXt/sz2k/dYgj9Vx9mrxcSjF2rEkqdENhSCKfZabIphRqK6lEV1E4N9Hbhu4SyxnNlyNO8oSh+az60RRIIPcZoH7Ob+azdtxBR1cDnDqAfmvzq09TWCzY4GVdEG6jG9S29u9dsHyJYIfWU+Naitmsx9oXDmwvEUxCSLeJUSw2S9aygE90rk9QauvHOkIHCL2LTQ9Q8fq3CMmX0uGPSr5HqjGX1/BnhDTKUfv+TKMBxu1e4viuI4g/QYWTbGkswlLCLOmYw1zwyknQGrb0X6O3cdeHEeIDfXDYc+6i7q5U/EA7+8eQqpeyPoCcU3X3xOFtNoh927cHIjmqjfvJC7Zq3C4KlZdoF8Uctlsgmbs5iNxbWOsIPImVQHkbgPKpNzCo6FGVWQjKUKgqR3FToR4VE4f23uXuTHq0/YtkiR+1c6xvEFO6illKNk9JTMV0UvYI9Zwx+wTLYK6xNpv/hc62m8Dp4gaUngvSm1iTeMtbvKpDWH7LoTA0BeGAgdoADUairPxbE5VdpAgZQTtOwmJMZjVS4vwS1esIzELdDMbd8OwdAAR2XyyRI1UiDJ5maS7LJUg8sLhiZ0IOs69poGueO763wqO7iLHaOpJ3Gs3F3+k13/AFt/Qhv9uX8OFw2PCjMVW1il7Nm5BByvoequabEZW8qM32AFiXA7I+uRPaT9SW+R18THL+wsfwjf8RdE95gnxXlmPf3Dl4UwF1vpJnVhr9lp0+knYr9kfGnUcDFsMwkg9nMZ9xT7uXz5/ea644XFCWAzAaFtTKkaLGuq9/f693+ju32SOHXQ1pTMx2Tt6fWPLKd6VdSonCjla5aJB5gZgToYMgARpl9Z8ySuLpNVxvdolkWyZDilEaGdoP3GlFaH8fxBTDXCvvMOrTxa4cqj51YiY9iMI/DMTh76SVa3ZxIHeGVVvW/UMT5Fa2cOrqGUyrAMp7wRIPqINVn2j8BD4NCo/oGVQf8Ap3ALLfejfuU17OuOBuFq1wx+j57THUmFhlAA3OVlUDckRSx8roeXmVlkuLTJFTLqVHK1UkMkV1OZa9rgAfovx9cJc6y5pbdMrnbWQQd4kHTX7VaRgcdbv2xctNmQkifLkf551k9i0AACJCOCRIErMmJBHeRIPu7GrL0V6TW2xZTDo9vCOwQBlGVbpUkKoB7EgRtsB3gnzUzdKVSJntO6MNisILtpc17DFrir/WIVi7b8yokeKgDesRxnHrq4e5hrLTZxRS4wgam2c0r3FiFJ8VI7q+muI8QTD2bl64YS0jO3komB4nYeJFfN3E+BX0W1jbyC3axrvct5JUWmLsyppGTMO0nkPGrxltpFlHfUbx0FwQtcMwaD+oRj53BnPzY1J4zeZLLlPfMIn7dxgiH+NlNAvZl0vGLw/U3IF+woUgDKHQaK6jygHuNH+IpmvWE/We6fK2mUf27ts/u0jVMflHuHwioqonuooVfJQAPkKlEZVJ+HmdvnXoTWkY1vdXX7Rj4D8aVukdpsr/G8RlCqoJOp0ZEOggav3kimMcT1ltBmMBRIdQe0wnNOp0E6Dv76RjLfWYkT1ZUMAM0lux2mAGWNyDvpE91eWFz4rN9EYZu83OwMvdybx0DeNdHZL4s57sf6TWluWglxcyMTmWVAICnfNodSPLflVYxAucONsO925g8qkNmBuYcEjs3IBN20NswEqDG0TZOkAkqD1fuuYuEj7InQHTkfOk8YUZ1BFqAg0eft+AiOWvPLRjwvsEuX9CxiFbEKyMWVspBFxChDIYIG59N9+Vdx1irowzbHRWVR2WB1zeu3Ke+q1xLBjhuI620obCSrvZGtyxLmblhf6uZlJ0JJXSRVo4jdS9Zt3ENq4jEFWJOUq6kdkjmdBHiQa5co7sxnENkxSntlWj6yhNQVPZOukA+ZozbEyPX8D+HxoHjLWe1ab6ItGSSWCzyCkantrse7vFF8HfkI0gyBJBka6GDzE/dRTpp/QGrTX2eXLdV/HN12Ns2R7thf0m5+0ZSyp8Zzv5KKsfF8Wli0926cqW1LMfAd3eTsBzJFBejPDnW2168Iv4huuuD7EiLdryt24XzzVfUZ0S+JYIXbNy2fro6erKQPgYPpWP8AQDga4jE4q0zsmTtqFCEgreHaUuDkYMLeqwSJB0Nbbl1rH+gd3LxzEqNmOKX4Xs3+GjLlDR4Zp4UwMxBaBJAygmNSBJgE8pMUgrUlxTTkASSAO86VUiRMTeKDswXOig8zz/sg11Dusa7iDcWDbVMtthscx7fjMrHpXVgy9RNSajwbMME42yMcNljmdCzeX4d3fT/DeIXbeIsqFszrlLCGZi2QZWDQJYGV7Oqg0P4Fjjdwlsmc4XI53Oa2xQ+ZJGnnVz6G8MsYlJuW16yy6sjA9pQYIEjUjOrHXnSrkM46lsR/aizX1wmAQkNjb6h43Fq1D3D6aH92oPt0wQHCFCCFt3rMAbBcjoB5CQKLrZ67pA7HVcJg1UeD33JnzySKk+1Hh3XcJxagarbFwf8AadXPyU1QJhOAvYnA37Nz3b4tpeRvq3rVxQdyNQRKsORB/WrdOifSK3xA/pFvQLZRGU7pcd3LofLJb9CKrvB+i9vi/AcICQt+yhW1d5o9tisHvRgqyPI7gVnXAeOYrhONbMhV0IS/YJMOsjVNY2gqw7wNiJZuxeD6LW3rQnHYiM7kwokzOkAfkJ9al4DjdrE4Vb9hsyXAI5EE7hhyYayPCgvH78Wwq5VZiIJMbHMdgeQjbnUZbtRKrZWDeEY1bmZmFqUQFnVQDmbMTLzroNfGk9G8WLjHs2gQiyyrDEsTILSZ218acUv+jnNcUs7QrZjlAJ0ElZMCeWtSuFK8MXYPLaQxYAQNJKiTM8qL2TYie6BXSLimS+qdXbuZlTV0V4LOw5sIECdB3U70hxYt3QCLJORY6xVZvfI0nlGvmKexLXeuOS4oTMgKljOy5hGQjUGB2uVK4o97rD1bqoyroSd5bWBbaRGm4porgVvn5I3SfiIs3V+iRyUkMyhipVzzJBHMiOdD+OcPbAC5dsqGwVw5rtmMww7SD19tR/yyffUe77wGkA7xnrcw6l1WVPvFhrOh0RpiTO24oiBmtRzKR4ar91LdJMbltAKyy3MJeydWwtnOsAZCMocNA01GYyPOpPR/FK6MoKwraBYjKwkaDQGc1Vzgt9uG3FtXipwd9sqMpaMPcbXIcyjLackx9k6GlYziWKN8YO1cXrnQ9ZcBY9Qub+kgqIuMshVk667AGmktmLF8Bu63+0MSEGuFwjg3TyvYhfdtjvS177d7FRyo+6030e4dbsWhYtLlRF7I3P6xJ5kkyTzJNS7lumi9ic1TIwXWsM9m97rONFvtfpLfEMfxra+O4nqcNfuc0tXGHmEOUerQKx32RcOA4reA1Fq3dE/9xEB9ZNO3wCPDNddaE9JMM74W6tr3ysDmR3keMTR24lNNCgk7AEnyAk1e7REp/RnhosYdEUQdzpBmI1gnx/IbDqJ2jB19fA/kTPqPGurynyeklSoB9H+HMis7aC5ca6ic1zKolvEgTHKT30X4d0qXh1x3uA9W2VSZgKWYZWY6wsyJgxmFcXiO4Uzg0Dsz3UW4h7JRgCrLAlTI20InvM8qte5Ktjyx0nu2eJ3cQoBXEpbz29x9EuVcrROxOo5tsdBWi3uM4a7g7l12ixkYXJBJUFYYMFk7HlPeJFYT034GcFfVcObtzBta69QVDPYUXMpGY6kIWH1hHWDXmSPAeJzZOS6LyOCjiGXOpmVuqWJkzHhWpRWT9SDk4by3RZPYRxUKMVgSwY2brOhBkMs5GKkaESFP79Funfs9XiBvvbhMXaKG252ZTaWbT/qkgx3EnkTNC4DauYHiFjFWQ9xCi2r4dg1yCMpdcoGcBQjQJaVM6VsC40/pDkGA1i0+kalHuq0T52/jUZ3DktBqfBhHRbpTe4ZfZWVhbzxiMOYDKwEZhP1hGh+sNN99K4vxbD3sjq4dMoZSjblyQQALikmIBGsSaT7RvZ/+mj9IswuMVYJMBLygf0dzlOmjeh0grnPRPpLcwV05lfIGAvWGlXRiw7QXLM7/ALW2+jCLUnq7hkmlRp/HLVu2lmydFAMDNEZFEa51PM8zrU/gltVsJkBAaW1me0Z11OvrQ67xw3h1mGVrtsopVlW4wJkypKiFjx5zVjUaAHeBzpJ7QSOi7kysKLbYvWc3XbTpKbGM+wAjanOP2UN1s0+4kwYkSYGrCdddql2ceyE3LltlVRcdiUuKAqqzDtMka+fxqocT6b3ew6sfpAXVVtIyZc7Js65zBU/W1GulVqpL4J8xfyW7pIlubefNqLgBBA5KWBk8xU/g7qbFsr7uURO8DQT8KA8I6UHF2hmtxdtsVuqFZwBEh1AVtDH3eVJw3H72LXqsEMkFluYoibdvU9mysDrrseGVZ1mpyXkRSL87APHXtNdbB2FnEXC1ol4Nu0rtJuOCDMnKVXckDaKj8Jwv6DiGsX+09snELdEhrykwLpBJJI7VtlnSBEiTVh/QRgyyWrLXCMr9YwNy5ddvfZ7nVMc8ifeHhFd0+wTPbs3LKk3rbFrbZS0ELOVwFJKOJQgwJIJql7r3E7P2LXhL4DK3L8DofkZoxdsVUei/F1xWGS4NJlWXmpBgqwjQiiVrjN0XirsuRSnZyiShUazvMh+e61KLrYpJatwf7QcWLWGAP1nzsP1MOpvvPgerCf8AcFUT2D8OJTFYhvrMloHvgF3/ALyVL9tXHgFuqp7sIniZt38Sw8owtv8AecUr2F8cLWHwfUkG0z3Wu6BYcgBSNy8g+GVT3QakmtjQ3SoPFXy2/wBogfex+SketFnt0D48wzKvcJ/iP5L/AGqaUqiycI3JEDqpQGYPfvvv5/6V1PWzIjmK6sZsBXEcV1dt3jMQphZjM0GFBPfT2BxCtYtuuzKrr5EAz8KrfFMebt8qZCBGCHYkqRmI7i4IA/VU/aNP9G8SwtizB+iuOgMQMobMFB8M2U/sCrNbEoytjWBuXreOBtZ3TC53yQCTZuBjcW2M0/0bGNPfRBzFUbiHGHsXyLlrIMzXbXVN1a5LjFlZIBR0KmAcsRpW29HMDbXEPezMHCqkT2SnbbUfVhgpkHkAd6Y4r0St9pmwy4rDMWZ8PA62y7mWfCsIME6taBBnMVmctLjTigVWxnvD+L3sXaBtrbzTBQ3LeYgEdoq41BEjTvOm1WPhGJxNiGYlcogK4Z1AzKSMzRAJVTAPLnsKb0n6BtYDYnh7m/hh7y/86x3rdWA0DvgEfWA3Nfw3S/FJGW84jbtH4eXhWlZd6mrJvFt5HRvtvpmWtsr2yrFSAydtJI3IjMPgarHFuiacSZ7lp0t37aBUb6IdadQUuqhJKwIEiQDqCNBUMB0/RlBvK63Y1a3lyOeWa2Roe8qR3xTmI6dWrpAy3FA5sUYE8i0JmIG4AZdddaLjiryugKWW/MrE8I4jewN8yhVlIN2w+xEz1iMxgaEkPryzEjt1sfA+k1jFWDdtNqoJe2Y6y2QJKuo2P31kePIxgXq3GZSArlzmSTpJYM0ZjtIAmdN6J4LohiMOyEYuwl6IkNcVGWDKso0ZYLaaRPZy7FZ472saM6V0W+5ji9h1uJcUG06sXsOiy0KurCCJI0O9ZZjONoQYfVtIzNCgT2VE5Yg7RHdWh3uM24VL+NwxIy9ZaVSyuykEDO7TlzBTGWTETBNAz0awrO99WsoAwCgKmUaToFEzt5aUXBvgWM0tmC+i9k38QbYDsHtqWVJlwpMq0EFlIAkTrGx3Gt8CsstrI9vqsrEKmQWwEgRCg6Df1ms+6OYHD2cQbqY2yzFRbCsuWJbtSSSJI7wNYq98MxaqzrcZTqpTKBLLG4Cb68x3Uk4PSPGa1WRuOLdF1erRnQoZKo7kMCIkIw0M93KvOsvHBhghF9QJQqw7QMFcoYNqNte6ovHOPYZyot3bJNtj1gaGKJ9YwfdIgb+NRMB03wtu26PcRyWbKLK5uyRpIWYP50umWlew1x1P3IPCnuYTiDB0ZLGMIIzIyAXQAG0bmSZP7VWfpNiv0a3+kMJCKVK7Zi0dWsnaXGTw6ydgao/FemC3LYDor+8wKqLBUqxUsWusCgB8DrHlQrpR0pxOJTK4XKYKohLayCGJygHy8d6o8VuxYz2oBdMznuAXXDdSpRQuzuzs967H691mIHJQkxEUc9nPThcHfuG/HU3z22Ue4wJIeAII7TSAPraDSKqWNi3JcFXJ2ZkZvGQpMR4keWla17NPZSLWXGYxVNwgNas+8qSNHucmeDoNl8TsHSGSs0HD3Uuoty0yujCVZSGUjwIqo43Ei5dJGxJI5aDQfJQfU91FMV0NwuFe5jLFo27vVtbCoctuXMZjbBAmY8NtJoJdAUZtgNJ/VGk+m/kWqc3sNGNMbwHF7b37uHBi5bCsfEECY8pWf21rqz7DYu5na+ufNcZnBQdtC0nLroR1bBddOweYFdSeGDxK7BDib3DiLSWozhveYEmcpzPryCn4sPSzYbCLbVEX6ojx13J8Sfvpm6lu3ca8RLMoX4EmF7p0HpUVeP3JP0A1/wCpH+Gi32Colr4FBvBftDKT3jf/AAgetWuRtpv/AD+J251mWF6RXMwKWwjKd82ePQRQgcNYkk21MnUlCSZ3JPfQ1UNRq/FOD2LgNy4g62IW4pNu5J0VestkNEkabeFU3jfsPwt7M1q7ctuQY/oyhPewVVO+5GvnQXC8MgqerT3p9zLz76sqWQNalcvUekYhxDhV7BXGt3FX7J0W7b5jR4I0PlBqHa8R+Vb/AMQ4aL9ooSARBUlcwDQQMyn3lIJVl5qzDnWf4voU9vNewdpbqhst/AXO21t9z1Le8ykaqykMVIIzagVi0xXaKi1sqhKHx0orw20XKdfOUQcuwIPMxuI7qLcK4Lw7HHLauXMJiNv0dyCMw+qufVtf1pH2aEPZ6oW5Jz5mQg8spiPMGR6V1NBtMLtx5b124VP6LZtgC3bsKqM5mBncLpoCSY7gO+vW48oU/TYnNmIzG8xgBUOgiCZJ30qtcNtKxK3XKJzYDNqAYGpH30/csYcWSc94nM2UgKFiBqZnnp6VWMnwiUoruEl4imJUDEAOwkB4ysRyMjUHy8PUbxLH3bVtbYuFrYYssxKkjznX0Er50huDYoqjW7F02xswttz8Y1p//Yd+8pICwAASzogjmMzELPhM01yYlRRE/wB8sXkCi6QB8d+Z3NOYLpriQ6h3NxMwlSJJEiQCO0DHcajYXoxiLrZVVAdu1dtJ8c7iuxnRzqQcz9Y+oVbQZgWET2iAMokSwleQLGco1y9RtMQpxH2hEZv0aytksdXktdMbBnOuncIFV+/0ixFz371xj3l2J+Zpf+7t3MqFJcsFCKyvJPikieUa85rX+i3QW1gkDMgfEaFnIByH7NudgPtbnwEALPK+4YY12Kd0L9nD3bou40MohbgtOpDXVJYAvzVZUgzqRGwINfRNpg6Kw2I27vCs9xMM0wQY5zPoRUX9IuIIDuAOQe4PuqPioroZdOlF3LbVPtMCfJNf72Wq3bt6jwqJf48wResDXMgIHaJaC0mSw8vQCoydKFE/Q3Pin51zyRZ2iQD6QYR7V1BbTMBmZIJBIP1NN8uZyPBjXlG77pjLZADIwbTNEjx7J2In4V1PGSaITxuwRi8RmfTYVExFzTeljCsOa/P8q8wmEZrgzQQNTHhsNR30nJbgIYDBZVEnXc68zU63a8fnUvDpAqSi02kXUDLiyQpIgdrl5D8akWLVscxTohiWIBk6aDYaD8/WpARfsj4UrQyZ5adB3Um5h81xblkhbyiNfddfsXI5SdG3UkkbkF5LK/ZHwFKtQHMAbAaeP+lcjiBxXotg+JyL9o28QIlgQt5e45hK3U7iQR5GqFwzgyrdVMaXtBGf+lGV2QGVd995y6TJkg6GdVfCq4GYajUESGXxVhqKrdmx9PfxCuHkdUHO+0e8ABsPq6COZJNVhFyexOUlFbkXhmLBQXsiPhS1wSFXs5TCXSsDRSGBgabxoaiY7jloYYGzcVVuG5tvq2UdnLMEA5RBnugGBvF81wNba4bSQzXIOZWCdrsroSxYARt99V8Y0WEkqetJlSxllBAkxsrE894CgQBVZTcJNCRgpxTLNwzD2LNo38TcZdWy2dEYyIzOAWJZhpmYlv2QYopgMHfxaQuHt2bZ93resZz4lc0qPEkHwqldG+Kph2a7cAa7JjNqV/Z7ie+r1wj2m2Gtsbp6op3LmzTtHidfhTY5qt2Jkg72RVul/RV7JU3lXqycq3EbrEDEaKWIDpP2WmdYYkQY9r2Z4xgGNhArQQxvWyDIkHskk6eFE+Oe1XDXMqjDh1IhywGoO6kDRx4EeXfV86KcTt3sAhtZstvsQxLEZSDAY6sApEE6xE61LK0t4lMdvaSIPRXoomEUM/bvxBfdVn6tsQIEaTEnXYGKN3L1OPUdxWRyNKRBxR1B3Ex5Tp98fCo17CgmSPmamYhdCI3FMWbsqNNf5n50uzG4IxwYG/PT0NRrV2ZUxKmPPuPwok8dwoXjkyurDY9k/eD94+FBoZMeQhTIH4V1Nspr2lthpMDXsUBzqRgmgTrrr6cqFW0z3AvLc+Q/mKsVq0K1GYUl/wAWHrTxuGIDNJ0Gp5/kJPpSrNgUO430is4S4guBzmDEZAG7hrLDlPxoHB62nwp2DVUT2lYQD3b/AP41/wDenR7TMJ9m/wD+Mf8AvTUcWsA0rBLIJPNj8tPwqqH2oYMAyL//AIx/71a8ExyLykAxz111oUcCem/G+otLbT37pjTcKPePrt8aY426W8OLMlCoB03zATGnwqt9OcfOPy/YW2vxKsQPjUrpJj/+JY7y4jygn8qKkncfs5xaqRXcZjXN7QdmF5SY5DzZpJ8IHfUzAdHQHR8SxzXD2V0MD7TEz/M0Y6JcIF++bt3S1ZBuOTsSNFUz3D8aFdIOMm5ihc2VIYDcCCMoj028687JmnkyPHH7f9G3HCEY6iLfW0Ga4yKyszNEDQToIPcIoXf406BxbJtgnYaGNdCBS8O5u3c2vVCXM7aGcummrQPI0jErr1jGW3189Pz9a2421GmZppSdoBYlNPdUEakagmSNYO8nkO47VufQGP8AZtoCAfpAwG852Ha8cmT0isOxupk8zNaL7G+Jk3L1hjIa2Lg8DbbKfirL/AKo+Cae5pSNIHkK7q6AY/pthMNea1ddldDBHVuRqARBCwdCK9X2m8P/AK5v/Fd/9KzyTLxaDNzD0MuYfKx5c/z/AJ8aaPtL4cf+ef8AxXv/AEpq100wWIuJbtXszsYUdXcWdDzZABprr3UlNb0PsxZemcVbDAqeegPceR+OtTsZhcp51EZPGmsQGYXEyO0QCND5iuqNjuxczcm0P7QH4j7jXUjHB+Ctnfv/AAopat1GwuHaBqO4a91ELGGbw+NaaM1kvB2417qoHTy7mdW8THly+UVfMUSts950+P8AlWfdLm1Hn/P413DDFWArd2nHxFT8GwI2p2+g5Ck8T2Ni6VtXYL4ba67EWrf27iKfIsJ+U1vlhdqyroPhOsxq6DsK7ztsMo+bCtXtWzVE7MuSGh1Zl3Hxmx11uXXlf4co/Co/EL5fEooH1h8kj8KXj2PXXPDE3Sf/ACEffAqNw7DMMRLbhW9CdPuNZtVSbLuPlSHL/SZsObmGJAs3mDE81bKNZGuXaR4SPETdum83Vr7xIHfOsfz51F6Rdpmbu0+4Uc9nwVYxFxSwU5RudTosADU+HeRTZFHHF5Irf/bJ49U5LH2CN/hQwtpbTkyx6xh5DQCN9zVd4g8z57cqPdIMSbgNxicymQNCAJEgmNTttoMsCdTVdAztrqCQPupOnctNy5KZ46Xpog8QtwATzEirT7JP/wAgn/xX/uT8YqN02wORbUDTqwQfCdKmex5Zx091m6fnaFaMc1OGpGaUdMqJXtRwIXGh/wCstI3qpZPuVaqCqK032r4UZbFwrMM9v+IBh/das9tsnNflSuVGmGLUrIVwAd1Suh+vEbMcix/+tqRiMse7HpUroCoPEk8Fc/2SPvNLOX/HJ+zO8OpJe5rzY3rF2/1G9QrulN8Oecw7iW+JNPXWoLgm+Qdj8OLilTpMGRuCO7009a6n7kHnXUDgam3lUzDMRQ20TRCy0b1eyDE8UxHL7IJ9TtWb9JsXmuqvcJPmf8h86umKxeYFvtH5cqzHF4nrLruNixjy2HyopWx09KCeGvQNqfu4vw+dADi3B7LfGDzrxsdc7x8BQeKzRHqaVGoeyy1LX7vcEtj1lm+5K0S29Un2XYcrgQzb3bjvtyBCD+4fjV1QUyVbGectTszjFWsmPvKw7PWXGjkwcyNOfvUxxPiC/pGVBHYIPfMTJ8fyp3j2MH+07vMAosfsosj41WOkuP8A+JZratbI0Ksc25IOp1B1HzrKseqbNUp6YJ0R1w/WrcjxA8Tqd/QUT4bgGtqoLEx9UbCd/Mxz7qErjWtW1yZczE+8JECMxjxMD0rv948QP6r+CrZIzaqIOmnhg9WS7LTesZ0Yd4K89JGnP+Yqn2OJKi8yZ22+fnTz9KcR32/4f86FYjeftdr460MOKUU1Ibreox5XFwss3Fek/wCmW2Z0CFLSpoZBKnceeulHvYrbnEXG+zZI/iu2/wAFNUvhmT9FxRb3gLQQeJuan0A+daN7E8LFjEXO90QfuqxP94U0IxgnGKpIyNt02WX2kYbPgHPO21t/7WU/JzWR2nrbuPWDdw960N3tOB5lTHzivnReK3d+z8KVwcuDVhzRxqpFhvtAJOwE0x0Nx/VcQss2zN1Z/wC52R8Gyn0oPc4tdbRog9wqPfZgZB10IPjXLDcXGXc7N1MZSTj2Nxwb5X/eZT5EmPnUzECgvCceL9oXdusUN5NEkejSPSi4u5lB7/WpQ/VWTn+2xGuV1KdNa6mFBOHFKx2IhD49ketdhbfP5UxxFpYDkoBPmT/pVSIG6RYvq7DRvlyDzbSfvNUWzbhSasfS7EZilsd5c+nZX/FQa8uVPDU/CnjsFkBFzGBuSFHxj76Kt0cYfXT4GhvD/fTwM/z6mrdhLZuPbT7bKv8AEQKz9RknFpRPa/F9J0+aE5Zlde9GldGsJ1OGs2/sWlB/aygt/aJqbxTiS4ey91tco0Hex2Hxrre+n5VTPaNxOMloHYZj5tIHwUH+IVZukeKlbAdjFkXWxFy4oftXgYmXB7KgHlmPwBqn4/iLXHLM2YkyTzYkySe/WpnFcZCjXcRPL0oXh2AKt3NNDFjpuY+bJfl9AueHPcAZSsAZRMzoTPL7U/Kkf7KfvX5+PhUzA5smVdBLanb3z8fSpalFS5JLMF0OqgHOuwB10LbzS3kcnRucelhCLd3W4EucJaDqmnn+VQsUezbP6n3E0bFwsDGum3P/AD++hllB1aO4DBCRlPOW5/A/GqQcv+xl6iOLZ4xi3/QOZ3dFjv0Yz8vnW2+y7BdVwy0TvcZ7nxbKPko+NZhjeDW7lxGtjLZuEsANAsbqQPrDQeoOxrXuieLRsJaW2dLSLaI8VAE+vvevhTS2M0WGHaCK+feMcDa3iLyDLCXXUSSNAxjl3RW+F/Gsk9olopjbhGzqlzu3TKfmpqMm1wbemhCcmp+hRr9soSDuNakXBKimcc8kHwj4UrDNKx/OlWT2syzSjNpcF/8AZxjc2He3ztPP7riR/aDVa8He1Ze4yPWsy6DY/qsSVO11GX94dpfuI/erQcNfAcEnw+NZpKpMqncUE21r2vHFdQAAy5EQSANagDE5sxO5J+FKx2JhDG7aUPxt7q7RI3A089h84qyIlexj9ZfYzOuUeS6ffJ9aY4wwCx5D8fwNTOEWo7XcKHcZMsB3At6kx+B+NMuRnwQLLnNIBrT+iFlYtZ8O6uAbgulVjbTXMTzAGnIVl+GtlmAG5IHxrX+joEsQNFVVHqf/AORS5Yp1ZbDllCMknyWWy5rIvaFxA/pt1Z0DRHkqr+FalexyW1L3GVFG7EwPTvPhWS9ILVu/ir14EsrOSogiR4zr91Fe5DfsAibl4gclEDko9e/50TwXDVWM3bbu+qPTn6/CjPA+it7EQVXLa07Z7Ka93f6T4xV24X0csWIJXM5I7TrI3jsr/qfEa1LJnjHZFoYG92VzhnRS9eh7kpb5Hmw090E6/IeNWx+D2bOGYKgIPZJ3J0Ohgb6TOn3VLv43Me/tZQoBPZle08c9vh5SM4ljZssDOmUyNJhX2B3G5251LHKU5Kx5xUYlOvdHudo/uk+GsHn/ADvQnGoYKXAQSd+cj7/XWrPZYaEb7QN5jSdIifvr3E2kue8Ayzz0Om4UnmRrz9da2XRkornB+J2kcJdYLbnsntkg8yQCBLaCTIgbcxceFdLsLh3JtwisFDj6Qoza9pJLFSNd9CDsOWf9IOC9WSVMiYI3IPdpQ+xxS4qdXoUmYIWf4okehqqaaoRrez6F4fxS1iEz2WDDY8iDGxB2qJxbo9hsTJvWbty4Fyo1pb75R2iMwsyPeMjMNdapHsu6179x7dvLh8uVyWJkjVFUd86zG08zWm4HFm25I5iPuP4VFRWtIrrcY6kfOHEnExBBB1kEa896tPs0weHu3HF+2HIIIzTlg6HTY8vjQrpzhTbx2JUDTrWYeVw5x8mFJ6E43q8ShOzSnxEj5gVLqYPwZRi6Zow5FLNGUu/9mzjofgt1w9tWGzAQVPJhry/CqfZaAQdwWUjuIJEfKtDwzB0BAB0HIVQOP2DbxjjZW7Y8yIPzBPrXh/jssnNxk7+Tf1eNKNoLYbGZlUnnvHf/AK11DuFXfeXu7Q9d/wAPjXtewzzQVinm5H2fvNCekF/RVHMz8P8AM/KiAfQufrEn4nT+fKgWJuZ7x30gfn8ya0Eo7sl4YRbOm+n8+lV7HXZdz4x6KI/A1YMXcyJP2VLfl90etVdh2D5fMkfhNND1GmSOj9vNfTwJb4CfvitV4Fpankzk+ggfgazHo0IZmOkKBPISf8q1HCtltoB9gHu3Gb8aGR0CG6oopw+Jx1wuZKgkyTCovcOQ05AE+Bq08M6K27QDPldhyYdjnHZJM/vA8tByIXcYqgT2dNABA94aae7Gu3hUY38zAEEidJgICAIkiQ0Cfh4TXnPLOfsjfHFGPuSLnFBGhmBEwSRtMnvOonxJ2iSfDbK9UbhHa7LQQTvOgI5RlAH50LGCARXgQzCTJJ1A1iDLQNu8x5quYyFYTCnKBMax7sgdmFHNvAUsY3shpSoW3FjqpMCRy7W0AAyNzLT576io3Elm2TMmJ3ieywMjk2hPOdOcioYxoLkkwCQZBJJBA0Dbbd/dS8TdhGBGgj3QZAIMQSd+fefkNkI0Y5u0CLN0iNTAIAO8ETyOo5aD4c6mM2uo/HaYG+2/qag2G7RER5THPuqTI+tI3AOgEiPh8O6tDM6ImIweeVjUhpnaRBEaTJEEAePKYrmJ4PHI90z/ACKs7XCHnaD3c1g6eM6ad4pGNsgns8tpk7CNT40uqhqsrWDxF/CuLtl2Rh9ZeY7mB0I8DIrY+jHF2xOGs3nADODmjQSrspgcpiY8ay9bPdI2PhzB35TI9avfQC79C9vQBHkcoD67eYY0XLhgrlFO9ruBy4xXjS7aU+qEqf7OSqhhLpQhhupVh5qZ/A1o3tP+mweHxEQy3GtvHIsCGHkHtEetZxY93yJB8iAR/irRmS1fJHC3pXqjdOjHGw1sAd08+dBumjTcR42kT/PrQboLxL6NQeQKn93T7oqzccsddaOhzATseVfKafA6m+1n0zXjYr9UAbWIyMrb6EHx0/n4V5UbCtmULzHOur3TxBvEuFQ9wH3CgnC7RLSe+TUrjWI0yjmR8tfyrzh3ZUt4VVgxruROkOI7BH2mC+g1P90fGgF9+yAOZk+g0+8/Cp3Hrssq/ZE+p/MAH1oczmRl7h3bnz+HpVIrYnJ7hro0FJVSygvcUQSAeQ/OtLt9u4F7yQPQE6+ED76qnQ+44gHYW5PZXdjO8TOhq1cL/pM0jSRv9oamNzpI076z9RKosfCrmhrEYWDLMNQwidVIMCfjG3InUa03huHuT7wZFHI6he8g+7oTHId/f7xTFFnKKYAMFpy5cxO5mBy7+ehimcLxPIjLbWCQQzn6xkdrw0n5+QwxTo9FvcLcWZFthVMmZbv1yxGwiJ3P3UAxDBiN5H8K6gknswDzj4cq8xU7gyCxln030nzkkT8hUpeIWhZKLqxEERIJkFtNzrz7t+VaIRozydka3hwTqNtBKkAqFPLXWZAkzqK94jKWmJ5x3EEww2nSddIHfvrXlviAUAIAoEjRc0jNzMjbXlpt4UxxbEHq2zRM6xpsfPeZ56fCrq7IOqB9rcDl38txE6xvA22jwqbbvbSTI0GkwR/r8qgYZgYOgO/ifyP4kbVIDAKQTJ5zpBXXyOh58pNVZBHpMmDqCCfIiY1nXs/nBpy37hkawYB2XefnGk86i4q4YHPUTyAiPLymBz8qdB+tB7m2JnLOusef40lD2DnIW4QZ328J56aaR8qtHQK/lu3UOzJm5bo8H+/8qrWNEMJOkKdOepBA9OfcKI9D76rjLcfWDqe/VSRJ8wPhRfAO5YOlVlbmAxlrSbbm6BpOrLemP3rgrIMO3vDwB+B/ImvoDDdHbOLu3LdxMMXdFCtcRTcJi4CEYgmVUBoG29fP922Vco6wQSp02IMH51bUpRj8EoxcZS+Sx9D8bldl8Qw+4/OK1C1cGQmdh/P4VjPR29GIXuaV9eXzArW+G3JQDkVivC/JY/NZ73QTuFFbswLrgbZj8OVdXmMt5LzDv1rq3YpaoJmDNHRkaK/xPW6PL8alARa0ncc/Gurq0MlD9StY8/SP5gfBRFQWGp8zXtdVkQZfujZ+kf8AY/xR91W3ha7/AM8m/Kurqw9X+jNHTfugLx7stbjmA0biQg11ozh8GhVpH9bzPI3AI9NK6urM+EbvUrmLvFV0P1WPwzRUfENBBGkEx4Qq/nXtdW2BinyTMGgzkwJEweY1jQ+VM8Wc9RdM7ER8fnzrq6mjyLLgh4Xltt3eMfdXlhpuZTqJ56/W5fE/GvK6rmcRccj0BbXXXLvr/OtSrDkqgOxJkct428q9rqmP2Il5vo/IA+E5iNvI0rgbRibR59daHxYzXV1HswGn4NyMZhSN87a+YVf7rMPU1iXTdcvEcYBoBib3/wC1q8rqTFyNMHYUw6kcmWP4q1rg9wxHKa6urF+S/VHpfjuX9Abjb/Sr6/ca6urqPTf40L1f+Rn/2Q=="/>
          <p:cNvSpPr>
            <a:spLocks noChangeAspect="1" noChangeArrowheads="1"/>
          </p:cNvSpPr>
          <p:nvPr/>
        </p:nvSpPr>
        <p:spPr bwMode="auto">
          <a:xfrm>
            <a:off x="155575" y="-1912938"/>
            <a:ext cx="2657475" cy="3990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10" name="AutoShape 5" descr="data:image/jpeg;base64,/9j/4AAQSkZJRgABAQAAAQABAAD/2wCEAAkGBhQSERUUEhQVFRQWFxcWGRYYGBgVFxgcGBUXHRwYFhcXHCYfFxwjGhwYHy8gJCcpLCwsGB4xNTAqNSYrLCkBCQoKDgwOGg8PGiwkHyQsLCwsLCwsLCwsLCwsLywpLCwsLC8qLCwsLCwsLCksKSwsLCwpLCwsKSwpLCksLCksLP/AABEIARMAtwMBIgACEQEDEQH/xAAcAAABBQEBAQAAAAAAAAAAAAAFAgMEBgcAAQj/xABKEAACAQIEAgcEBgYHCAIDAQABAhEAAwQSITEFQQYTIlFhcYEHMpGhI0JSscHRFGJygpLwM1OissLh8RUWJENjg5PSc6M1s+IX/8QAGgEAAwEBAQEAAAAAAAAAAAAAAQIDBAAFBv/EACwRAAICAQMCBgICAgMAAAAAAAABAhEDEiExBEETIlFhcYEFMpHBM7EjQlL/2gAMAwEAAhEDEQA/ADsV6FpWWvctbjCJAr3LSgK9iuOoTlr3LSwtKVa4NCVSli1TqW6AdNelZwFtWFo3DcFwK0gKjKoylhuwkyRpop1rm6Vs5K9g6Ldei3WU8M9r91OtN+2LzNkyBT1aJCw0iCdTqfGdhTX++vFsaf8AhkZV/wCja0HncbMR/EKVZE+B/CZri2p21pX6Oe4/A1kZ6F8Zva3LlwT/AFmJ/BWMV5//AJhxMarcUnwvtPzArtUvQ7w16l+4p0pSxiVwzI7XbgU2wsAMGJBzNcyqkFTsWHkZANG3WDY/g2Lwl3rWdVugzmTEWnuSdz2bhf4irBwz2vYq2YxFtLw5mOqf4qMv9mgslfsgyxf+TVXt021uhHAen2ExZCq/V3D/AMu5Ck+CtOVvIGfCrA1uqpp8EXFrkhFKQVqU1ummSiAjlaSRTxWklaIKGSteFacK0mKIKEAV1KiurgE+K9ApZt17kqNlhAFKApYt06tquCNBKdS3TyWaF9KekdvAWDduat7tu3MF2jbwA3J5DxIB60kctxvpJ0ns4C1nvGWM5LY99yO7uA5sdB4mAcxKY/jt3kmHRtNxat/jcePM+QqZ0X6J3uLXzjMczdSToB2esg+5b+xbXaR4gayRruGwi20VLahUUQqqIAHcAKSnLngpah8lS6P+y/B4YAunX3PtXBKg/q2/dHrmq1X7qW0LOypbQSSSFRR66KKrvHen1qy4s2FOJxBMLbt6ie6VnMfBQfEihFzobjeIEPxG8LNpe0MPaglfEnVVMcyXI8KbUlwLTl+xL4t7RbCTkuog+0VNxz+xZBAXzusp/UIoUvF7uJ1tYDEYobh8U0WvMWoSwPSat3A+ieCwxXqLVvORIdvpLhjchmkj92BRjrlOzA65d51HLz2031Fcn6s7ZcIpWGwXFfqLgcMv2VAMfwIw+de47ozj76Zb97BXF7msFo8jAKnxEVdDcXLmzLlmJkRPdO1ebzBGmh8PPuprQLfoZFi/ZJfE5Vw7eCXbts//AGqR86XwLpdfwFz9GxZfKsDJf0dRyNq8JV17g0L3MtawaFdIOjlnGWurvLO+Vho6E80PLxGx50HBcx2Cp3tIesYtLlvrEYFCJzcoAkz3QKbs3luIr22DIwlWGoI7xWR4o43gl5kVs1q4Gykgm2+mjBZ7NxSQYn4qddC6DM1zDWrgvI9oWlti0lvKLbJEy5JctG86GQRpE9GbbpglClYZZabIqVcSmGFUJjJFJIp0ikEVwBuK6lEV1EAXKUpbdSDa7qVbs6ismorQM4jxFbIE6sdh+J7hQBul15my2LTXSNxbtNcA82GgpPDrv6Ziu0OwxJj9RQYE+gHqav1qyAAAAANgNAPIcq0SrGkmtyMbm272Mx6SdPsRasvbvYO8hupcQFka3oUIZlYE6qGB27tqqOAxg4vj7QxdwWrFtFULm+qgAyrzLO2pbxPcBVx9tePUjD4VFDX3YsCPeVW7GUR/WMII/wCnRbEcFwHC+GImMtWrpgkgqrPdusAWFtjqoGgzAgBQD5527dmuPljsWPF47D4WxnZkt2UAURtoNEQDcxso1qh4vimK4opNrNhsDOXPE3b5JgJbEjOSdIBCDXMzRoP4R7McTi7fXsVsLmz2MLd626mUmcr5mzIpEAbkjcDSrHw3pfkuIeIWf0dYyWLijNhTuC6uugLCAvcm2jmmu+QVQW6JdD7WCQ5RN1/fcnMY5IGgdkeQk6wNApriTBbLDfN2Y7824+E1JtZWAZSCpEggyCPAjeomKYNdtpO3aOvmdpk7H40JtbIME3bGOHcNtJf7KKOotLZWBGVSQSo7hM1DwnDrQFkhAJxLXdBHbJWWPjIFT8Hd7F153kzIP1SdwYG9RkuwtjbVzzH21E6tr5CTyqJUbThFo4XE2cgyF3YrGhMhp+Kg+lP4GygvZgsG/bXO0as1tcok94A+dP4DV7y6e8efeXG01CF2LaNKk23112BExo2mulH2O4CDrTRqVdXmNQdR/Pz9ajMK0wlaszSjTogcb4LaxdlrN5ZVuf1lPJlPIj8wdCayfgeNu8Gx7WL0m00Zo2Zdct1B3gTp4Mu+2ziqr7ReiwxeFLIPprANxDzIAlk9QJH6wHeaMle65DB9nwWKQwDKQVIBBGoIIkEHmCNaYdKpvsr6SdbaOGc9pAXt/sz2k/dYgj9Vx9mrxcSjF2rEkqdENhSCKfZabIphRqK6lEV1E4N9Hbhu4SyxnNlyNO8oSh+az60RRIIPcZoH7Ob+azdtxBR1cDnDqAfmvzq09TWCzY4GVdEG6jG9S29u9dsHyJYIfWU+Naitmsx9oXDmwvEUxCSLeJUSw2S9aygE90rk9QauvHOkIHCL2LTQ9Q8fq3CMmX0uGPSr5HqjGX1/BnhDTKUfv+TKMBxu1e4viuI4g/QYWTbGkswlLCLOmYw1zwyknQGrb0X6O3cdeHEeIDfXDYc+6i7q5U/EA7+8eQqpeyPoCcU3X3xOFtNoh927cHIjmqjfvJC7Zq3C4KlZdoF8Uctlsgmbs5iNxbWOsIPImVQHkbgPKpNzCo6FGVWQjKUKgqR3FToR4VE4f23uXuTHq0/YtkiR+1c6xvEFO6illKNk9JTMV0UvYI9Zwx+wTLYK6xNpv/hc62m8Dp4gaUngvSm1iTeMtbvKpDWH7LoTA0BeGAgdoADUairPxbE5VdpAgZQTtOwmJMZjVS4vwS1esIzELdDMbd8OwdAAR2XyyRI1UiDJ5maS7LJUg8sLhiZ0IOs69poGueO763wqO7iLHaOpJ3Gs3F3+k13/AFt/Qhv9uX8OFw2PCjMVW1il7Nm5BByvoequabEZW8qM32AFiXA7I+uRPaT9SW+R18THL+wsfwjf8RdE95gnxXlmPf3Dl4UwF1vpJnVhr9lp0+knYr9kfGnUcDFsMwkg9nMZ9xT7uXz5/ea644XFCWAzAaFtTKkaLGuq9/f693+ju32SOHXQ1pTMx2Tt6fWPLKd6VdSonCjla5aJB5gZgToYMgARpl9Z8ySuLpNVxvdolkWyZDilEaGdoP3GlFaH8fxBTDXCvvMOrTxa4cqj51YiY9iMI/DMTh76SVa3ZxIHeGVVvW/UMT5Fa2cOrqGUyrAMp7wRIPqINVn2j8BD4NCo/oGVQf8Ap3ALLfejfuU17OuOBuFq1wx+j57THUmFhlAA3OVlUDckRSx8roeXmVlkuLTJFTLqVHK1UkMkV1OZa9rgAfovx9cJc6y5pbdMrnbWQQd4kHTX7VaRgcdbv2xctNmQkifLkf551k9i0AACJCOCRIErMmJBHeRIPu7GrL0V6TW2xZTDo9vCOwQBlGVbpUkKoB7EgRtsB3gnzUzdKVSJntO6MNisILtpc17DFrir/WIVi7b8yokeKgDesRxnHrq4e5hrLTZxRS4wgam2c0r3FiFJ8VI7q+muI8QTD2bl64YS0jO3komB4nYeJFfN3E+BX0W1jbyC3axrvct5JUWmLsyppGTMO0nkPGrxltpFlHfUbx0FwQtcMwaD+oRj53BnPzY1J4zeZLLlPfMIn7dxgiH+NlNAvZl0vGLw/U3IF+woUgDKHQaK6jygHuNH+IpmvWE/We6fK2mUf27ts/u0jVMflHuHwioqonuooVfJQAPkKlEZVJ+HmdvnXoTWkY1vdXX7Rj4D8aVukdpsr/G8RlCqoJOp0ZEOggav3kimMcT1ltBmMBRIdQe0wnNOp0E6Dv76RjLfWYkT1ZUMAM0lux2mAGWNyDvpE91eWFz4rN9EYZu83OwMvdybx0DeNdHZL4s57sf6TWluWglxcyMTmWVAICnfNodSPLflVYxAucONsO925g8qkNmBuYcEjs3IBN20NswEqDG0TZOkAkqD1fuuYuEj7InQHTkfOk8YUZ1BFqAg0eft+AiOWvPLRjwvsEuX9CxiFbEKyMWVspBFxChDIYIG59N9+Vdx1irowzbHRWVR2WB1zeu3Ke+q1xLBjhuI620obCSrvZGtyxLmblhf6uZlJ0JJXSRVo4jdS9Zt3ENq4jEFWJOUq6kdkjmdBHiQa5co7sxnENkxSntlWj6yhNQVPZOukA+ZozbEyPX8D+HxoHjLWe1ab6ItGSSWCzyCkantrse7vFF8HfkI0gyBJBka6GDzE/dRTpp/QGrTX2eXLdV/HN12Ns2R7thf0m5+0ZSyp8Zzv5KKsfF8Wli0926cqW1LMfAd3eTsBzJFBejPDnW2168Iv4huuuD7EiLdryt24XzzVfUZ0S+JYIXbNy2fro6erKQPgYPpWP8AQDga4jE4q0zsmTtqFCEgreHaUuDkYMLeqwSJB0Nbbl1rH+gd3LxzEqNmOKX4Xs3+GjLlDR4Zp4UwMxBaBJAygmNSBJgE8pMUgrUlxTTkASSAO86VUiRMTeKDswXOig8zz/sg11Dusa7iDcWDbVMtthscx7fjMrHpXVgy9RNSajwbMME42yMcNljmdCzeX4d3fT/DeIXbeIsqFszrlLCGZi2QZWDQJYGV7Oqg0P4Fjjdwlsmc4XI53Oa2xQ+ZJGnnVz6G8MsYlJuW16yy6sjA9pQYIEjUjOrHXnSrkM46lsR/aizX1wmAQkNjb6h43Fq1D3D6aH92oPt0wQHCFCCFt3rMAbBcjoB5CQKLrZ67pA7HVcJg1UeD33JnzySKk+1Hh3XcJxagarbFwf8AadXPyU1QJhOAvYnA37Nz3b4tpeRvq3rVxQdyNQRKsORB/WrdOifSK3xA/pFvQLZRGU7pcd3LofLJb9CKrvB+i9vi/AcICQt+yhW1d5o9tisHvRgqyPI7gVnXAeOYrhONbMhV0IS/YJMOsjVNY2gqw7wNiJZuxeD6LW3rQnHYiM7kwokzOkAfkJ9al4DjdrE4Vb9hsyXAI5EE7hhyYayPCgvH78Wwq5VZiIJMbHMdgeQjbnUZbtRKrZWDeEY1bmZmFqUQFnVQDmbMTLzroNfGk9G8WLjHs2gQiyyrDEsTILSZ218acUv+jnNcUs7QrZjlAJ0ElZMCeWtSuFK8MXYPLaQxYAQNJKiTM8qL2TYie6BXSLimS+qdXbuZlTV0V4LOw5sIECdB3U70hxYt3QCLJORY6xVZvfI0nlGvmKexLXeuOS4oTMgKljOy5hGQjUGB2uVK4o97rD1bqoyroSd5bWBbaRGm4porgVvn5I3SfiIs3V+iRyUkMyhipVzzJBHMiOdD+OcPbAC5dsqGwVw5rtmMww7SD19tR/yyffUe77wGkA7xnrcw6l1WVPvFhrOh0RpiTO24oiBmtRzKR4ar91LdJMbltAKyy3MJeydWwtnOsAZCMocNA01GYyPOpPR/FK6MoKwraBYjKwkaDQGc1Vzgt9uG3FtXipwd9sqMpaMPcbXIcyjLackx9k6GlYziWKN8YO1cXrnQ9ZcBY9Qub+kgqIuMshVk667AGmktmLF8Bu63+0MSEGuFwjg3TyvYhfdtjvS177d7FRyo+6030e4dbsWhYtLlRF7I3P6xJ5kkyTzJNS7lumi9ic1TIwXWsM9m97rONFvtfpLfEMfxra+O4nqcNfuc0tXGHmEOUerQKx32RcOA4reA1Fq3dE/9xEB9ZNO3wCPDNddaE9JMM74W6tr3ysDmR3keMTR24lNNCgk7AEnyAk1e7REp/RnhosYdEUQdzpBmI1gnx/IbDqJ2jB19fA/kTPqPGurynyeklSoB9H+HMis7aC5ca6ic1zKolvEgTHKT30X4d0qXh1x3uA9W2VSZgKWYZWY6wsyJgxmFcXiO4Uzg0Dsz3UW4h7JRgCrLAlTI20InvM8qte5Ktjyx0nu2eJ3cQoBXEpbz29x9EuVcrROxOo5tsdBWi3uM4a7g7l12ixkYXJBJUFYYMFk7HlPeJFYT034GcFfVcObtzBta69QVDPYUXMpGY6kIWH1hHWDXmSPAeJzZOS6LyOCjiGXOpmVuqWJkzHhWpRWT9SDk4by3RZPYRxUKMVgSwY2brOhBkMs5GKkaESFP79Funfs9XiBvvbhMXaKG252ZTaWbT/qkgx3EnkTNC4DauYHiFjFWQ9xCi2r4dg1yCMpdcoGcBQjQJaVM6VsC40/pDkGA1i0+kalHuq0T52/jUZ3DktBqfBhHRbpTe4ZfZWVhbzxiMOYDKwEZhP1hGh+sNN99K4vxbD3sjq4dMoZSjblyQQALikmIBGsSaT7RvZ/+mj9IswuMVYJMBLygf0dzlOmjeh0grnPRPpLcwV05lfIGAvWGlXRiw7QXLM7/ALW2+jCLUnq7hkmlRp/HLVu2lmydFAMDNEZFEa51PM8zrU/gltVsJkBAaW1me0Z11OvrQ67xw3h1mGVrtsopVlW4wJkypKiFjx5zVjUaAHeBzpJ7QSOi7kysKLbYvWc3XbTpKbGM+wAjanOP2UN1s0+4kwYkSYGrCdddql2ceyE3LltlVRcdiUuKAqqzDtMka+fxqocT6b3ew6sfpAXVVtIyZc7Js65zBU/W1GulVqpL4J8xfyW7pIlubefNqLgBBA5KWBk8xU/g7qbFsr7uURO8DQT8KA8I6UHF2hmtxdtsVuqFZwBEh1AVtDH3eVJw3H72LXqsEMkFluYoibdvU9mysDrrseGVZ1mpyXkRSL87APHXtNdbB2FnEXC1ol4Nu0rtJuOCDMnKVXckDaKj8Jwv6DiGsX+09snELdEhrykwLpBJJI7VtlnSBEiTVh/QRgyyWrLXCMr9YwNy5ddvfZ7nVMc8ifeHhFd0+wTPbs3LKk3rbFrbZS0ELOVwFJKOJQgwJIJql7r3E7P2LXhL4DK3L8DofkZoxdsVUei/F1xWGS4NJlWXmpBgqwjQiiVrjN0XirsuRSnZyiShUazvMh+e61KLrYpJatwf7QcWLWGAP1nzsP1MOpvvPgerCf8AcFUT2D8OJTFYhvrMloHvgF3/ALyVL9tXHgFuqp7sIniZt38Sw8owtv8AecUr2F8cLWHwfUkG0z3Wu6BYcgBSNy8g+GVT3QakmtjQ3SoPFXy2/wBogfex+SketFnt0D48wzKvcJ/iP5L/AGqaUqiycI3JEDqpQGYPfvvv5/6V1PWzIjmK6sZsBXEcV1dt3jMQphZjM0GFBPfT2BxCtYtuuzKrr5EAz8KrfFMebt8qZCBGCHYkqRmI7i4IA/VU/aNP9G8SwtizB+iuOgMQMobMFB8M2U/sCrNbEoytjWBuXreOBtZ3TC53yQCTZuBjcW2M0/0bGNPfRBzFUbiHGHsXyLlrIMzXbXVN1a5LjFlZIBR0KmAcsRpW29HMDbXEPezMHCqkT2SnbbUfVhgpkHkAd6Y4r0St9pmwy4rDMWZ8PA62y7mWfCsIME6taBBnMVmctLjTigVWxnvD+L3sXaBtrbzTBQ3LeYgEdoq41BEjTvOm1WPhGJxNiGYlcogK4Z1AzKSMzRAJVTAPLnsKb0n6BtYDYnh7m/hh7y/86x3rdWA0DvgEfWA3Nfw3S/FJGW84jbtH4eXhWlZd6mrJvFt5HRvtvpmWtsr2yrFSAydtJI3IjMPgarHFuiacSZ7lp0t37aBUb6IdadQUuqhJKwIEiQDqCNBUMB0/RlBvK63Y1a3lyOeWa2Roe8qR3xTmI6dWrpAy3FA5sUYE8i0JmIG4AZdddaLjiryugKWW/MrE8I4jewN8yhVlIN2w+xEz1iMxgaEkPryzEjt1sfA+k1jFWDdtNqoJe2Y6y2QJKuo2P31kePIxgXq3GZSArlzmSTpJYM0ZjtIAmdN6J4LohiMOyEYuwl6IkNcVGWDKso0ZYLaaRPZy7FZ472saM6V0W+5ji9h1uJcUG06sXsOiy0KurCCJI0O9ZZjONoQYfVtIzNCgT2VE5Yg7RHdWh3uM24VL+NwxIy9ZaVSyuykEDO7TlzBTGWTETBNAz0awrO99WsoAwCgKmUaToFEzt5aUXBvgWM0tmC+i9k38QbYDsHtqWVJlwpMq0EFlIAkTrGx3Gt8CsstrI9vqsrEKmQWwEgRCg6Df1ms+6OYHD2cQbqY2yzFRbCsuWJbtSSSJI7wNYq98MxaqzrcZTqpTKBLLG4Cb68x3Uk4PSPGa1WRuOLdF1erRnQoZKo7kMCIkIw0M93KvOsvHBhghF9QJQqw7QMFcoYNqNte6ovHOPYZyot3bJNtj1gaGKJ9YwfdIgb+NRMB03wtu26PcRyWbKLK5uyRpIWYP50umWlew1x1P3IPCnuYTiDB0ZLGMIIzIyAXQAG0bmSZP7VWfpNiv0a3+kMJCKVK7Zi0dWsnaXGTw6ydgao/FemC3LYDor+8wKqLBUqxUsWusCgB8DrHlQrpR0pxOJTK4XKYKohLayCGJygHy8d6o8VuxYz2oBdMznuAXXDdSpRQuzuzs967H691mIHJQkxEUc9nPThcHfuG/HU3z22Ue4wJIeAII7TSAPraDSKqWNi3JcFXJ2ZkZvGQpMR4keWla17NPZSLWXGYxVNwgNas+8qSNHucmeDoNl8TsHSGSs0HD3Uuoty0yujCVZSGUjwIqo43Ei5dJGxJI5aDQfJQfU91FMV0NwuFe5jLFo27vVtbCoctuXMZjbBAmY8NtJoJdAUZtgNJ/VGk+m/kWqc3sNGNMbwHF7b37uHBi5bCsfEECY8pWf21rqz7DYu5na+ufNcZnBQdtC0nLroR1bBddOweYFdSeGDxK7BDib3DiLSWozhveYEmcpzPryCn4sPSzYbCLbVEX6ojx13J8Sfvpm6lu3ca8RLMoX4EmF7p0HpUVeP3JP0A1/wCpH+Gi32Colr4FBvBftDKT3jf/AAgetWuRtpv/AD+J251mWF6RXMwKWwjKd82ePQRQgcNYkk21MnUlCSZ3JPfQ1UNRq/FOD2LgNy4g62IW4pNu5J0VestkNEkabeFU3jfsPwt7M1q7ctuQY/oyhPewVVO+5GvnQXC8MgqerT3p9zLz76sqWQNalcvUekYhxDhV7BXGt3FX7J0W7b5jR4I0PlBqHa8R+Vb/AMQ4aL9ooSARBUlcwDQQMyn3lIJVl5qzDnWf4voU9vNewdpbqhst/AXO21t9z1Le8ykaqykMVIIzagVi0xXaKi1sqhKHx0orw20XKdfOUQcuwIPMxuI7qLcK4Lw7HHLauXMJiNv0dyCMw+qufVtf1pH2aEPZ6oW5Jz5mQg8spiPMGR6V1NBtMLtx5b124VP6LZtgC3bsKqM5mBncLpoCSY7gO+vW48oU/TYnNmIzG8xgBUOgiCZJ30qtcNtKxK3XKJzYDNqAYGpH30/csYcWSc94nM2UgKFiBqZnnp6VWMnwiUoruEl4imJUDEAOwkB4ysRyMjUHy8PUbxLH3bVtbYuFrYYssxKkjznX0Er50huDYoqjW7F02xswttz8Y1p//Yd+8pICwAASzogjmMzELPhM01yYlRRE/wB8sXkCi6QB8d+Z3NOYLpriQ6h3NxMwlSJJEiQCO0DHcajYXoxiLrZVVAdu1dtJ8c7iuxnRzqQcz9Y+oVbQZgWET2iAMokSwleQLGco1y9RtMQpxH2hEZv0aytksdXktdMbBnOuncIFV+/0ixFz371xj3l2J+Zpf+7t3MqFJcsFCKyvJPikieUa85rX+i3QW1gkDMgfEaFnIByH7NudgPtbnwEALPK+4YY12Kd0L9nD3bou40MohbgtOpDXVJYAvzVZUgzqRGwINfRNpg6Kw2I27vCs9xMM0wQY5zPoRUX9IuIIDuAOQe4PuqPioroZdOlF3LbVPtMCfJNf72Wq3bt6jwqJf48wResDXMgIHaJaC0mSw8vQCoydKFE/Q3Pin51zyRZ2iQD6QYR7V1BbTMBmZIJBIP1NN8uZyPBjXlG77pjLZADIwbTNEjx7J2In4V1PGSaITxuwRi8RmfTYVExFzTeljCsOa/P8q8wmEZrgzQQNTHhsNR30nJbgIYDBZVEnXc68zU63a8fnUvDpAqSi02kXUDLiyQpIgdrl5D8akWLVscxTohiWIBk6aDYaD8/WpARfsj4UrQyZ5adB3Um5h81xblkhbyiNfddfsXI5SdG3UkkbkF5LK/ZHwFKtQHMAbAaeP+lcjiBxXotg+JyL9o28QIlgQt5e45hK3U7iQR5GqFwzgyrdVMaXtBGf+lGV2QGVd995y6TJkg6GdVfCq4GYajUESGXxVhqKrdmx9PfxCuHkdUHO+0e8ABsPq6COZJNVhFyexOUlFbkXhmLBQXsiPhS1wSFXs5TCXSsDRSGBgabxoaiY7jloYYGzcVVuG5tvq2UdnLMEA5RBnugGBvF81wNba4bSQzXIOZWCdrsroSxYARt99V8Y0WEkqetJlSxllBAkxsrE894CgQBVZTcJNCRgpxTLNwzD2LNo38TcZdWy2dEYyIzOAWJZhpmYlv2QYopgMHfxaQuHt2bZ93resZz4lc0qPEkHwqldG+Kph2a7cAa7JjNqV/Z7ie+r1wj2m2Gtsbp6op3LmzTtHidfhTY5qt2Jkg72RVul/RV7JU3lXqycq3EbrEDEaKWIDpP2WmdYYkQY9r2Z4xgGNhArQQxvWyDIkHskk6eFE+Oe1XDXMqjDh1IhywGoO6kDRx4EeXfV86KcTt3sAhtZstvsQxLEZSDAY6sApEE6xE61LK0t4lMdvaSIPRXoomEUM/bvxBfdVn6tsQIEaTEnXYGKN3L1OPUdxWRyNKRBxR1B3Ex5Tp98fCo17CgmSPmamYhdCI3FMWbsqNNf5n50uzG4IxwYG/PT0NRrV2ZUxKmPPuPwok8dwoXjkyurDY9k/eD94+FBoZMeQhTIH4V1Nspr2lthpMDXsUBzqRgmgTrrr6cqFW0z3AvLc+Q/mKsVq0K1GYUl/wAWHrTxuGIDNJ0Gp5/kJPpSrNgUO430is4S4guBzmDEZAG7hrLDlPxoHB62nwp2DVUT2lYQD3b/AP41/wDenR7TMJ9m/wD+Mf8AvTUcWsA0rBLIJPNj8tPwqqH2oYMAyL//AIx/71a8ExyLykAxz111oUcCem/G+otLbT37pjTcKPePrt8aY426W8OLMlCoB03zATGnwqt9OcfOPy/YW2vxKsQPjUrpJj/+JY7y4jygn8qKkncfs5xaqRXcZjXN7QdmF5SY5DzZpJ8IHfUzAdHQHR8SxzXD2V0MD7TEz/M0Y6JcIF++bt3S1ZBuOTsSNFUz3D8aFdIOMm5ihc2VIYDcCCMoj028687JmnkyPHH7f9G3HCEY6iLfW0Ga4yKyszNEDQToIPcIoXf406BxbJtgnYaGNdCBS8O5u3c2vVCXM7aGcummrQPI0jErr1jGW3189Pz9a2421GmZppSdoBYlNPdUEakagmSNYO8nkO47VufQGP8AZtoCAfpAwG852Ha8cmT0isOxupk8zNaL7G+Jk3L1hjIa2Lg8DbbKfirL/AKo+Cae5pSNIHkK7q6AY/pthMNea1ddldDBHVuRqARBCwdCK9X2m8P/AK5v/Fd/9KzyTLxaDNzD0MuYfKx5c/z/AJ8aaPtL4cf+ef8AxXv/AEpq100wWIuJbtXszsYUdXcWdDzZABprr3UlNb0PsxZemcVbDAqeegPceR+OtTsZhcp51EZPGmsQGYXEyO0QCND5iuqNjuxczcm0P7QH4j7jXUjHB+Ctnfv/AAopat1GwuHaBqO4a91ELGGbw+NaaM1kvB2417qoHTy7mdW8THly+UVfMUSts950+P8AlWfdLm1Hn/P413DDFWArd2nHxFT8GwI2p2+g5Ck8T2Ni6VtXYL4ba67EWrf27iKfIsJ+U1vlhdqyroPhOsxq6DsK7ztsMo+bCtXtWzVE7MuSGh1Zl3Hxmx11uXXlf4co/Co/EL5fEooH1h8kj8KXj2PXXPDE3Sf/ACEffAqNw7DMMRLbhW9CdPuNZtVSbLuPlSHL/SZsObmGJAs3mDE81bKNZGuXaR4SPETdum83Vr7xIHfOsfz51F6Rdpmbu0+4Uc9nwVYxFxSwU5RudTosADU+HeRTZFHHF5Irf/bJ49U5LH2CN/hQwtpbTkyx6xh5DQCN9zVd4g8z57cqPdIMSbgNxicymQNCAJEgmNTttoMsCdTVdAztrqCQPupOnctNy5KZ46Xpog8QtwATzEirT7JP/wAgn/xX/uT8YqN02wORbUDTqwQfCdKmex5Zx091m6fnaFaMc1OGpGaUdMqJXtRwIXGh/wCstI3qpZPuVaqCqK032r4UZbFwrMM9v+IBh/das9tsnNflSuVGmGLUrIVwAd1Suh+vEbMcix/+tqRiMse7HpUroCoPEk8Fc/2SPvNLOX/HJ+zO8OpJe5rzY3rF2/1G9QrulN8Oecw7iW+JNPXWoLgm+Qdj8OLilTpMGRuCO7009a6n7kHnXUDgam3lUzDMRQ20TRCy0b1eyDE8UxHL7IJ9TtWb9JsXmuqvcJPmf8h86umKxeYFvtH5cqzHF4nrLruNixjy2HyopWx09KCeGvQNqfu4vw+dADi3B7LfGDzrxsdc7x8BQeKzRHqaVGoeyy1LX7vcEtj1lm+5K0S29Un2XYcrgQzb3bjvtyBCD+4fjV1QUyVbGectTszjFWsmPvKw7PWXGjkwcyNOfvUxxPiC/pGVBHYIPfMTJ8fyp3j2MH+07vMAosfsosj41WOkuP8A+JZratbI0Ksc25IOp1B1HzrKseqbNUp6YJ0R1w/WrcjxA8Tqd/QUT4bgGtqoLEx9UbCd/Mxz7qErjWtW1yZczE+8JECMxjxMD0rv948QP6r+CrZIzaqIOmnhg9WS7LTesZ0Yd4K89JGnP+Yqn2OJKi8yZ22+fnTz9KcR32/4f86FYjeftdr460MOKUU1Ibreox5XFwss3Fek/wCmW2Z0CFLSpoZBKnceeulHvYrbnEXG+zZI/iu2/wAFNUvhmT9FxRb3gLQQeJuan0A+daN7E8LFjEXO90QfuqxP94U0IxgnGKpIyNt02WX2kYbPgHPO21t/7WU/JzWR2nrbuPWDdw960N3tOB5lTHzivnReK3d+z8KVwcuDVhzRxqpFhvtAJOwE0x0Nx/VcQss2zN1Z/wC52R8Gyn0oPc4tdbRog9wqPfZgZB10IPjXLDcXGXc7N1MZSTj2Nxwb5X/eZT5EmPnUzECgvCceL9oXdusUN5NEkejSPSi4u5lB7/WpQ/VWTn+2xGuV1KdNa6mFBOHFKx2IhD49ketdhbfP5UxxFpYDkoBPmT/pVSIG6RYvq7DRvlyDzbSfvNUWzbhSasfS7EZilsd5c+nZX/FQa8uVPDU/CnjsFkBFzGBuSFHxj76Kt0cYfXT4GhvD/fTwM/z6mrdhLZuPbT7bKv8AEQKz9RknFpRPa/F9J0+aE5Zlde9GldGsJ1OGs2/sWlB/aygt/aJqbxTiS4ey91tco0Hex2Hxrre+n5VTPaNxOMloHYZj5tIHwUH+IVZukeKlbAdjFkXWxFy4oftXgYmXB7KgHlmPwBqn4/iLXHLM2YkyTzYkySe/WpnFcZCjXcRPL0oXh2AKt3NNDFjpuY+bJfl9AueHPcAZSsAZRMzoTPL7U/Kkf7KfvX5+PhUzA5smVdBLanb3z8fSpalFS5JLMF0OqgHOuwB10LbzS3kcnRucelhCLd3W4EucJaDqmnn+VQsUezbP6n3E0bFwsDGum3P/AD++hllB1aO4DBCRlPOW5/A/GqQcv+xl6iOLZ4xi3/QOZ3dFjv0Yz8vnW2+y7BdVwy0TvcZ7nxbKPko+NZhjeDW7lxGtjLZuEsANAsbqQPrDQeoOxrXuieLRsJaW2dLSLaI8VAE+vvevhTS2M0WGHaCK+feMcDa3iLyDLCXXUSSNAxjl3RW+F/Gsk9olopjbhGzqlzu3TKfmpqMm1wbemhCcmp+hRr9soSDuNakXBKimcc8kHwj4UrDNKx/OlWT2syzSjNpcF/8AZxjc2He3ztPP7riR/aDVa8He1Ze4yPWsy6DY/qsSVO11GX94dpfuI/erQcNfAcEnw+NZpKpMqncUE21r2vHFdQAAy5EQSANagDE5sxO5J+FKx2JhDG7aUPxt7q7RI3A089h84qyIlexj9ZfYzOuUeS6ffJ9aY4wwCx5D8fwNTOEWo7XcKHcZMsB3At6kx+B+NMuRnwQLLnNIBrT+iFlYtZ8O6uAbgulVjbTXMTzAGnIVl+GtlmAG5IHxrX+joEsQNFVVHqf/AORS5Yp1ZbDllCMknyWWy5rIvaFxA/pt1Z0DRHkqr+FalexyW1L3GVFG7EwPTvPhWS9ILVu/ir14EsrOSogiR4zr91Fe5DfsAibl4gclEDko9e/50TwXDVWM3bbu+qPTn6/CjPA+it7EQVXLa07Z7Ka93f6T4xV24X0csWIJXM5I7TrI3jsr/qfEa1LJnjHZFoYG92VzhnRS9eh7kpb5Hmw090E6/IeNWx+D2bOGYKgIPZJ3J0Ohgb6TOn3VLv43Me/tZQoBPZle08c9vh5SM4ljZssDOmUyNJhX2B3G5251LHKU5Kx5xUYlOvdHudo/uk+GsHn/ADvQnGoYKXAQSd+cj7/XWrPZYaEb7QN5jSdIifvr3E2kue8Ayzz0Om4UnmRrz9da2XRkornB+J2kcJdYLbnsntkg8yQCBLaCTIgbcxceFdLsLh3JtwisFDj6Qoza9pJLFSNd9CDsOWf9IOC9WSVMiYI3IPdpQ+xxS4qdXoUmYIWf4okehqqaaoRrez6F4fxS1iEz2WDDY8iDGxB2qJxbo9hsTJvWbty4Fyo1pb75R2iMwsyPeMjMNdapHsu6179x7dvLh8uVyWJkjVFUd86zG08zWm4HFm25I5iPuP4VFRWtIrrcY6kfOHEnExBBB1kEa896tPs0weHu3HF+2HIIIzTlg6HTY8vjQrpzhTbx2JUDTrWYeVw5x8mFJ6E43q8ShOzSnxEj5gVLqYPwZRi6Zow5FLNGUu/9mzjofgt1w9tWGzAQVPJhry/CqfZaAQdwWUjuIJEfKtDwzB0BAB0HIVQOP2DbxjjZW7Y8yIPzBPrXh/jssnNxk7+Tf1eNKNoLYbGZlUnnvHf/AK11DuFXfeXu7Q9d/wAPjXtewzzQVinm5H2fvNCekF/RVHMz8P8AM/KiAfQufrEn4nT+fKgWJuZ7x30gfn8ya0Eo7sl4YRbOm+n8+lV7HXZdz4x6KI/A1YMXcyJP2VLfl90etVdh2D5fMkfhNND1GmSOj9vNfTwJb4CfvitV4Fpankzk+ggfgazHo0IZmOkKBPISf8q1HCtltoB9gHu3Gb8aGR0CG6oopw+Jx1wuZKgkyTCovcOQ05AE+Bq08M6K27QDPldhyYdjnHZJM/vA8tByIXcYqgT2dNABA94aae7Gu3hUY38zAEEidJgICAIkiQ0Cfh4TXnPLOfsjfHFGPuSLnFBGhmBEwSRtMnvOonxJ2iSfDbK9UbhHa7LQQTvOgI5RlAH50LGCARXgQzCTJJ1A1iDLQNu8x5quYyFYTCnKBMax7sgdmFHNvAUsY3shpSoW3FjqpMCRy7W0AAyNzLT576io3Elm2TMmJ3ieywMjk2hPOdOcioYxoLkkwCQZBJJBA0Dbbd/dS8TdhGBGgj3QZAIMQSd+fefkNkI0Y5u0CLN0iNTAIAO8ETyOo5aD4c6mM2uo/HaYG+2/qag2G7RER5THPuqTI+tI3AOgEiPh8O6tDM6ImIweeVjUhpnaRBEaTJEEAePKYrmJ4PHI90z/ACKs7XCHnaD3c1g6eM6ad4pGNsgns8tpk7CNT40uqhqsrWDxF/CuLtl2Rh9ZeY7mB0I8DIrY+jHF2xOGs3nADODmjQSrspgcpiY8ay9bPdI2PhzB35TI9avfQC79C9vQBHkcoD67eYY0XLhgrlFO9ruBy4xXjS7aU+qEqf7OSqhhLpQhhupVh5qZ/A1o3tP+mweHxEQy3GtvHIsCGHkHtEetZxY93yJB8iAR/irRmS1fJHC3pXqjdOjHGw1sAd08+dBumjTcR42kT/PrQboLxL6NQeQKn93T7oqzccsddaOhzATseVfKafA6m+1n0zXjYr9UAbWIyMrb6EHx0/n4V5UbCtmULzHOur3TxBvEuFQ9wH3CgnC7RLSe+TUrjWI0yjmR8tfyrzh3ZUt4VVgxruROkOI7BH2mC+g1P90fGgF9+yAOZk+g0+8/Cp3Hrssq/ZE+p/MAH1oczmRl7h3bnz+HpVIrYnJ7hro0FJVSygvcUQSAeQ/OtLt9u4F7yQPQE6+ED76qnQ+44gHYW5PZXdjO8TOhq1cL/pM0jSRv9oamNzpI076z9RKosfCrmhrEYWDLMNQwidVIMCfjG3InUa03huHuT7wZFHI6he8g+7oTHId/f7xTFFnKKYAMFpy5cxO5mBy7+ehimcLxPIjLbWCQQzn6xkdrw0n5+QwxTo9FvcLcWZFthVMmZbv1yxGwiJ3P3UAxDBiN5H8K6gknswDzj4cq8xU7gyCxln030nzkkT8hUpeIWhZKLqxEERIJkFtNzrz7t+VaIRozydka3hwTqNtBKkAqFPLXWZAkzqK94jKWmJ5x3EEww2nSddIHfvrXlviAUAIAoEjRc0jNzMjbXlpt4UxxbEHq2zRM6xpsfPeZ56fCrq7IOqB9rcDl38txE6xvA22jwqbbvbSTI0GkwR/r8qgYZgYOgO/ifyP4kbVIDAKQTJ5zpBXXyOh58pNVZBHpMmDqCCfIiY1nXs/nBpy37hkawYB2XefnGk86i4q4YHPUTyAiPLymBz8qdB+tB7m2JnLOusef40lD2DnIW4QZ328J56aaR8qtHQK/lu3UOzJm5bo8H+/8qrWNEMJOkKdOepBA9OfcKI9D76rjLcfWDqe/VSRJ8wPhRfAO5YOlVlbmAxlrSbbm6BpOrLemP3rgrIMO3vDwB+B/ImvoDDdHbOLu3LdxMMXdFCtcRTcJi4CEYgmVUBoG29fP922Vco6wQSp02IMH51bUpRj8EoxcZS+Sx9D8bldl8Qw+4/OK1C1cGQmdh/P4VjPR29GIXuaV9eXzArW+G3JQDkVivC/JY/NZ73QTuFFbswLrgbZj8OVdXmMt5LzDv1rq3YpaoJmDNHRkaK/xPW6PL8alARa0ncc/Gurq0MlD9StY8/SP5gfBRFQWGp8zXtdVkQZfujZ+kf8AY/xR91W3ha7/AM8m/Kurqw9X+jNHTfugLx7stbjmA0biQg11ozh8GhVpH9bzPI3AI9NK6urM+EbvUrmLvFV0P1WPwzRUfENBBGkEx4Qq/nXtdW2BinyTMGgzkwJEweY1jQ+VM8Wc9RdM7ER8fnzrq6mjyLLgh4Xltt3eMfdXlhpuZTqJ56/W5fE/GvK6rmcRccj0BbXXXLvr/OtSrDkqgOxJkct428q9rqmP2Il5vo/IA+E5iNvI0rgbRibR59daHxYzXV1HswGn4NyMZhSN87a+YVf7rMPU1iXTdcvEcYBoBib3/wC1q8rqTFyNMHYUw6kcmWP4q1rg9wxHKa6urF+S/VHpfjuX9Abjb/Sr6/ca6urqPTf40L1f+Rn/2Q=="/>
          <p:cNvSpPr>
            <a:spLocks noChangeAspect="1" noChangeArrowheads="1"/>
          </p:cNvSpPr>
          <p:nvPr/>
        </p:nvSpPr>
        <p:spPr bwMode="auto">
          <a:xfrm>
            <a:off x="307975" y="-1760538"/>
            <a:ext cx="2657475" cy="3990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327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5199" y="2078038"/>
            <a:ext cx="292300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rot="19800000">
            <a:off x="1344784" y="3124802"/>
            <a:ext cx="3241337"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Supervivencia</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648613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roadway" pitchFamily="82" charset="0"/>
              </a:rPr>
              <a:t>Eficiencia</a:t>
            </a:r>
            <a:endParaRPr lang="es-VE" dirty="0">
              <a:latin typeface="Broadway" pitchFamily="82" charset="0"/>
            </a:endParaRPr>
          </a:p>
        </p:txBody>
      </p:sp>
      <p:sp>
        <p:nvSpPr>
          <p:cNvPr id="3" name="Content Placeholder 2"/>
          <p:cNvSpPr>
            <a:spLocks noGrp="1"/>
          </p:cNvSpPr>
          <p:nvPr>
            <p:ph idx="1"/>
          </p:nvPr>
        </p:nvSpPr>
        <p:spPr>
          <a:xfrm>
            <a:off x="4093096" y="1124744"/>
            <a:ext cx="5050904" cy="5069160"/>
          </a:xfrm>
        </p:spPr>
        <p:txBody>
          <a:bodyPr/>
          <a:lstStyle/>
          <a:p>
            <a:r>
              <a:rPr lang="en-US" dirty="0" err="1" smtClean="0"/>
              <a:t>Gastos</a:t>
            </a:r>
            <a:r>
              <a:rPr lang="en-US" dirty="0" smtClean="0"/>
              <a:t> </a:t>
            </a:r>
            <a:r>
              <a:rPr lang="en-US" dirty="0" err="1" smtClean="0"/>
              <a:t>operativos</a:t>
            </a:r>
            <a:r>
              <a:rPr lang="en-US" dirty="0" smtClean="0"/>
              <a:t>/</a:t>
            </a:r>
            <a:r>
              <a:rPr lang="en-US" dirty="0" err="1" smtClean="0"/>
              <a:t>ingresos</a:t>
            </a:r>
            <a:endParaRPr lang="en-US" dirty="0" smtClean="0"/>
          </a:p>
          <a:p>
            <a:r>
              <a:rPr lang="en-US" dirty="0" err="1" smtClean="0"/>
              <a:t>Margen</a:t>
            </a:r>
            <a:r>
              <a:rPr lang="en-US" dirty="0" smtClean="0"/>
              <a:t> </a:t>
            </a:r>
            <a:r>
              <a:rPr lang="en-US" dirty="0" err="1" smtClean="0"/>
              <a:t>neto</a:t>
            </a:r>
            <a:endParaRPr lang="en-US" dirty="0" smtClean="0"/>
          </a:p>
          <a:p>
            <a:r>
              <a:rPr lang="en-US" dirty="0" err="1" smtClean="0"/>
              <a:t>Días</a:t>
            </a:r>
            <a:r>
              <a:rPr lang="en-US" dirty="0" smtClean="0"/>
              <a:t> de </a:t>
            </a:r>
            <a:r>
              <a:rPr lang="en-US" dirty="0" err="1" smtClean="0"/>
              <a:t>Rotación</a:t>
            </a:r>
            <a:endParaRPr lang="en-US" dirty="0" smtClean="0"/>
          </a:p>
          <a:p>
            <a:pPr lvl="1"/>
            <a:r>
              <a:rPr lang="en-US" dirty="0" smtClean="0"/>
              <a:t>A)</a:t>
            </a:r>
            <a:r>
              <a:rPr lang="en-US" dirty="0" err="1" smtClean="0"/>
              <a:t>CxC</a:t>
            </a:r>
            <a:r>
              <a:rPr lang="en-US" dirty="0" smtClean="0"/>
              <a:t> = </a:t>
            </a:r>
            <a:r>
              <a:rPr lang="en-US" dirty="0" err="1" smtClean="0"/>
              <a:t>CxC</a:t>
            </a:r>
            <a:r>
              <a:rPr lang="en-US" dirty="0" smtClean="0"/>
              <a:t>/</a:t>
            </a:r>
            <a:r>
              <a:rPr lang="en-US" dirty="0" err="1" smtClean="0"/>
              <a:t>Ventas</a:t>
            </a:r>
            <a:r>
              <a:rPr lang="en-US" dirty="0" smtClean="0"/>
              <a:t> x 360</a:t>
            </a:r>
          </a:p>
          <a:p>
            <a:pPr lvl="1"/>
            <a:r>
              <a:rPr lang="en-US" dirty="0" smtClean="0"/>
              <a:t>B)</a:t>
            </a:r>
            <a:r>
              <a:rPr lang="en-US" dirty="0" err="1" smtClean="0"/>
              <a:t>Inventario</a:t>
            </a:r>
            <a:r>
              <a:rPr lang="en-US" dirty="0" smtClean="0"/>
              <a:t> = </a:t>
            </a:r>
            <a:r>
              <a:rPr lang="en-US" dirty="0" err="1" smtClean="0"/>
              <a:t>Inventario</a:t>
            </a:r>
            <a:r>
              <a:rPr lang="en-US" dirty="0" smtClean="0"/>
              <a:t>/</a:t>
            </a:r>
            <a:r>
              <a:rPr lang="en-US" dirty="0" err="1" smtClean="0"/>
              <a:t>Costo</a:t>
            </a:r>
            <a:r>
              <a:rPr lang="en-US" dirty="0" smtClean="0"/>
              <a:t> de </a:t>
            </a:r>
            <a:r>
              <a:rPr lang="en-US" dirty="0" err="1" smtClean="0"/>
              <a:t>ventas</a:t>
            </a:r>
            <a:r>
              <a:rPr lang="en-US" dirty="0" smtClean="0"/>
              <a:t> x 360</a:t>
            </a:r>
          </a:p>
          <a:p>
            <a:pPr lvl="1"/>
            <a:r>
              <a:rPr lang="en-US" dirty="0" smtClean="0"/>
              <a:t>C)</a:t>
            </a:r>
            <a:r>
              <a:rPr lang="en-US" dirty="0" err="1" smtClean="0"/>
              <a:t>CxP</a:t>
            </a:r>
            <a:r>
              <a:rPr lang="en-US" dirty="0" smtClean="0"/>
              <a:t> = </a:t>
            </a:r>
            <a:r>
              <a:rPr lang="en-US" dirty="0" err="1" smtClean="0"/>
              <a:t>CxP</a:t>
            </a:r>
            <a:r>
              <a:rPr lang="en-US" dirty="0" smtClean="0"/>
              <a:t> / </a:t>
            </a:r>
            <a:r>
              <a:rPr lang="en-US" dirty="0" err="1" smtClean="0"/>
              <a:t>Costo</a:t>
            </a:r>
            <a:r>
              <a:rPr lang="en-US" dirty="0" smtClean="0"/>
              <a:t> de </a:t>
            </a:r>
            <a:r>
              <a:rPr lang="en-US" dirty="0" err="1" smtClean="0"/>
              <a:t>ventas</a:t>
            </a:r>
            <a:r>
              <a:rPr lang="en-US" dirty="0" smtClean="0"/>
              <a:t> x 360</a:t>
            </a:r>
          </a:p>
          <a:p>
            <a:pPr lvl="1"/>
            <a:r>
              <a:rPr lang="en-US" dirty="0" err="1" smtClean="0"/>
              <a:t>Dinero</a:t>
            </a:r>
            <a:r>
              <a:rPr lang="en-US" dirty="0" smtClean="0"/>
              <a:t> A + B - C </a:t>
            </a:r>
          </a:p>
          <a:p>
            <a:endParaRPr lang="es-VE" dirty="0"/>
          </a:p>
        </p:txBody>
      </p:sp>
      <p:sp>
        <p:nvSpPr>
          <p:cNvPr id="4" name="AutoShape 2" descr="data:image/jpeg;base64,/9j/4AAQSkZJRgABAQAAAQABAAD/2wCEAAkGBxQSEhQUEhQQFBAVEBUUFBQVFBUVFBQVFBQWFhUUFBQYHCggGBolHBQUITEhJSkrLi4uFx8zODMsNygtLisBCgoKDg0OGhAQGywkHyQtLC0sLC8tLywsLCwsLCwsLCwsLCwsLCwsLCwsLCwsLCwsLCwsLCwsLCwsLCwsLCwsLP/AABEIAMkA+gMBIgACEQEDEQH/xAAbAAACAwEBAQAAAAAAAAAAAAADBAECBQYAB//EAEYQAAEDAgMFAwkFBAcJAAAAAAEAAhEDEgQhMQUTQVFhInGRBhQyQlKBobHRcpLB4fAjM1NiFUODk6LC0gcWJFRjc6Oy8f/EABoBAAMBAQEBAAAAAAAAAAAAAAABAgMEBQb/xAAvEQACAgEDAgUDAwQDAAAAAAAAAQIRAxIhMQRBEyJRYZGh0eGBsfAFI3HBMkJS/9oADAMBAAIRAxEAPwDLw/ot+yPkmGJegOy37I+SYavrDyArSiBDaitChgXaiNVGhFaFDYiWogChoV2qWwokNVg1WaiNapsNIMBWARAxWsSsNJQBWAVg1XDFNhRQBTCIGq1qVhQKF6EWxetSsKBQphEtXg1FjKQrAIli9alY6BQoRC1RCLHQMtVS1FUEJ2KgNqgoxaqOanYAHKhCMQqwqTJoCWr1qIQvQqsVHN4cdlv2R8kdrELDjst+yPkmGhdF7FEtYiNC80IjQpbA81XBVmhW3aiwJY5FCE2misUMou0IjQqtRGhQ2BdoVwFDQiAKbAgNVg1Xa1WDVNhRQNVrVYNVoSsKKWqbVeFMJWOgdq8GokKYSsdDV7RStt7Uzd05LOeUSpKTe5EIjk7CEqEuaii4rSiRkuCi9BCI0IoC8qpCvCqSkFAXoRRXgoe6KtCoqVKvulYUkWFHL4b0W/ZHyTDUvh/Rb9kfJMNXV2AK1GaEFqK1QwoK0IrUJpRmqGx0XaFcMUNCK0KGwohrEVrV5oRGhQ2FHmsRGhQArgKWx0WaFcBQApU2VR6FMKQsnbO3qWHIDr3OJiGAGOcklS2kNRvg1grQsj/eHDAxvRpMwY+S1Q9todIsIkOkRB0MoBxomFV9SFGGxLKk7twdaYJGk9DxUVKZKffcQJ9aUEiUbcK7aRVWkFChZ0UbtOGkVXcFPUFCtkK7SjmgV4YdGpBQLxVHFMmko83CWpBQq1XATO7AUFqNQUL2qd2ilq9anYqOLw47Lfsj5I7UGhVa9rXMkMIBaDwHJEBXYpWkwa3DtRWqhpuDQ4ghpMAnKT0XmVBzHio1J8MHFoYaUVpQWEIrVLCgzSjNKXaiNKhjGWuRWlLNKK0qGMYCuEFpRWlZsYQK4CoCrhJjo5nyoxWIpVKZbnh3GCGNN0jUPPLlEcVznlLjGPaA09prpGR9+a6TEFxLg4kkEjPpyXF7Xow4rg1a8l+h041URepVDnAiRlDuU8wutw+EeaDHl19IEtA9g93IzquMpLdbtu3COoiQQSZyznhku7HN3aHNJo7LyVIBqN6NPzXQ2r5J5M7XqMe6HQXMPAdDI4BObR2q4kMdUeQ85gvccuuaucdVyMXj3o73aG2qNES509Gi4/DL4rmz5bOfUIpMaKYAi8donjoYWN5Q1QGMaPZHxzWTgMngcSueEnIvw4p7n0/Z21TUMOaAYmQfwWpC5PYz+23ugrrQiMr5DPjUa0lCFUtXnuPAFDLiNYWhz0WhQUrWrjmUricaYgfgrUWwHn1WjUhZ+M2jb6MLLqXdUPcuOgJW8caXIhp+1nnl4Jbz53NUOCf7JXvMH8lotCFRgbEZUp0mio650A8OyIEN6wtjD1swToCJSVD0W/ZHyRAOSeladJVu7Os8tNnXYCoQJstqZcgQHH7rnL5Q/EEPaDJy0JEDkYK+v4DFivhnUnZ30XUzPVpaV8j2k0tFCQLgbRm13LiCROYEarwOgbgp4n2f8/Y7cu7T9TsdkVrqTTOen6haDSsrY3ocdcpjSByWk0r2obxRxSW4y1yK1yWaUVpQxDLSitSm8A1RmuUMdDTURqWa5UxuKNOm9wFzg0lrZAuMZDPqoY6Gn4prdXNBUtx1P22+K4VjqjxfW3jqrsyJc1rT7IaBoNJQ2MqE5SOkvPeIcc/gueeeMP8Akn8HRHp3Lho6batVgqFwc0hwByIOeh+S5HbDwXdko1XDvc1xm22JFucnhr0KLQ2DVuaC2nNtxkzl1jRcbzYtdxs3jhkluYmDokuALXDMGYyInmtmphbiYlb9PYO6h7jTDJIa0SS50wZ0jjz0R2hvABduDzxbMpeV0zjywt4FI4/BViW1WsJojIuEekDy14hfQq2CY4aBPbJqUG0DQqu3Yve260EQCKoJJnPtDULLqJ+Ek1yXjipM+eUga74ORyBy0gaAIuLwbaRhs5cSndi0mmpVqMMtD3WuIiQDAMczCR2rXzK3xPj/AATPlgBtCqD2aj29xj5JqltOtxrVj/aO+qyBU/NMMjmPFa2uxDvua1Pa1ZulWt73F3zW55P7Te+81n3NytDrRB6QuTaBzHitJrSAADwU2hNWdk8XDIZfrSEu/C9He4R81n4Tb7mMa20G1seCcp7Zc5s9kZnKJKpN9jJxos2nHqlF37GDOJ6GSkKu0HuynVBxuEfTdFRpa6JgkTnz5K9PaTF/g0HbWZych/0y32T4rIcAq5LRY4hucbQ8rGAAOYdAMnD8VoUvKaidQ8e6fki4NrGtad0GiB2hTEDLiR3HwTVcUx6dMRIBmnpPOQslKf8A6XwW4r0HNleVGHbkaluc5gj4rmtsY8PNjLC0Yqo9rtZa865fyhoW9gNk4aoX3UGdkwexYZOoyjPILjcThWtqXiAw4x9NrLnEFrDqQ7hn8CvO2jmk+7q/Q1duKOw2bjmhkAddLdfnotOhjGnjB5FcBh8MyrVc0PqsdvC2Ghlo4C0QnqmxntBjEvBBgNdSeZ7RAzBidF1R6jSqM3C2dy+uGxPEwBxJ1gJGhtcvrOptAsDSbswcreHefguXo7JxwzbUpc+1c0k5iYLTw49U/s3Y+KY659TDiRENknpnaAk+pt7DWNLk7fYVVprMc+3diZmCD0IWtiKdF7v2TA0awCQPAHLuC5TZbHDJxAz1Ga6HAtDeJK4suZueqzaKjVCG0LmkiYHT66rLqP8AFdJtajvQCwZxxyC52vgKg1tHdJ/BdmDqoOPme5Eob7CtatCzRUfWqNpsuALg0u4CTEk8k+/COntHKDkOKDhcVaGyYYatoDYnLtEx+JSz51tGD5NMeO7b7G8KEvqtEek7JxgQ0HieIy+K1Nj0RcwOBtNMFxcYuk5nLRY5e1pugkEEgOOcHiTEaI9bGOgTA/4YZgyQI7OXCSfiuaEYxi3/AD0NXbpDvlG6XMsMsgkQZBJKx7yEyHEtHoxYDI1kkyD4IDqa7+jf9pfr+5yZ152Fo4icpiezJ0HUrKxBcN5kb3lkH7VLUn+zcnWMzhZmPqE76iagDmNo2XBwjN2kDMW1DJXL/UMbdNe/+vsdHSPdoP5PUHNw03akg5arJx7QSZVdlbZcyg2nZdmXAhwynmg18aXH0CPf+SnFk5ZOWLTpgRSH6lM4ei3l80BuJd7A8T9EejiT7A8StfEMmaWGwg1jQTP/ANVW1C5wA9Yx4lGpY4ljmWtbcIukyJ6I2DwQDm56Obw6hVqb3Qk65KHBP5t+P0VK9WpSbwInhnEpl2DqvfUaxzAbmgEz2ewXZdOwR7wkW03jeNqOm0t0PEQTByySjnp+5ThaQv8A0i48X/dI/BRjNsVCZ7RMNGZM5NA5R8UU4ee4iCQXRMCQZMTCscJMAZ5a3EaTxLoVPq2x+CkA2diHVZl9NkCe24jn0PJXe5wJFwMGJBMHqMtEHFMseYiDa7JoeJF0Zuk8dJ+SE2o6PR4ewP8AShdVL1JeFDOG8m6rZDKgOTe0HNAzaSYM6ZET3c0bEeSddpF1djwSD+9NsujMk+7hw6Lm9k4uuKbezdDRBOvTOU+/bmIiC2oWxpe4jLQRKxTkt7+hDSZpYyk5gAdm4kuLg6+ey0ZmZB4QeSvsXDtqOc1zWyAHAlvLXXvCxW7Zd61OO+USn5Rx6pHcfyVeWuR7mriQ1lQjcNEZipYBmBIIyWyMY0U6TjUp711MGpmCSSfRe3iYMQVxVTatJx7TTJnjl8ClK9bCu1Z8/qiSiyk2dNj8aWOaaTjY5pJaD2WOH8p0BnThmFbD7XbP7XMcbTBHuXFvpYXUN/Xiq1KlANIAp6fw6Z4cy2VzOEfT6/g05Po1LaOGuB3sc5uPyC2KG3cIAf27dPZf9F8VwGJaAAd0YaBnRpE5DmWye9XxGJYSyBRydJilTA0I7QDc+5S4w9/n8EuF9z7Wzb+GkftWxzh30U4ja2F/jM+676L4s7FM9nD5/wDRZ9FbfUz6uH/uwpeLG/X5X2KVo+m7U2jRPoPDsjwIC5zAMaKl1RwtBMRJ9I5mI5LlC+n7GH+4fqh1QwyA2hJykB0ieI7S3g4Rqlx7/gq3VH1Da+0aTwwMfl6wAIjOY7l7E7ZYRAd/UMZpysB+RK+XU2M9ihllMPnLiYer7uYjdt+y6oPm8oUY7+/v+CvEZ9O/pWnZ2XgEP0IAlpBg666eKKzadMjNzPEBfKGUnEmHdPSfE8T6SZGFf/EcMuD3/i5bYZqEaS+pnPzO2fU8NjKZeO2zUesOYSflPQHnNKpTcwtdSh8OBAseIOvJw8F88Zgqk/v6v94fqjeZVIyqvn7QPzC0c3JrbgUPK7Owfh2NYCLQTkII6km2cvBdj5QYXBDCndNpCtDPR1m4Xce9fH2YOtP7533WlFZg62R3/wD42fRZTw6mmrVO+2/1LeS+TpNyF5tL9QsOlhaw/rh/dj6o/m9aJ3w+4fweujRfb9vuYm61P7Oze0EwC4SQMwJ1hctfWB/eN9zHD/OoqPqOEOcCBwg/VU8bZJ9Hq7CBrF7C4ttJk+iQGEZggFrpPUHmsTa2GqsdWtYXjeNNozbqASNOQ8FzGH2hXp+hVqs+y94HhMLVw/lhjWa13O+01jviRK510bUtV+w9bqhlm1Hw5vm1IXAnKRDnEBsdv1ZMfGUOhXfZHm7ZhsPLTcBrBsMHU5kHTojD/aPiWek4On+Vo+RCNR/2kgkb2mHN4iymT7ruKT6ZpVS+Q8SXIpjdoSM6dNjGw6BTIOUC0vLJI148Um/ygpSYpsAnIC+AOAzMrfHl7geOGqDnFLD5/FePl1s//l6/3aX+pKGHSqpic23ZxmDY1oblIGcEmJIiYRXsnQkZ8O5ZVHalKB+0ZoOKKNr0RrUHu7WcZBen/arlGPm9B2sXNA9YZ6A+6VfAtFRsu0J7JEZ8z1HD3FK4Xb9F00w4y6YJhrRlxc+ANOJXK4PFF27aTDabXBsgCAS5xE6xLiYXmyyedxXF8m6htZ2FfDkei2m7PITBPwWVinvb6WGMaSCCO7QZrIwuMLD+zpdoE9q4k945Jl2MxbxAaAJnJpnxOaNTlx+34HVAa2Pb61FwHUQgvxdJwOQaYMTOeWUQIWlR88GrWv4dpjT8RBRqAFQkVMPTlupDzrpoQeR4qfDk+bX6DtGLhcM0jM0dBrUa3hxuhFdsolzGta0l5IFtWm6YBJzDsveulwvk3QqCXAs/XSFc+RFE+i8/H6rBqtrX1LMGp5MVwJ83rR0Ad/6kpWpsd7fSp1x303/Rb2J8jmUzlWc0+/4EApWpsl49HE1I/wC478lUccnwDaRiOwUa3jvBCGaAn0uK2xs/EZ24ioQBn2yf8yW8yrkFoqXAyCCNeirw3x9vuBmtw/8AONVZuFPtBa9bCYsgXWlrQAJpsMDh6iA/C4jiyhmB/UsGkZiGDlqpUHXAGdSw7tLgM0w2g/2kQ4OsCZpU8wMrSANdAIiZ+Cg0av8ACYPe/wD1K4wdcMVnm0qvtKu5r8HHVRuq/Bo9x+pXor8h8Pqnp9mFhW7/AJq28rRx8UJtSuPVHiPqisxNb2B94Kkl7/ArJ84rcJ954+7ghnGYgdyYZjKnGn/jCMMa6INN3i36rRQT/wCz+GK2IP2hXnOdOX5obtpVuvgVqOqE+o7/AA/VSGz6h8J+SbxPtJi1exjHalXmfAqjtq1faW55qTMU3HuYfoqVcHwLCCNQWkR3qfCn2kPV7GNT2i/iQT1CbpbdeMnAOb7wR3FH8xE5NHXReZgh7A74n4IUcsdtQm4vsQNrtPT8PgiefN5jx/JDFCfUPuaTHVVdQz9F2vIrVTn6ipFKWxhxcfcAmqeyKfG4+9HYch3JzZdE1KjWjnJ7hmumWHBig5OPCswUskpVYZ2w6LKTnbu54YbQZJLjk3LvIXP1qLW1WtaZ7DS4RxcJgjmF2flZUNClSax7mVKlWbmktc1rBLnBwzGZZmuD3odVcZ4xmSe7Marw+mm5xcn3Z2ZI1KvY6vDABogAZco4JhtRIUXwB3BGa9fSRVRSOFvcdFRCNFudoAJ1jj+pKEHq4elKKZSbR0Pkvht891LIEU5BPEgL20qBw7y1wgrFwuKdTcXMc5riIkGDGmqs/FOcZc5zjzJJPiV5j6CXiuSfl9DoWZaa7gcXirjqk3vTj2NPDwySeJohom5oH8xj4rtWPQjNytgCYzEyj7IxAdVpsEsql4tdwkCR3HJJmqOYXqAF7Xg2lrmukg5WkHQarj6lRatPdGuNtOjepPd23AA2tdJ5RrH64p/CYU1HuFMGbC0H7TS0g9+a5p+JBa7kXOgaATof10Wvg8Xu3usEGG5SSCCdddRcuRTTi49zo9C+1Ke7fB1sYD7hAWecQmtv1HO3dQmS9kHpbkB4BZFy9Lo1WGP87nJmfnY7TrZ8VbG1g1rzTnePbSyIykXuJPOAMu9L0wRznWRzS+PYQ1+Z9Ls58WMbJ/xH4rl/qEt4xNun4bFsLgy6k115BkgTnAQKjHD1h8QmNmYg7oCEvXKmMFpIbtlGvfwI8fyRWOf+nD6pQP6otNySQjTol4EkGBrm0/insNjG5RPBZVGtHcRBVWnMEc/ktd+xNHR4bahp1H9gHNhE9OvLJCqY577wCG3NzIaDwAyJ0yCzDj3cmpzZtUO7RBkHQaacU8ePfgbltRfAUWMM1GmrmJlzm5Z5At0+OiWDKlOoH0yyWmWhzQW9xaQQQtM1mn1U1tTAsDaTqVRj7qYLgJDmu4tcCOoz4wV0yjC0muTLfkxNhYVu8JxJdaXAEN0IJ7RkaQMwIMzwjNqrSoXGKbyJMHfHMTkc2ID2OHNDl3I+CpdPH1fyS5syqeg7lsbAq2vJ4xHu4/gsVrsh3K7XkaZFTnx+LicLqzWPllqC+WGKdWrhuZDGBo5Se07/AC+Cx8HhjeJBGfu9y1XVCTJzJXg5YYugjCKV8DnlbbY0HqwqJUOVg5elZz0xoVFYPSoerB6VgNh6sHpUOVg9KxjYehY2iKjCw8dDyI0KHvVO9UtJqmVwI7twEPY4n2hLgesKjaYz7NQZ8uHcVo75TvlxvoYPuzVZ2jDrFwB79IUU8SWnVw7pHVaTqsyVjYypJK8+SV7GqkzXpbTL+y5xLdQDwIn6lGDwucw7ocO9OPxEc10Yc2mNEyVs23YoBaeE2y2nhndmmXPukub2jcbSAeUQuLNSUriCS4CTHKch3BY9RJZUrLxy0Gls6t6QGWZy96muk6bhTdmjVK4OhWsZ+WiGhZwRmwgPerMIWSAYnqU2x5gdyQWlsSvBI/X61W+JXLT6ik6VjWGwtzZJPH5orGWDIlHc+VBiIXpRxqJzuTYIYqOJRae0Y5pWph+SBUpkKmkJGsNpN6q39It5rBlelRSLpgWnIdyuCgNdkO5WuWCmbUGuUhyEHKblesVBg5SHINym5VrJ0h7lIegXL16NYtIxevXoFy9cnrFoGL1N6XvXrkaw0DF68XIFy9chyvYNJSrUgHmsatUkp5+HO8uJuHy6RySeNa0OAaI5rxskdMmjoXAIOT9XDfsgRqVn5A9FqGobWgiABl+arGrsTBbPwp7R5DLrmpxlEiHEaHNM4R2vejkrrhgjLGQ27MnH8D0S1E5ha2IwgcOXy8EgMG5rtJHMLmnhnFlppmph6TSBc0HvCK7C059EfFBoSBmi3Lq6aCpuS+Scm/BIwtMeqPE/VEpMa3NrQDzQbl69dS0LhIy0v1G96p3qTvXr1esnw2Ob1Q5wOqWFRevT1IWhhrGqN0EO9TvE7QVIzGuVg5LtcrXLy1M6Q4crXJcPU3qtYDFy9el7lIcn4gB7lIcghy9cjWIPcvXINykOT1gGuXrkG5RejWAe5euQL1F6PEAYvS9TDNLrvhwKm5euUuSlyMncs9kIwcgXKL01JLgQwDGi9cgGooD0/EAZvUXoUqLkeIAa9evQbl65PWAa5euQbl4PRrANevXIN6i9PxAD3Kb0vevXo8QBm9evS4evXqvFChAOVrkNquFwIZYOVrkMKQnYFw5TcqBSqAvcvXKoUoAtcpuVFKdgSXqL1QqErAJeouVF5KwL3r16GvJWBe9e3iEV5FgENRQHoa8lYGqNoM823Rpjfb68VpzDLLd1HKc5SF6EFZOwCiopvQ2qwVJgXuUXqFCdgWuUXKqgosC9ym5UClFgXuXrlCSqanvKUp6RpWf/2Q=="/>
          <p:cNvSpPr>
            <a:spLocks noChangeAspect="1" noChangeArrowheads="1"/>
          </p:cNvSpPr>
          <p:nvPr/>
        </p:nvSpPr>
        <p:spPr bwMode="auto">
          <a:xfrm>
            <a:off x="155575" y="-1912938"/>
            <a:ext cx="4962525" cy="3990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5" name="AutoShape 4" descr="data:image/jpeg;base64,/9j/4AAQSkZJRgABAQAAAQABAAD/2wCEAAkGBxQSEhQUEhQQFBAVEBUUFBQVFBUVFBQVFBQWFhUUFBQYHCggGBolHBQUITEhJSkrLi4uFx8zODMsNygtLisBCgoKDg0OGhAQGywkHyQtLC0sLC8tLywsLCwsLCwsLCwsLCwsLCwsLCwsLCwsLCwsLCwsLCwsLCwsLCwsLCwsLP/AABEIAMkA+gMBIgACEQEDEQH/xAAbAAACAwEBAQAAAAAAAAAAAAADBAECBQYAB//EAEYQAAEDAgMFAwkFBAcJAAAAAAEAAhEDEgQhMQUTQVFhInGRBhQyQlKBobHRcpLB4fAjM1NiFUODk6LC0gcWJFRjc6Oy8f/EABoBAAMBAQEBAAAAAAAAAAAAAAABAgMEBQb/xAAvEQACAgEDAgUDAwQDAAAAAAAAAQIRAxIhMQRBEyJRYZGh0eGBsfAFI3HBMkJS/9oADAMBAAIRAxEAPwDLw/ot+yPkmGJegOy37I+SYavrDyArSiBDaitChgXaiNVGhFaFDYiWogChoV2qWwokNVg1WaiNapsNIMBWARAxWsSsNJQBWAVg1XDFNhRQBTCIGq1qVhQKF6EWxetSsKBQphEtXg1FjKQrAIli9alY6BQoRC1RCLHQMtVS1FUEJ2KgNqgoxaqOanYAHKhCMQqwqTJoCWr1qIQvQqsVHN4cdlv2R8kdrELDjst+yPkmGhdF7FEtYiNC80IjQpbA81XBVmhW3aiwJY5FCE2misUMou0IjQqtRGhQ2BdoVwFDQiAKbAgNVg1Xa1WDVNhRQNVrVYNVoSsKKWqbVeFMJWOgdq8GokKYSsdDV7RStt7Uzd05LOeUSpKTe5EIjk7CEqEuaii4rSiRkuCi9BCI0IoC8qpCvCqSkFAXoRRXgoe6KtCoqVKvulYUkWFHL4b0W/ZHyTDUvh/Rb9kfJMNXV2AK1GaEFqK1QwoK0IrUJpRmqGx0XaFcMUNCK0KGwohrEVrV5oRGhQ2FHmsRGhQArgKWx0WaFcBQApU2VR6FMKQsnbO3qWHIDr3OJiGAGOcklS2kNRvg1grQsj/eHDAxvRpMwY+S1Q9todIsIkOkRB0MoBxomFV9SFGGxLKk7twdaYJGk9DxUVKZKffcQJ9aUEiUbcK7aRVWkFChZ0UbtOGkVXcFPUFCtkK7SjmgV4YdGpBQLxVHFMmko83CWpBQq1XATO7AUFqNQUL2qd2ilq9anYqOLw47Lfsj5I7UGhVa9rXMkMIBaDwHJEBXYpWkwa3DtRWqhpuDQ4ghpMAnKT0XmVBzHio1J8MHFoYaUVpQWEIrVLCgzSjNKXaiNKhjGWuRWlLNKK0qGMYCuEFpRWlZsYQK4CoCrhJjo5nyoxWIpVKZbnh3GCGNN0jUPPLlEcVznlLjGPaA09prpGR9+a6TEFxLg4kkEjPpyXF7Xow4rg1a8l+h041URepVDnAiRlDuU8wutw+EeaDHl19IEtA9g93IzquMpLdbtu3COoiQQSZyznhku7HN3aHNJo7LyVIBqN6NPzXQ2r5J5M7XqMe6HQXMPAdDI4BObR2q4kMdUeQ85gvccuuaucdVyMXj3o73aG2qNES509Gi4/DL4rmz5bOfUIpMaKYAi8donjoYWN5Q1QGMaPZHxzWTgMngcSueEnIvw4p7n0/Z21TUMOaAYmQfwWpC5PYz+23ugrrQiMr5DPjUa0lCFUtXnuPAFDLiNYWhz0WhQUrWrjmUricaYgfgrUWwHn1WjUhZ+M2jb6MLLqXdUPcuOgJW8caXIhp+1nnl4Jbz53NUOCf7JXvMH8lotCFRgbEZUp0mio650A8OyIEN6wtjD1swToCJSVD0W/ZHyRAOSeladJVu7Os8tNnXYCoQJstqZcgQHH7rnL5Q/EEPaDJy0JEDkYK+v4DFivhnUnZ30XUzPVpaV8j2k0tFCQLgbRm13LiCROYEarwOgbgp4n2f8/Y7cu7T9TsdkVrqTTOen6haDSsrY3ocdcpjSByWk0r2obxRxSW4y1yK1yWaUVpQxDLSitSm8A1RmuUMdDTURqWa5UxuKNOm9wFzg0lrZAuMZDPqoY6Gn4prdXNBUtx1P22+K4VjqjxfW3jqrsyJc1rT7IaBoNJQ2MqE5SOkvPeIcc/gueeeMP8Akn8HRHp3Lho6batVgqFwc0hwByIOeh+S5HbDwXdko1XDvc1xm22JFucnhr0KLQ2DVuaC2nNtxkzl1jRcbzYtdxs3jhkluYmDokuALXDMGYyInmtmphbiYlb9PYO6h7jTDJIa0SS50wZ0jjz0R2hvABduDzxbMpeV0zjywt4FI4/BViW1WsJojIuEekDy14hfQq2CY4aBPbJqUG0DQqu3Yve260EQCKoJJnPtDULLqJ+Ek1yXjipM+eUga74ORyBy0gaAIuLwbaRhs5cSndi0mmpVqMMtD3WuIiQDAMczCR2rXzK3xPj/AATPlgBtCqD2aj29xj5JqltOtxrVj/aO+qyBU/NMMjmPFa2uxDvua1Pa1ZulWt73F3zW55P7Te+81n3NytDrRB6QuTaBzHitJrSAADwU2hNWdk8XDIZfrSEu/C9He4R81n4Tb7mMa20G1seCcp7Zc5s9kZnKJKpN9jJxos2nHqlF37GDOJ6GSkKu0HuynVBxuEfTdFRpa6JgkTnz5K9PaTF/g0HbWZych/0y32T4rIcAq5LRY4hucbQ8rGAAOYdAMnD8VoUvKaidQ8e6fki4NrGtad0GiB2hTEDLiR3HwTVcUx6dMRIBmnpPOQslKf8A6XwW4r0HNleVGHbkaluc5gj4rmtsY8PNjLC0Yqo9rtZa865fyhoW9gNk4aoX3UGdkwexYZOoyjPILjcThWtqXiAw4x9NrLnEFrDqQ7hn8CvO2jmk+7q/Q1duKOw2bjmhkAddLdfnotOhjGnjB5FcBh8MyrVc0PqsdvC2Ghlo4C0QnqmxntBjEvBBgNdSeZ7RAzBidF1R6jSqM3C2dy+uGxPEwBxJ1gJGhtcvrOptAsDSbswcreHefguXo7JxwzbUpc+1c0k5iYLTw49U/s3Y+KY659TDiRENknpnaAk+pt7DWNLk7fYVVprMc+3diZmCD0IWtiKdF7v2TA0awCQPAHLuC5TZbHDJxAz1Ga6HAtDeJK4suZueqzaKjVCG0LmkiYHT66rLqP8AFdJtajvQCwZxxyC52vgKg1tHdJ/BdmDqoOPme5Eob7CtatCzRUfWqNpsuALg0u4CTEk8k+/COntHKDkOKDhcVaGyYYatoDYnLtEx+JSz51tGD5NMeO7b7G8KEvqtEek7JxgQ0HieIy+K1Nj0RcwOBtNMFxcYuk5nLRY5e1pugkEEgOOcHiTEaI9bGOgTA/4YZgyQI7OXCSfiuaEYxi3/AD0NXbpDvlG6XMsMsgkQZBJKx7yEyHEtHoxYDI1kkyD4IDqa7+jf9pfr+5yZ152Fo4icpiezJ0HUrKxBcN5kb3lkH7VLUn+zcnWMzhZmPqE76iagDmNo2XBwjN2kDMW1DJXL/UMbdNe/+vsdHSPdoP5PUHNw03akg5arJx7QSZVdlbZcyg2nZdmXAhwynmg18aXH0CPf+SnFk5ZOWLTpgRSH6lM4ei3l80BuJd7A8T9EejiT7A8StfEMmaWGwg1jQTP/ANVW1C5wA9Yx4lGpY4ljmWtbcIukyJ6I2DwQDm56Obw6hVqb3Qk65KHBP5t+P0VK9WpSbwInhnEpl2DqvfUaxzAbmgEz2ewXZdOwR7wkW03jeNqOm0t0PEQTByySjnp+5ThaQv8A0i48X/dI/BRjNsVCZ7RMNGZM5NA5R8UU4ee4iCQXRMCQZMTCscJMAZ5a3EaTxLoVPq2x+CkA2diHVZl9NkCe24jn0PJXe5wJFwMGJBMHqMtEHFMseYiDa7JoeJF0Zuk8dJ+SE2o6PR4ewP8AShdVL1JeFDOG8m6rZDKgOTe0HNAzaSYM6ZET3c0bEeSddpF1djwSD+9NsujMk+7hw6Lm9k4uuKbezdDRBOvTOU+/bmIiC2oWxpe4jLQRKxTkt7+hDSZpYyk5gAdm4kuLg6+ey0ZmZB4QeSvsXDtqOc1zWyAHAlvLXXvCxW7Zd61OO+USn5Rx6pHcfyVeWuR7mriQ1lQjcNEZipYBmBIIyWyMY0U6TjUp711MGpmCSSfRe3iYMQVxVTatJx7TTJnjl8ClK9bCu1Z8/qiSiyk2dNj8aWOaaTjY5pJaD2WOH8p0BnThmFbD7XbP7XMcbTBHuXFvpYXUN/Xiq1KlANIAp6fw6Z4cy2VzOEfT6/g05Po1LaOGuB3sc5uPyC2KG3cIAf27dPZf9F8VwGJaAAd0YaBnRpE5DmWye9XxGJYSyBRydJilTA0I7QDc+5S4w9/n8EuF9z7Wzb+GkftWxzh30U4ja2F/jM+676L4s7FM9nD5/wDRZ9FbfUz6uH/uwpeLG/X5X2KVo+m7U2jRPoPDsjwIC5zAMaKl1RwtBMRJ9I5mI5LlC+n7GH+4fqh1QwyA2hJykB0ieI7S3g4Rqlx7/gq3VH1Da+0aTwwMfl6wAIjOY7l7E7ZYRAd/UMZpysB+RK+XU2M9ihllMPnLiYer7uYjdt+y6oPm8oUY7+/v+CvEZ9O/pWnZ2XgEP0IAlpBg666eKKzadMjNzPEBfKGUnEmHdPSfE8T6SZGFf/EcMuD3/i5bYZqEaS+pnPzO2fU8NjKZeO2zUesOYSflPQHnNKpTcwtdSh8OBAseIOvJw8F88Zgqk/v6v94fqjeZVIyqvn7QPzC0c3JrbgUPK7Owfh2NYCLQTkII6km2cvBdj5QYXBDCndNpCtDPR1m4Xce9fH2YOtP7533WlFZg62R3/wD42fRZTw6mmrVO+2/1LeS+TpNyF5tL9QsOlhaw/rh/dj6o/m9aJ3w+4fweujRfb9vuYm61P7Oze0EwC4SQMwJ1hctfWB/eN9zHD/OoqPqOEOcCBwg/VU8bZJ9Hq7CBrF7C4ttJk+iQGEZggFrpPUHmsTa2GqsdWtYXjeNNozbqASNOQ8FzGH2hXp+hVqs+y94HhMLVw/lhjWa13O+01jviRK510bUtV+w9bqhlm1Hw5vm1IXAnKRDnEBsdv1ZMfGUOhXfZHm7ZhsPLTcBrBsMHU5kHTojD/aPiWek4On+Vo+RCNR/2kgkb2mHN4iymT7ruKT6ZpVS+Q8SXIpjdoSM6dNjGw6BTIOUC0vLJI148Um/ygpSYpsAnIC+AOAzMrfHl7geOGqDnFLD5/FePl1s//l6/3aX+pKGHSqpic23ZxmDY1oblIGcEmJIiYRXsnQkZ8O5ZVHalKB+0ZoOKKNr0RrUHu7WcZBen/arlGPm9B2sXNA9YZ6A+6VfAtFRsu0J7JEZ8z1HD3FK4Xb9F00w4y6YJhrRlxc+ANOJXK4PFF27aTDabXBsgCAS5xE6xLiYXmyyedxXF8m6htZ2FfDkei2m7PITBPwWVinvb6WGMaSCCO7QZrIwuMLD+zpdoE9q4k945Jl2MxbxAaAJnJpnxOaNTlx+34HVAa2Pb61FwHUQgvxdJwOQaYMTOeWUQIWlR88GrWv4dpjT8RBRqAFQkVMPTlupDzrpoQeR4qfDk+bX6DtGLhcM0jM0dBrUa3hxuhFdsolzGta0l5IFtWm6YBJzDsveulwvk3QqCXAs/XSFc+RFE+i8/H6rBqtrX1LMGp5MVwJ83rR0Ad/6kpWpsd7fSp1x303/Rb2J8jmUzlWc0+/4EApWpsl49HE1I/wC478lUccnwDaRiOwUa3jvBCGaAn0uK2xs/EZ24ioQBn2yf8yW8yrkFoqXAyCCNeirw3x9vuBmtw/8AONVZuFPtBa9bCYsgXWlrQAJpsMDh6iA/C4jiyhmB/UsGkZiGDlqpUHXAGdSw7tLgM0w2g/2kQ4OsCZpU8wMrSANdAIiZ+Cg0av8ACYPe/wD1K4wdcMVnm0qvtKu5r8HHVRuq/Bo9x+pXor8h8Pqnp9mFhW7/AJq28rRx8UJtSuPVHiPqisxNb2B94Kkl7/ArJ84rcJ954+7ghnGYgdyYZjKnGn/jCMMa6INN3i36rRQT/wCz+GK2IP2hXnOdOX5obtpVuvgVqOqE+o7/AA/VSGz6h8J+SbxPtJi1exjHalXmfAqjtq1faW55qTMU3HuYfoqVcHwLCCNQWkR3qfCn2kPV7GNT2i/iQT1CbpbdeMnAOb7wR3FH8xE5NHXReZgh7A74n4IUcsdtQm4vsQNrtPT8PgiefN5jx/JDFCfUPuaTHVVdQz9F2vIrVTn6ipFKWxhxcfcAmqeyKfG4+9HYch3JzZdE1KjWjnJ7hmumWHBig5OPCswUskpVYZ2w6LKTnbu54YbQZJLjk3LvIXP1qLW1WtaZ7DS4RxcJgjmF2flZUNClSax7mVKlWbmktc1rBLnBwzGZZmuD3odVcZ4xmSe7Marw+mm5xcn3Z2ZI1KvY6vDABogAZco4JhtRIUXwB3BGa9fSRVRSOFvcdFRCNFudoAJ1jj+pKEHq4elKKZSbR0Pkvht891LIEU5BPEgL20qBw7y1wgrFwuKdTcXMc5riIkGDGmqs/FOcZc5zjzJJPiV5j6CXiuSfl9DoWZaa7gcXirjqk3vTj2NPDwySeJohom5oH8xj4rtWPQjNytgCYzEyj7IxAdVpsEsql4tdwkCR3HJJmqOYXqAF7Xg2lrmukg5WkHQarj6lRatPdGuNtOjepPd23AA2tdJ5RrH64p/CYU1HuFMGbC0H7TS0g9+a5p+JBa7kXOgaATof10Wvg8Xu3usEGG5SSCCdddRcuRTTi49zo9C+1Ke7fB1sYD7hAWecQmtv1HO3dQmS9kHpbkB4BZFy9Lo1WGP87nJmfnY7TrZ8VbG1g1rzTnePbSyIykXuJPOAMu9L0wRznWRzS+PYQ1+Z9Ls58WMbJ/xH4rl/qEt4xNun4bFsLgy6k115BkgTnAQKjHD1h8QmNmYg7oCEvXKmMFpIbtlGvfwI8fyRWOf+nD6pQP6otNySQjTol4EkGBrm0/insNjG5RPBZVGtHcRBVWnMEc/ktd+xNHR4bahp1H9gHNhE9OvLJCqY577wCG3NzIaDwAyJ0yCzDj3cmpzZtUO7RBkHQaacU8ePfgbltRfAUWMM1GmrmJlzm5Z5At0+OiWDKlOoH0yyWmWhzQW9xaQQQtM1mn1U1tTAsDaTqVRj7qYLgJDmu4tcCOoz4wV0yjC0muTLfkxNhYVu8JxJdaXAEN0IJ7RkaQMwIMzwjNqrSoXGKbyJMHfHMTkc2ID2OHNDl3I+CpdPH1fyS5syqeg7lsbAq2vJ4xHu4/gsVrsh3K7XkaZFTnx+LicLqzWPllqC+WGKdWrhuZDGBo5Se07/AC+Cx8HhjeJBGfu9y1XVCTJzJXg5YYugjCKV8DnlbbY0HqwqJUOVg5elZz0xoVFYPSoerB6VgNh6sHpUOVg9KxjYehY2iKjCw8dDyI0KHvVO9UtJqmVwI7twEPY4n2hLgesKjaYz7NQZ8uHcVo75TvlxvoYPuzVZ2jDrFwB79IUU8SWnVw7pHVaTqsyVjYypJK8+SV7GqkzXpbTL+y5xLdQDwIn6lGDwucw7ocO9OPxEc10Yc2mNEyVs23YoBaeE2y2nhndmmXPukub2jcbSAeUQuLNSUriCS4CTHKch3BY9RJZUrLxy0Gls6t6QGWZy96muk6bhTdmjVK4OhWsZ+WiGhZwRmwgPerMIWSAYnqU2x5gdyQWlsSvBI/X61W+JXLT6ik6VjWGwtzZJPH5orGWDIlHc+VBiIXpRxqJzuTYIYqOJRae0Y5pWph+SBUpkKmkJGsNpN6q39It5rBlelRSLpgWnIdyuCgNdkO5WuWCmbUGuUhyEHKblesVBg5SHINym5VrJ0h7lIegXL16NYtIxevXoFy9cnrFoGL1N6XvXrkaw0DF68XIFy9chyvYNJSrUgHmsatUkp5+HO8uJuHy6RySeNa0OAaI5rxskdMmjoXAIOT9XDfsgRqVn5A9FqGobWgiABl+arGrsTBbPwp7R5DLrmpxlEiHEaHNM4R2vejkrrhgjLGQ27MnH8D0S1E5ha2IwgcOXy8EgMG5rtJHMLmnhnFlppmph6TSBc0HvCK7C059EfFBoSBmi3Lq6aCpuS+Scm/BIwtMeqPE/VEpMa3NrQDzQbl69dS0LhIy0v1G96p3qTvXr1esnw2Ob1Q5wOqWFRevT1IWhhrGqN0EO9TvE7QVIzGuVg5LtcrXLy1M6Q4crXJcPU3qtYDFy9el7lIcn4gB7lIcghy9cjWIPcvXINykOT1gGuXrkG5RejWAe5euQL1F6PEAYvS9TDNLrvhwKm5euUuSlyMncs9kIwcgXKL01JLgQwDGi9cgGooD0/EAZvUXoUqLkeIAa9evQbl65PWAa5euQbl4PRrANevXIN6i9PxAD3Kb0vevXo8QBm9evS4evXqvFChAOVrkNquFwIZYOVrkMKQnYFw5TcqBSqAvcvXKoUoAtcpuVFKdgSXqL1QqErAJeouVF5KwL3r16GvJWBe9e3iEV5FgENRQHoa8lYGqNoM823Rpjfb68VpzDLLd1HKc5SF6EFZOwCiopvQ2qwVJgXuUXqFCdgWuUXKqgosC9ym5UClFgXuXrlCSqanvKUp6RpWf/2Q=="/>
          <p:cNvSpPr>
            <a:spLocks noChangeAspect="1" noChangeArrowheads="1"/>
          </p:cNvSpPr>
          <p:nvPr/>
        </p:nvSpPr>
        <p:spPr bwMode="auto">
          <a:xfrm>
            <a:off x="307975" y="-1760538"/>
            <a:ext cx="4962525" cy="3990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337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484784"/>
            <a:ext cx="4030299"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rot="19800000">
            <a:off x="5191447" y="3471835"/>
            <a:ext cx="187006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Gestión</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431392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85800" y="2286000"/>
            <a:ext cx="7772400" cy="1143000"/>
          </a:xfrm>
        </p:spPr>
        <p:txBody>
          <a:bodyPr anchor="ctr"/>
          <a:lstStyle/>
          <a:p>
            <a:r>
              <a:rPr lang="es-MX" altLang="es-VE" sz="4400"/>
              <a:t>Tema 1</a:t>
            </a:r>
            <a:endParaRPr lang="es-ES" altLang="es-VE" sz="4400"/>
          </a:p>
        </p:txBody>
      </p:sp>
      <p:sp>
        <p:nvSpPr>
          <p:cNvPr id="39939" name="Rectangle 3"/>
          <p:cNvSpPr>
            <a:spLocks noGrp="1" noChangeArrowheads="1"/>
          </p:cNvSpPr>
          <p:nvPr>
            <p:ph type="subTitle" idx="1"/>
          </p:nvPr>
        </p:nvSpPr>
        <p:spPr>
          <a:xfrm>
            <a:off x="1371600" y="3886200"/>
            <a:ext cx="6400800" cy="1752600"/>
          </a:xfrm>
        </p:spPr>
        <p:txBody>
          <a:bodyPr/>
          <a:lstStyle/>
          <a:p>
            <a:r>
              <a:rPr lang="es-ES" altLang="es-VE" sz="3200"/>
              <a:t>Estados financieros de la empresa. Relación entre estudios económicos y contabilidad.</a:t>
            </a:r>
          </a:p>
          <a:p>
            <a:endParaRPr lang="es-ES" altLang="es-VE" sz="3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roadway" pitchFamily="82" charset="0"/>
              </a:rPr>
              <a:t>Calidad</a:t>
            </a:r>
            <a:r>
              <a:rPr lang="en-US" dirty="0" smtClean="0">
                <a:latin typeface="Broadway" pitchFamily="82" charset="0"/>
              </a:rPr>
              <a:t> de </a:t>
            </a:r>
            <a:r>
              <a:rPr lang="en-US" dirty="0" err="1" smtClean="0">
                <a:latin typeface="Broadway" pitchFamily="82" charset="0"/>
              </a:rPr>
              <a:t>activos</a:t>
            </a:r>
            <a:endParaRPr lang="es-VE" dirty="0">
              <a:latin typeface="Broadway" pitchFamily="82" charset="0"/>
            </a:endParaRPr>
          </a:p>
        </p:txBody>
      </p:sp>
      <p:sp>
        <p:nvSpPr>
          <p:cNvPr id="3" name="Content Placeholder 2"/>
          <p:cNvSpPr>
            <a:spLocks noGrp="1"/>
          </p:cNvSpPr>
          <p:nvPr>
            <p:ph idx="1"/>
          </p:nvPr>
        </p:nvSpPr>
        <p:spPr>
          <a:xfrm>
            <a:off x="457200" y="1600200"/>
            <a:ext cx="4330824" cy="4709120"/>
          </a:xfrm>
        </p:spPr>
        <p:txBody>
          <a:bodyPr/>
          <a:lstStyle/>
          <a:p>
            <a:r>
              <a:rPr lang="en-US" dirty="0" err="1" smtClean="0"/>
              <a:t>Morosidad</a:t>
            </a:r>
            <a:r>
              <a:rPr lang="en-US" dirty="0" smtClean="0"/>
              <a:t> = </a:t>
            </a:r>
            <a:r>
              <a:rPr lang="en-US" dirty="0" err="1" smtClean="0"/>
              <a:t>Días</a:t>
            </a:r>
            <a:r>
              <a:rPr lang="en-US" dirty="0" smtClean="0"/>
              <a:t> de </a:t>
            </a:r>
            <a:r>
              <a:rPr lang="en-US" dirty="0" err="1" smtClean="0"/>
              <a:t>CxC</a:t>
            </a:r>
            <a:r>
              <a:rPr lang="en-US" dirty="0" smtClean="0"/>
              <a:t>/</a:t>
            </a:r>
            <a:r>
              <a:rPr lang="en-US" dirty="0" err="1" smtClean="0"/>
              <a:t>Política</a:t>
            </a:r>
            <a:r>
              <a:rPr lang="en-US" dirty="0" smtClean="0"/>
              <a:t> de </a:t>
            </a:r>
            <a:r>
              <a:rPr lang="en-US" dirty="0" err="1" smtClean="0"/>
              <a:t>cobranza</a:t>
            </a:r>
            <a:endParaRPr lang="en-US" dirty="0" smtClean="0"/>
          </a:p>
          <a:p>
            <a:r>
              <a:rPr lang="en-US" dirty="0" err="1" smtClean="0"/>
              <a:t>Obsolescencia</a:t>
            </a:r>
            <a:r>
              <a:rPr lang="en-US" dirty="0" smtClean="0"/>
              <a:t> = </a:t>
            </a:r>
            <a:r>
              <a:rPr lang="en-US" dirty="0" err="1" smtClean="0"/>
              <a:t>Días</a:t>
            </a:r>
            <a:r>
              <a:rPr lang="en-US" dirty="0" smtClean="0"/>
              <a:t> de </a:t>
            </a:r>
            <a:r>
              <a:rPr lang="en-US" dirty="0" err="1" smtClean="0"/>
              <a:t>inventario</a:t>
            </a:r>
            <a:r>
              <a:rPr lang="en-US" dirty="0" smtClean="0"/>
              <a:t>/</a:t>
            </a:r>
            <a:r>
              <a:rPr lang="en-US" dirty="0" err="1" smtClean="0"/>
              <a:t>Política</a:t>
            </a:r>
            <a:r>
              <a:rPr lang="en-US" dirty="0" smtClean="0"/>
              <a:t> de </a:t>
            </a:r>
            <a:r>
              <a:rPr lang="en-US" dirty="0" err="1" smtClean="0"/>
              <a:t>inventario</a:t>
            </a:r>
            <a:r>
              <a:rPr lang="en-US" dirty="0" smtClean="0"/>
              <a:t> </a:t>
            </a:r>
            <a:endParaRPr lang="es-VE"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276044"/>
            <a:ext cx="37052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19800000">
            <a:off x="748363" y="3303351"/>
            <a:ext cx="328404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Sostenibilidad</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821096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roadway" pitchFamily="82" charset="0"/>
              </a:rPr>
              <a:t>Cobertura</a:t>
            </a:r>
            <a:endParaRPr lang="es-VE" dirty="0">
              <a:latin typeface="Broadway" pitchFamily="82" charset="0"/>
            </a:endParaRPr>
          </a:p>
        </p:txBody>
      </p:sp>
      <p:sp>
        <p:nvSpPr>
          <p:cNvPr id="3" name="Content Placeholder 2"/>
          <p:cNvSpPr>
            <a:spLocks noGrp="1"/>
          </p:cNvSpPr>
          <p:nvPr>
            <p:ph idx="1"/>
          </p:nvPr>
        </p:nvSpPr>
        <p:spPr>
          <a:xfrm>
            <a:off x="457200" y="1600200"/>
            <a:ext cx="4330824" cy="4709120"/>
          </a:xfrm>
        </p:spPr>
        <p:txBody>
          <a:bodyPr/>
          <a:lstStyle/>
          <a:p>
            <a:r>
              <a:rPr lang="en-US" dirty="0" err="1" smtClean="0"/>
              <a:t>Generación</a:t>
            </a:r>
            <a:r>
              <a:rPr lang="en-US" dirty="0" smtClean="0"/>
              <a:t> de </a:t>
            </a:r>
            <a:r>
              <a:rPr lang="en-US" dirty="0" err="1" smtClean="0"/>
              <a:t>efectivo</a:t>
            </a:r>
            <a:r>
              <a:rPr lang="en-US" dirty="0" smtClean="0"/>
              <a:t> en </a:t>
            </a:r>
            <a:r>
              <a:rPr lang="en-US" dirty="0" err="1" smtClean="0"/>
              <a:t>operaciones</a:t>
            </a:r>
            <a:r>
              <a:rPr lang="en-US" dirty="0" smtClean="0"/>
              <a:t>/</a:t>
            </a:r>
            <a:r>
              <a:rPr lang="en-US" dirty="0" err="1" smtClean="0"/>
              <a:t>servicio</a:t>
            </a:r>
            <a:r>
              <a:rPr lang="en-US" dirty="0" smtClean="0"/>
              <a:t> de la </a:t>
            </a:r>
            <a:r>
              <a:rPr lang="en-US" dirty="0" err="1" smtClean="0"/>
              <a:t>deuda</a:t>
            </a:r>
            <a:endParaRPr lang="en-US" dirty="0" smtClean="0"/>
          </a:p>
          <a:p>
            <a:r>
              <a:rPr lang="en-US" dirty="0" smtClean="0"/>
              <a:t>EBIDTDA/</a:t>
            </a:r>
            <a:r>
              <a:rPr lang="en-US" dirty="0" err="1" smtClean="0"/>
              <a:t>Servicio</a:t>
            </a:r>
            <a:r>
              <a:rPr lang="en-US" dirty="0" smtClean="0"/>
              <a:t> de la </a:t>
            </a:r>
            <a:r>
              <a:rPr lang="en-US" dirty="0" err="1" smtClean="0"/>
              <a:t>deuda</a:t>
            </a:r>
            <a:endParaRPr lang="es-VE" dirty="0"/>
          </a:p>
        </p:txBody>
      </p:sp>
      <p:sp>
        <p:nvSpPr>
          <p:cNvPr id="5" name="Rectangle 4"/>
          <p:cNvSpPr/>
          <p:nvPr/>
        </p:nvSpPr>
        <p:spPr>
          <a:xfrm rot="19800000">
            <a:off x="1747698" y="2545423"/>
            <a:ext cx="1805623"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Repago</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1746" name="Picture 2" descr="https://encrypted-tbn0.gstatic.com/images?q=tbn:ANd9GcTz9ej-Wrb8o1vOgt9g84sSO5pnYrG8pN70oM3_L2_1sM0z1wTmOgr3nU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284984"/>
            <a:ext cx="3870725" cy="181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1799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539479" y="1160748"/>
            <a:ext cx="6229350" cy="857250"/>
          </a:xfrm>
          <a:ln>
            <a:miter lim="800000"/>
            <a:headEnd/>
            <a:tailEnd/>
          </a:ln>
          <a:extLst/>
        </p:spPr>
        <p:txBody>
          <a:bodyPr/>
          <a:lstStyle/>
          <a:p>
            <a:pPr eaLnBrk="1" hangingPunct="1">
              <a:defRPr/>
            </a:pPr>
            <a:r>
              <a:rPr lang="es-VE" dirty="0" smtClean="0">
                <a:latin typeface="Broadway" pitchFamily="82" charset="0"/>
              </a:rPr>
              <a:t>Generación de efectivo</a:t>
            </a:r>
          </a:p>
        </p:txBody>
      </p:sp>
      <p:sp>
        <p:nvSpPr>
          <p:cNvPr id="4" name="Rectangle 3"/>
          <p:cNvSpPr/>
          <p:nvPr/>
        </p:nvSpPr>
        <p:spPr>
          <a:xfrm>
            <a:off x="1943100" y="2228850"/>
            <a:ext cx="1428750" cy="8572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s-VE" sz="1800" dirty="0">
                <a:solidFill>
                  <a:schemeClr val="tx1"/>
                </a:solidFill>
              </a:rPr>
              <a:t>Cuentas por </a:t>
            </a:r>
          </a:p>
          <a:p>
            <a:pPr algn="ctr" eaLnBrk="0" hangingPunct="0">
              <a:defRPr/>
            </a:pPr>
            <a:r>
              <a:rPr lang="es-VE" sz="1800" dirty="0">
                <a:solidFill>
                  <a:schemeClr val="tx1"/>
                </a:solidFill>
              </a:rPr>
              <a:t>pagar</a:t>
            </a:r>
          </a:p>
        </p:txBody>
      </p:sp>
      <p:sp>
        <p:nvSpPr>
          <p:cNvPr id="5" name="Rectangle 4"/>
          <p:cNvSpPr/>
          <p:nvPr/>
        </p:nvSpPr>
        <p:spPr>
          <a:xfrm>
            <a:off x="5372100" y="2228850"/>
            <a:ext cx="1428750" cy="8572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s-VE" sz="1800" dirty="0">
                <a:solidFill>
                  <a:schemeClr val="tx1"/>
                </a:solidFill>
              </a:rPr>
              <a:t>Inventarios</a:t>
            </a:r>
          </a:p>
        </p:txBody>
      </p:sp>
      <p:sp>
        <p:nvSpPr>
          <p:cNvPr id="6" name="Rectangle 5"/>
          <p:cNvSpPr/>
          <p:nvPr/>
        </p:nvSpPr>
        <p:spPr>
          <a:xfrm>
            <a:off x="2000250" y="4057650"/>
            <a:ext cx="1428750" cy="8572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s-VE" sz="1800" dirty="0">
                <a:solidFill>
                  <a:schemeClr val="tx1"/>
                </a:solidFill>
              </a:rPr>
              <a:t>Efectivo</a:t>
            </a:r>
          </a:p>
        </p:txBody>
      </p:sp>
      <p:sp>
        <p:nvSpPr>
          <p:cNvPr id="7" name="Rectangle 6"/>
          <p:cNvSpPr/>
          <p:nvPr/>
        </p:nvSpPr>
        <p:spPr>
          <a:xfrm>
            <a:off x="5374482" y="4060031"/>
            <a:ext cx="1426369" cy="8572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s-VE" sz="1800" dirty="0">
                <a:solidFill>
                  <a:schemeClr val="tx1"/>
                </a:solidFill>
              </a:rPr>
              <a:t>Cuentas por cobrar</a:t>
            </a:r>
          </a:p>
        </p:txBody>
      </p:sp>
      <p:cxnSp>
        <p:nvCxnSpPr>
          <p:cNvPr id="9" name="Straight Arrow Connector 8"/>
          <p:cNvCxnSpPr/>
          <p:nvPr/>
        </p:nvCxnSpPr>
        <p:spPr>
          <a:xfrm>
            <a:off x="3429000" y="2628900"/>
            <a:ext cx="1885950"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7" idx="0"/>
          </p:cNvCxnSpPr>
          <p:nvPr/>
        </p:nvCxnSpPr>
        <p:spPr>
          <a:xfrm rot="16200000" flipH="1">
            <a:off x="5600106" y="3572471"/>
            <a:ext cx="973931"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1"/>
            <a:endCxn id="6" idx="3"/>
          </p:cNvCxnSpPr>
          <p:nvPr/>
        </p:nvCxnSpPr>
        <p:spPr>
          <a:xfrm rot="10800000">
            <a:off x="3429001" y="4486276"/>
            <a:ext cx="1945481" cy="2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0"/>
          </p:cNvCxnSpPr>
          <p:nvPr/>
        </p:nvCxnSpPr>
        <p:spPr>
          <a:xfrm rot="5400000" flipH="1" flipV="1">
            <a:off x="2271713" y="3586163"/>
            <a:ext cx="914400" cy="28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600201" y="5322006"/>
            <a:ext cx="1027510" cy="38951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0" hangingPunct="0">
              <a:defRPr/>
            </a:pPr>
            <a:r>
              <a:rPr lang="es-VE" sz="1200" dirty="0">
                <a:solidFill>
                  <a:schemeClr val="tx1"/>
                </a:solidFill>
              </a:rPr>
              <a:t>Bancos</a:t>
            </a:r>
          </a:p>
        </p:txBody>
      </p:sp>
      <p:sp>
        <p:nvSpPr>
          <p:cNvPr id="26" name="Oval 25"/>
          <p:cNvSpPr/>
          <p:nvPr/>
        </p:nvSpPr>
        <p:spPr>
          <a:xfrm>
            <a:off x="2857501" y="5322006"/>
            <a:ext cx="1012031" cy="38951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0" hangingPunct="0">
              <a:defRPr/>
            </a:pPr>
            <a:r>
              <a:rPr lang="es-VE" sz="1200" dirty="0">
                <a:solidFill>
                  <a:schemeClr val="tx1"/>
                </a:solidFill>
              </a:rPr>
              <a:t>Socios</a:t>
            </a:r>
          </a:p>
        </p:txBody>
      </p:sp>
      <p:cxnSp>
        <p:nvCxnSpPr>
          <p:cNvPr id="28" name="Straight Arrow Connector 27"/>
          <p:cNvCxnSpPr/>
          <p:nvPr/>
        </p:nvCxnSpPr>
        <p:spPr>
          <a:xfrm flipV="1">
            <a:off x="2114550" y="4972050"/>
            <a:ext cx="342900" cy="2857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a:off x="2800350" y="4972050"/>
            <a:ext cx="400050" cy="2857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7055" name="TextBox 30"/>
          <p:cNvSpPr txBox="1">
            <a:spLocks noChangeArrowheads="1"/>
          </p:cNvSpPr>
          <p:nvPr/>
        </p:nvSpPr>
        <p:spPr bwMode="auto">
          <a:xfrm>
            <a:off x="4000501" y="2228850"/>
            <a:ext cx="115057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s-VE" sz="2100">
                <a:latin typeface="Calibri" pitchFamily="34" charset="0"/>
              </a:rPr>
              <a:t>Compras</a:t>
            </a:r>
          </a:p>
        </p:txBody>
      </p:sp>
      <p:sp>
        <p:nvSpPr>
          <p:cNvPr id="87056" name="TextBox 31"/>
          <p:cNvSpPr txBox="1">
            <a:spLocks noChangeArrowheads="1"/>
          </p:cNvSpPr>
          <p:nvPr/>
        </p:nvSpPr>
        <p:spPr bwMode="auto">
          <a:xfrm>
            <a:off x="6286500" y="3486150"/>
            <a:ext cx="91730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s-VE" sz="2100">
                <a:latin typeface="Calibri" pitchFamily="34" charset="0"/>
              </a:rPr>
              <a:t>Ventas</a:t>
            </a:r>
          </a:p>
        </p:txBody>
      </p:sp>
      <p:sp>
        <p:nvSpPr>
          <p:cNvPr id="87057" name="TextBox 32"/>
          <p:cNvSpPr txBox="1">
            <a:spLocks noChangeArrowheads="1"/>
          </p:cNvSpPr>
          <p:nvPr/>
        </p:nvSpPr>
        <p:spPr bwMode="auto">
          <a:xfrm>
            <a:off x="4000501" y="4000500"/>
            <a:ext cx="98802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s-VE" sz="2100">
                <a:latin typeface="Calibri" pitchFamily="34" charset="0"/>
              </a:rPr>
              <a:t>Crédito</a:t>
            </a:r>
          </a:p>
        </p:txBody>
      </p:sp>
      <p:sp>
        <p:nvSpPr>
          <p:cNvPr id="87058" name="TextBox 33"/>
          <p:cNvSpPr txBox="1">
            <a:spLocks noChangeArrowheads="1"/>
          </p:cNvSpPr>
          <p:nvPr/>
        </p:nvSpPr>
        <p:spPr bwMode="auto">
          <a:xfrm>
            <a:off x="4000501" y="4629150"/>
            <a:ext cx="130638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s-VE" sz="2100">
                <a:latin typeface="Calibri" pitchFamily="34" charset="0"/>
              </a:rPr>
              <a:t>Cobranzas</a:t>
            </a:r>
          </a:p>
        </p:txBody>
      </p:sp>
      <p:sp>
        <p:nvSpPr>
          <p:cNvPr id="87059" name="TextBox 34"/>
          <p:cNvSpPr txBox="1">
            <a:spLocks noChangeArrowheads="1"/>
          </p:cNvSpPr>
          <p:nvPr/>
        </p:nvSpPr>
        <p:spPr bwMode="auto">
          <a:xfrm>
            <a:off x="3059907" y="3537347"/>
            <a:ext cx="9405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s-VE" sz="2100" dirty="0">
                <a:latin typeface="Calibri" pitchFamily="34" charset="0"/>
              </a:rPr>
              <a:t>Pagos</a:t>
            </a:r>
          </a:p>
        </p:txBody>
      </p:sp>
    </p:spTree>
    <p:extLst>
      <p:ext uri="{BB962C8B-B14F-4D97-AF65-F5344CB8AC3E}">
        <p14:creationId xmlns:p14="http://schemas.microsoft.com/office/powerpoint/2010/main" val="34911767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228600"/>
            <a:ext cx="7772400" cy="609600"/>
          </a:xfrm>
        </p:spPr>
        <p:txBody>
          <a:bodyPr/>
          <a:lstStyle/>
          <a:p>
            <a:r>
              <a:rPr lang="es-MX" sz="4000" dirty="0" smtClean="0">
                <a:latin typeface="Broadway" pitchFamily="82" charset="0"/>
              </a:rPr>
              <a:t>Matriz BCG</a:t>
            </a:r>
            <a:endParaRPr lang="en-US" sz="4000" dirty="0" smtClean="0">
              <a:latin typeface="Broadway" pitchFamily="82" charset="0"/>
            </a:endParaRPr>
          </a:p>
        </p:txBody>
      </p:sp>
      <p:grpSp>
        <p:nvGrpSpPr>
          <p:cNvPr id="33795" name="Group 3"/>
          <p:cNvGrpSpPr>
            <a:grpSpLocks/>
          </p:cNvGrpSpPr>
          <p:nvPr/>
        </p:nvGrpSpPr>
        <p:grpSpPr bwMode="auto">
          <a:xfrm>
            <a:off x="2133600" y="1066800"/>
            <a:ext cx="6019800" cy="4876800"/>
            <a:chOff x="1248" y="816"/>
            <a:chExt cx="3792" cy="3072"/>
          </a:xfrm>
        </p:grpSpPr>
        <p:sp>
          <p:nvSpPr>
            <p:cNvPr id="33806" name="Rectangle 4"/>
            <p:cNvSpPr>
              <a:spLocks noChangeArrowheads="1"/>
            </p:cNvSpPr>
            <p:nvPr/>
          </p:nvSpPr>
          <p:spPr bwMode="auto">
            <a:xfrm>
              <a:off x="1248" y="816"/>
              <a:ext cx="3792" cy="3072"/>
            </a:xfrm>
            <a:prstGeom prst="rect">
              <a:avLst/>
            </a:prstGeom>
            <a:solidFill>
              <a:srgbClr val="CCECFF"/>
            </a:solidFill>
            <a:ln w="28575">
              <a:solidFill>
                <a:schemeClr val="tx2"/>
              </a:solidFill>
              <a:miter lim="800000"/>
              <a:headEnd/>
              <a:tailEnd/>
            </a:ln>
          </p:spPr>
          <p:txBody>
            <a:bodyPr wrap="none" anchor="ctr"/>
            <a:lstStyle/>
            <a:p>
              <a:endParaRPr lang="en-US"/>
            </a:p>
          </p:txBody>
        </p:sp>
        <p:sp>
          <p:nvSpPr>
            <p:cNvPr id="33807" name="Line 5"/>
            <p:cNvSpPr>
              <a:spLocks noChangeShapeType="1"/>
            </p:cNvSpPr>
            <p:nvPr/>
          </p:nvSpPr>
          <p:spPr bwMode="auto">
            <a:xfrm>
              <a:off x="1248" y="2352"/>
              <a:ext cx="379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s-VE"/>
            </a:p>
          </p:txBody>
        </p:sp>
        <p:sp>
          <p:nvSpPr>
            <p:cNvPr id="33808" name="Line 6"/>
            <p:cNvSpPr>
              <a:spLocks noChangeShapeType="1"/>
            </p:cNvSpPr>
            <p:nvPr/>
          </p:nvSpPr>
          <p:spPr bwMode="auto">
            <a:xfrm>
              <a:off x="3120" y="816"/>
              <a:ext cx="0" cy="307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s-VE"/>
            </a:p>
          </p:txBody>
        </p:sp>
      </p:grpSp>
      <p:sp>
        <p:nvSpPr>
          <p:cNvPr id="33796" name="Text Box 7"/>
          <p:cNvSpPr txBox="1">
            <a:spLocks noChangeArrowheads="1"/>
          </p:cNvSpPr>
          <p:nvPr/>
        </p:nvSpPr>
        <p:spPr bwMode="auto">
          <a:xfrm rot="16200000" flipH="1">
            <a:off x="-1107282" y="3088482"/>
            <a:ext cx="4652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a:t>Tasa de Crecimiento del Mercado</a:t>
            </a:r>
          </a:p>
        </p:txBody>
      </p:sp>
      <p:sp>
        <p:nvSpPr>
          <p:cNvPr id="33797" name="Text Box 8"/>
          <p:cNvSpPr txBox="1">
            <a:spLocks noChangeArrowheads="1"/>
          </p:cNvSpPr>
          <p:nvPr/>
        </p:nvSpPr>
        <p:spPr bwMode="auto">
          <a:xfrm>
            <a:off x="3429000" y="6400800"/>
            <a:ext cx="368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a:t>Cuota Relativa al Mercado</a:t>
            </a:r>
          </a:p>
        </p:txBody>
      </p:sp>
      <p:sp>
        <p:nvSpPr>
          <p:cNvPr id="33798" name="Text Box 9"/>
          <p:cNvSpPr txBox="1">
            <a:spLocks noChangeArrowheads="1"/>
          </p:cNvSpPr>
          <p:nvPr/>
        </p:nvSpPr>
        <p:spPr bwMode="auto">
          <a:xfrm rot="-5400000">
            <a:off x="1327150" y="1873250"/>
            <a:ext cx="69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a:t>Alta</a:t>
            </a:r>
          </a:p>
        </p:txBody>
      </p:sp>
      <p:sp>
        <p:nvSpPr>
          <p:cNvPr id="33799" name="Text Box 10"/>
          <p:cNvSpPr txBox="1">
            <a:spLocks noChangeArrowheads="1"/>
          </p:cNvSpPr>
          <p:nvPr/>
        </p:nvSpPr>
        <p:spPr bwMode="auto">
          <a:xfrm rot="-5400000">
            <a:off x="1289844" y="4274344"/>
            <a:ext cx="769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a:t>Baja</a:t>
            </a:r>
          </a:p>
        </p:txBody>
      </p:sp>
      <p:sp>
        <p:nvSpPr>
          <p:cNvPr id="33800" name="Text Box 11"/>
          <p:cNvSpPr txBox="1">
            <a:spLocks noChangeArrowheads="1"/>
          </p:cNvSpPr>
          <p:nvPr/>
        </p:nvSpPr>
        <p:spPr bwMode="auto">
          <a:xfrm>
            <a:off x="2590800" y="6019800"/>
            <a:ext cx="1044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a:t>Fuerte</a:t>
            </a:r>
          </a:p>
        </p:txBody>
      </p:sp>
      <p:sp>
        <p:nvSpPr>
          <p:cNvPr id="33801" name="Text Box 12"/>
          <p:cNvSpPr txBox="1">
            <a:spLocks noChangeArrowheads="1"/>
          </p:cNvSpPr>
          <p:nvPr/>
        </p:nvSpPr>
        <p:spPr bwMode="auto">
          <a:xfrm>
            <a:off x="6781800" y="6019800"/>
            <a:ext cx="858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a:t>Débil</a:t>
            </a:r>
          </a:p>
        </p:txBody>
      </p:sp>
      <p:pic>
        <p:nvPicPr>
          <p:cNvPr id="11470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10000"/>
            <a:ext cx="19621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810000"/>
            <a:ext cx="21907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371600"/>
            <a:ext cx="188595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295400"/>
            <a:ext cx="137953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6279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4701"/>
                                        </p:tgtEl>
                                        <p:attrNameLst>
                                          <p:attrName>style.visibility</p:attrName>
                                        </p:attrNameLst>
                                      </p:cBhvr>
                                      <p:to>
                                        <p:strVal val="visible"/>
                                      </p:to>
                                    </p:set>
                                    <p:animEffect transition="in" filter="dissolve">
                                      <p:cBhvr>
                                        <p:cTn id="7" dur="500"/>
                                        <p:tgtEl>
                                          <p:spTgt spid="1147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4702"/>
                                        </p:tgtEl>
                                        <p:attrNameLst>
                                          <p:attrName>style.visibility</p:attrName>
                                        </p:attrNameLst>
                                      </p:cBhvr>
                                      <p:to>
                                        <p:strVal val="visible"/>
                                      </p:to>
                                    </p:set>
                                    <p:animEffect transition="in" filter="dissolve">
                                      <p:cBhvr>
                                        <p:cTn id="12" dur="500"/>
                                        <p:tgtEl>
                                          <p:spTgt spid="1147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4703"/>
                                        </p:tgtEl>
                                        <p:attrNameLst>
                                          <p:attrName>style.visibility</p:attrName>
                                        </p:attrNameLst>
                                      </p:cBhvr>
                                      <p:to>
                                        <p:strVal val="visible"/>
                                      </p:to>
                                    </p:set>
                                    <p:animEffect transition="in" filter="dissolve">
                                      <p:cBhvr>
                                        <p:cTn id="17" dur="500"/>
                                        <p:tgtEl>
                                          <p:spTgt spid="1147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4704"/>
                                        </p:tgtEl>
                                        <p:attrNameLst>
                                          <p:attrName>style.visibility</p:attrName>
                                        </p:attrNameLst>
                                      </p:cBhvr>
                                      <p:to>
                                        <p:strVal val="visible"/>
                                      </p:to>
                                    </p:set>
                                    <p:animEffect transition="in" filter="dissolve">
                                      <p:cBhvr>
                                        <p:cTn id="22" dur="500"/>
                                        <p:tgtEl>
                                          <p:spTgt spid="114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81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s-ES_tradnl" sz="4000" dirty="0">
                <a:solidFill>
                  <a:schemeClr val="tx2"/>
                </a:solidFill>
                <a:latin typeface="Broadway" pitchFamily="82" charset="0"/>
              </a:rPr>
              <a:t>Dilemas</a:t>
            </a:r>
          </a:p>
        </p:txBody>
      </p:sp>
      <p:sp>
        <p:nvSpPr>
          <p:cNvPr id="34819" name="Rectangle 3" descr="Rectangle: Click to edit Master text styles&#10;Second level&#10;Third level&#10;Fourth level&#10;Fifth level"/>
          <p:cNvSpPr>
            <a:spLocks noChangeArrowheads="1"/>
          </p:cNvSpPr>
          <p:nvPr/>
        </p:nvSpPr>
        <p:spPr bwMode="auto">
          <a:xfrm>
            <a:off x="838200" y="2133600"/>
            <a:ext cx="792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110000"/>
              <a:buFont typeface="Wingdings" pitchFamily="2" charset="2"/>
              <a:buBlip>
                <a:blip r:embed="rId2"/>
              </a:buBlip>
            </a:pPr>
            <a:r>
              <a:rPr lang="es-MX" sz="2800"/>
              <a:t>Mercado de referencia con crecimiento alto</a:t>
            </a:r>
          </a:p>
          <a:p>
            <a:pPr marL="342900" indent="-342900">
              <a:spcBef>
                <a:spcPct val="20000"/>
              </a:spcBef>
              <a:buClr>
                <a:schemeClr val="hlink"/>
              </a:buClr>
              <a:buSzPct val="110000"/>
              <a:buFont typeface="Wingdings" pitchFamily="2" charset="2"/>
              <a:buBlip>
                <a:blip r:embed="rId2"/>
              </a:buBlip>
            </a:pPr>
            <a:endParaRPr lang="es-MX" sz="1600"/>
          </a:p>
          <a:p>
            <a:pPr marL="342900" indent="-342900">
              <a:spcBef>
                <a:spcPct val="20000"/>
              </a:spcBef>
              <a:buClr>
                <a:schemeClr val="hlink"/>
              </a:buClr>
              <a:buSzPct val="110000"/>
              <a:buFont typeface="Wingdings" pitchFamily="2" charset="2"/>
              <a:buBlip>
                <a:blip r:embed="rId2"/>
              </a:buBlip>
            </a:pPr>
            <a:r>
              <a:rPr lang="es-MX" sz="2800"/>
              <a:t>Débil participación de mercado</a:t>
            </a:r>
          </a:p>
          <a:p>
            <a:pPr marL="342900" indent="-342900">
              <a:spcBef>
                <a:spcPct val="20000"/>
              </a:spcBef>
              <a:buClr>
                <a:schemeClr val="hlink"/>
              </a:buClr>
              <a:buSzPct val="110000"/>
              <a:buFont typeface="Wingdings" pitchFamily="2" charset="2"/>
              <a:buBlip>
                <a:blip r:embed="rId2"/>
              </a:buBlip>
            </a:pPr>
            <a:endParaRPr lang="es-MX" sz="1600"/>
          </a:p>
          <a:p>
            <a:pPr marL="342900" indent="-342900">
              <a:spcBef>
                <a:spcPct val="20000"/>
              </a:spcBef>
              <a:buClr>
                <a:schemeClr val="hlink"/>
              </a:buClr>
              <a:buSzPct val="110000"/>
              <a:buFont typeface="Wingdings" pitchFamily="2" charset="2"/>
              <a:buBlip>
                <a:blip r:embed="rId2"/>
              </a:buBlip>
            </a:pPr>
            <a:r>
              <a:rPr lang="es-MX" sz="2800"/>
              <a:t>Exigen fuerte inversión para aumentar la participación de mercado</a:t>
            </a:r>
          </a:p>
          <a:p>
            <a:pPr marL="342900" indent="-342900">
              <a:spcBef>
                <a:spcPct val="20000"/>
              </a:spcBef>
              <a:buClr>
                <a:schemeClr val="hlink"/>
              </a:buClr>
              <a:buSzPct val="110000"/>
              <a:buFont typeface="Wingdings" pitchFamily="2" charset="2"/>
              <a:buBlip>
                <a:blip r:embed="rId2"/>
              </a:buBlip>
            </a:pPr>
            <a:endParaRPr lang="es-MX" sz="1600"/>
          </a:p>
          <a:p>
            <a:pPr marL="342900" indent="-342900">
              <a:spcBef>
                <a:spcPct val="20000"/>
              </a:spcBef>
              <a:buClr>
                <a:schemeClr val="hlink"/>
              </a:buClr>
              <a:buSzPct val="110000"/>
              <a:buFont typeface="Wingdings" pitchFamily="2" charset="2"/>
              <a:buBlip>
                <a:blip r:embed="rId2"/>
              </a:buBlip>
            </a:pPr>
            <a:r>
              <a:rPr lang="es-MX" sz="2800"/>
              <a:t>El objetivo estratégico es “desarrollar la cuota de mercado” o “retirarse”</a:t>
            </a:r>
            <a:endParaRPr lang="en-US" sz="2800"/>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0"/>
            <a:ext cx="1379537"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06630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04800"/>
            <a:ext cx="173355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a:spLocks noChangeArrowheads="1"/>
          </p:cNvSpPr>
          <p:nvPr/>
        </p:nvSpPr>
        <p:spPr bwMode="auto">
          <a:xfrm>
            <a:off x="381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s-ES_tradnl" sz="4000" dirty="0">
                <a:solidFill>
                  <a:schemeClr val="tx2"/>
                </a:solidFill>
                <a:latin typeface="Broadway" pitchFamily="82" charset="0"/>
              </a:rPr>
              <a:t>Estrellas</a:t>
            </a:r>
          </a:p>
        </p:txBody>
      </p:sp>
      <p:sp>
        <p:nvSpPr>
          <p:cNvPr id="35844" name="Rectangle 3" descr="Rectangle: Click to edit Master text styles&#10;Second level&#10;Third level&#10;Fourth level&#10;Fifth level"/>
          <p:cNvSpPr>
            <a:spLocks noChangeArrowheads="1"/>
          </p:cNvSpPr>
          <p:nvPr/>
        </p:nvSpPr>
        <p:spPr bwMode="auto">
          <a:xfrm>
            <a:off x="838200" y="1981200"/>
            <a:ext cx="792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110000"/>
              <a:buFont typeface="Wingdings" pitchFamily="2" charset="2"/>
              <a:buBlip>
                <a:blip r:embed="rId3"/>
              </a:buBlip>
            </a:pPr>
            <a:r>
              <a:rPr lang="es-MX" sz="2800"/>
              <a:t>Mercado de referencia con crecimiento Alto</a:t>
            </a:r>
          </a:p>
          <a:p>
            <a:pPr marL="342900" indent="-342900">
              <a:spcBef>
                <a:spcPct val="20000"/>
              </a:spcBef>
              <a:buClr>
                <a:schemeClr val="hlink"/>
              </a:buClr>
              <a:buSzPct val="110000"/>
              <a:buFont typeface="Wingdings" pitchFamily="2" charset="2"/>
              <a:buBlip>
                <a:blip r:embed="rId3"/>
              </a:buBlip>
            </a:pPr>
            <a:endParaRPr lang="es-MX" sz="1600"/>
          </a:p>
          <a:p>
            <a:pPr marL="342900" indent="-342900">
              <a:spcBef>
                <a:spcPct val="20000"/>
              </a:spcBef>
              <a:buClr>
                <a:schemeClr val="hlink"/>
              </a:buClr>
              <a:buSzPct val="110000"/>
              <a:buFont typeface="Wingdings" pitchFamily="2" charset="2"/>
              <a:buBlip>
                <a:blip r:embed="rId3"/>
              </a:buBlip>
            </a:pPr>
            <a:r>
              <a:rPr lang="es-MX" sz="2800"/>
              <a:t>Fuerte participación de mercado</a:t>
            </a:r>
          </a:p>
          <a:p>
            <a:pPr marL="342900" indent="-342900">
              <a:spcBef>
                <a:spcPct val="20000"/>
              </a:spcBef>
              <a:buClr>
                <a:schemeClr val="hlink"/>
              </a:buClr>
              <a:buSzPct val="110000"/>
              <a:buFont typeface="Wingdings" pitchFamily="2" charset="2"/>
              <a:buBlip>
                <a:blip r:embed="rId3"/>
              </a:buBlip>
            </a:pPr>
            <a:endParaRPr lang="es-MX" sz="1600"/>
          </a:p>
          <a:p>
            <a:pPr marL="342900" indent="-342900">
              <a:spcBef>
                <a:spcPct val="20000"/>
              </a:spcBef>
              <a:buClr>
                <a:schemeClr val="hlink"/>
              </a:buClr>
              <a:buSzPct val="110000"/>
              <a:buFont typeface="Wingdings" pitchFamily="2" charset="2"/>
              <a:buBlip>
                <a:blip r:embed="rId3"/>
              </a:buBlip>
            </a:pPr>
            <a:r>
              <a:rPr lang="es-MX" sz="2800"/>
              <a:t>Están consumiendo recursos, pero están proporcionando retorno fuerte</a:t>
            </a:r>
          </a:p>
          <a:p>
            <a:pPr marL="342900" indent="-342900">
              <a:spcBef>
                <a:spcPct val="20000"/>
              </a:spcBef>
              <a:buClr>
                <a:schemeClr val="hlink"/>
              </a:buClr>
              <a:buSzPct val="110000"/>
              <a:buFont typeface="Wingdings" pitchFamily="2" charset="2"/>
              <a:buBlip>
                <a:blip r:embed="rId3"/>
              </a:buBlip>
            </a:pPr>
            <a:endParaRPr lang="es-MX" sz="1600"/>
          </a:p>
          <a:p>
            <a:pPr marL="342900" indent="-342900">
              <a:spcBef>
                <a:spcPct val="20000"/>
              </a:spcBef>
              <a:buClr>
                <a:schemeClr val="hlink"/>
              </a:buClr>
              <a:buSzPct val="110000"/>
              <a:buFont typeface="Wingdings" pitchFamily="2" charset="2"/>
              <a:buBlip>
                <a:blip r:embed="rId3"/>
              </a:buBlip>
            </a:pPr>
            <a:r>
              <a:rPr lang="es-MX" sz="2800"/>
              <a:t>Antesala a ser Vaca Lechera</a:t>
            </a:r>
          </a:p>
          <a:p>
            <a:pPr marL="342900" indent="-342900">
              <a:spcBef>
                <a:spcPct val="20000"/>
              </a:spcBef>
              <a:buClr>
                <a:schemeClr val="hlink"/>
              </a:buClr>
              <a:buSzPct val="110000"/>
              <a:buFont typeface="Wingdings" pitchFamily="2" charset="2"/>
              <a:buBlip>
                <a:blip r:embed="rId3"/>
              </a:buBlip>
            </a:pPr>
            <a:endParaRPr lang="es-MX" sz="1600"/>
          </a:p>
          <a:p>
            <a:pPr marL="342900" indent="-342900">
              <a:spcBef>
                <a:spcPct val="20000"/>
              </a:spcBef>
              <a:buClr>
                <a:schemeClr val="hlink"/>
              </a:buClr>
              <a:buSzPct val="110000"/>
              <a:buFont typeface="Wingdings" pitchFamily="2" charset="2"/>
              <a:buBlip>
                <a:blip r:embed="rId3"/>
              </a:buBlip>
            </a:pPr>
            <a:r>
              <a:rPr lang="es-MX" sz="2800"/>
              <a:t>El objetivo estratégico es “desarrollar”</a:t>
            </a:r>
            <a:endParaRPr lang="en-US" sz="2800"/>
          </a:p>
        </p:txBody>
      </p:sp>
    </p:spTree>
    <p:extLst>
      <p:ext uri="{BB962C8B-B14F-4D97-AF65-F5344CB8AC3E}">
        <p14:creationId xmlns:p14="http://schemas.microsoft.com/office/powerpoint/2010/main" val="228831180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81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s-ES_tradnl" sz="4000" dirty="0">
                <a:solidFill>
                  <a:schemeClr val="tx2"/>
                </a:solidFill>
                <a:latin typeface="Broadway" pitchFamily="82" charset="0"/>
              </a:rPr>
              <a:t>Vacas Lecheras</a:t>
            </a:r>
          </a:p>
        </p:txBody>
      </p:sp>
      <p:sp>
        <p:nvSpPr>
          <p:cNvPr id="36867" name="Rectangle 3" descr="Rectangle: Click to edit Master text styles&#10;Second level&#10;Third level&#10;Fourth level&#10;Fifth level"/>
          <p:cNvSpPr>
            <a:spLocks noChangeArrowheads="1"/>
          </p:cNvSpPr>
          <p:nvPr/>
        </p:nvSpPr>
        <p:spPr bwMode="auto">
          <a:xfrm>
            <a:off x="838200" y="1676400"/>
            <a:ext cx="792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110000"/>
              <a:buFont typeface="Wingdings" pitchFamily="2" charset="2"/>
              <a:buBlip>
                <a:blip r:embed="rId2"/>
              </a:buBlip>
            </a:pPr>
            <a:r>
              <a:rPr lang="es-MX" sz="2800"/>
              <a:t>Mercado de referencia con crecimiento bajo</a:t>
            </a:r>
          </a:p>
          <a:p>
            <a:pPr marL="342900" indent="-342900">
              <a:spcBef>
                <a:spcPct val="20000"/>
              </a:spcBef>
              <a:buClr>
                <a:schemeClr val="hlink"/>
              </a:buClr>
              <a:buSzPct val="110000"/>
              <a:buFont typeface="Wingdings" pitchFamily="2" charset="2"/>
              <a:buBlip>
                <a:blip r:embed="rId2"/>
              </a:buBlip>
            </a:pPr>
            <a:endParaRPr lang="es-MX" sz="2800"/>
          </a:p>
          <a:p>
            <a:pPr marL="342900" indent="-342900">
              <a:spcBef>
                <a:spcPct val="20000"/>
              </a:spcBef>
              <a:buClr>
                <a:schemeClr val="hlink"/>
              </a:buClr>
              <a:buSzPct val="110000"/>
              <a:buFont typeface="Wingdings" pitchFamily="2" charset="2"/>
              <a:buBlip>
                <a:blip r:embed="rId2"/>
              </a:buBlip>
            </a:pPr>
            <a:r>
              <a:rPr lang="es-MX" sz="2800"/>
              <a:t>Fuerte participación de mercado</a:t>
            </a:r>
          </a:p>
          <a:p>
            <a:pPr marL="342900" indent="-342900">
              <a:spcBef>
                <a:spcPct val="20000"/>
              </a:spcBef>
              <a:buClr>
                <a:schemeClr val="hlink"/>
              </a:buClr>
              <a:buSzPct val="110000"/>
              <a:buFont typeface="Wingdings" pitchFamily="2" charset="2"/>
              <a:buBlip>
                <a:blip r:embed="rId2"/>
              </a:buBlip>
            </a:pPr>
            <a:endParaRPr lang="es-MX" sz="2800"/>
          </a:p>
          <a:p>
            <a:pPr marL="342900" indent="-342900">
              <a:spcBef>
                <a:spcPct val="20000"/>
              </a:spcBef>
              <a:buClr>
                <a:schemeClr val="hlink"/>
              </a:buClr>
              <a:buSzPct val="110000"/>
              <a:buFont typeface="Wingdings" pitchFamily="2" charset="2"/>
              <a:buBlip>
                <a:blip r:embed="rId2"/>
              </a:buBlip>
            </a:pPr>
            <a:r>
              <a:rPr lang="es-MX" sz="2800"/>
              <a:t>Proporcionan liquidez financiera</a:t>
            </a:r>
          </a:p>
          <a:p>
            <a:pPr marL="342900" indent="-342900">
              <a:spcBef>
                <a:spcPct val="20000"/>
              </a:spcBef>
              <a:buClr>
                <a:schemeClr val="hlink"/>
              </a:buClr>
              <a:buSzPct val="110000"/>
              <a:buFont typeface="Wingdings" pitchFamily="2" charset="2"/>
              <a:buBlip>
                <a:blip r:embed="rId2"/>
              </a:buBlip>
            </a:pPr>
            <a:endParaRPr lang="es-MX" sz="2800"/>
          </a:p>
          <a:p>
            <a:pPr marL="342900" indent="-342900">
              <a:spcBef>
                <a:spcPct val="20000"/>
              </a:spcBef>
              <a:buClr>
                <a:schemeClr val="hlink"/>
              </a:buClr>
              <a:buSzPct val="110000"/>
              <a:buFont typeface="Wingdings" pitchFamily="2" charset="2"/>
              <a:buBlip>
                <a:blip r:embed="rId2"/>
              </a:buBlip>
            </a:pPr>
            <a:r>
              <a:rPr lang="es-MX" sz="2800"/>
              <a:t>Mantener su posición consume bajos costos</a:t>
            </a:r>
          </a:p>
          <a:p>
            <a:pPr marL="342900" indent="-342900">
              <a:spcBef>
                <a:spcPct val="20000"/>
              </a:spcBef>
              <a:buClr>
                <a:schemeClr val="hlink"/>
              </a:buClr>
              <a:buSzPct val="110000"/>
              <a:buFont typeface="Wingdings" pitchFamily="2" charset="2"/>
              <a:buBlip>
                <a:blip r:embed="rId2"/>
              </a:buBlip>
            </a:pPr>
            <a:endParaRPr lang="es-MX" sz="2800"/>
          </a:p>
          <a:p>
            <a:pPr marL="342900" indent="-342900">
              <a:spcBef>
                <a:spcPct val="20000"/>
              </a:spcBef>
              <a:buClr>
                <a:schemeClr val="hlink"/>
              </a:buClr>
              <a:buSzPct val="110000"/>
              <a:buFont typeface="Wingdings" pitchFamily="2" charset="2"/>
              <a:buBlip>
                <a:blip r:embed="rId2"/>
              </a:buBlip>
            </a:pPr>
            <a:r>
              <a:rPr lang="es-MX" sz="2800"/>
              <a:t>El objetivo estratégico es “cosechar”</a:t>
            </a:r>
            <a:endParaRPr lang="en-US" sz="2800"/>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65735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09252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28600"/>
            <a:ext cx="21907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noChangeArrowheads="1"/>
          </p:cNvSpPr>
          <p:nvPr/>
        </p:nvSpPr>
        <p:spPr bwMode="auto">
          <a:xfrm>
            <a:off x="381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s-ES_tradnl" sz="4000" dirty="0">
                <a:solidFill>
                  <a:schemeClr val="tx2"/>
                </a:solidFill>
                <a:latin typeface="Broadway" pitchFamily="82" charset="0"/>
              </a:rPr>
              <a:t>Perros</a:t>
            </a:r>
          </a:p>
        </p:txBody>
      </p:sp>
      <p:sp>
        <p:nvSpPr>
          <p:cNvPr id="37892" name="Rectangle 3" descr="Rectangle: Click to edit Master text styles&#10;Second level&#10;Third level&#10;Fourth level&#10;Fifth level"/>
          <p:cNvSpPr>
            <a:spLocks noChangeArrowheads="1"/>
          </p:cNvSpPr>
          <p:nvPr/>
        </p:nvSpPr>
        <p:spPr bwMode="auto">
          <a:xfrm>
            <a:off x="762000" y="2057400"/>
            <a:ext cx="792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110000"/>
              <a:buFont typeface="Wingdings" pitchFamily="2" charset="2"/>
              <a:buBlip>
                <a:blip r:embed="rId3"/>
              </a:buBlip>
            </a:pPr>
            <a:r>
              <a:rPr lang="es-MX" sz="2800"/>
              <a:t>Mercado de referencia con crecimiento bajo</a:t>
            </a:r>
          </a:p>
          <a:p>
            <a:pPr marL="342900" indent="-342900">
              <a:spcBef>
                <a:spcPct val="20000"/>
              </a:spcBef>
              <a:buClr>
                <a:schemeClr val="hlink"/>
              </a:buClr>
              <a:buSzPct val="110000"/>
              <a:buFont typeface="Wingdings" pitchFamily="2" charset="2"/>
              <a:buBlip>
                <a:blip r:embed="rId3"/>
              </a:buBlip>
            </a:pPr>
            <a:endParaRPr lang="es-MX" sz="1600"/>
          </a:p>
          <a:p>
            <a:pPr marL="342900" indent="-342900">
              <a:spcBef>
                <a:spcPct val="20000"/>
              </a:spcBef>
              <a:buClr>
                <a:schemeClr val="hlink"/>
              </a:buClr>
              <a:buSzPct val="110000"/>
              <a:buFont typeface="Wingdings" pitchFamily="2" charset="2"/>
              <a:buBlip>
                <a:blip r:embed="rId3"/>
              </a:buBlip>
            </a:pPr>
            <a:r>
              <a:rPr lang="es-MX" sz="2800"/>
              <a:t>Débil participación de mercado</a:t>
            </a:r>
          </a:p>
          <a:p>
            <a:pPr marL="342900" indent="-342900">
              <a:spcBef>
                <a:spcPct val="20000"/>
              </a:spcBef>
              <a:buClr>
                <a:schemeClr val="hlink"/>
              </a:buClr>
              <a:buSzPct val="110000"/>
              <a:buFont typeface="Wingdings" pitchFamily="2" charset="2"/>
              <a:buBlip>
                <a:blip r:embed="rId3"/>
              </a:buBlip>
            </a:pPr>
            <a:endParaRPr lang="es-MX" sz="1600"/>
          </a:p>
          <a:p>
            <a:pPr marL="342900" indent="-342900">
              <a:spcBef>
                <a:spcPct val="20000"/>
              </a:spcBef>
              <a:buClr>
                <a:schemeClr val="hlink"/>
              </a:buClr>
              <a:buSzPct val="110000"/>
              <a:buFont typeface="Wingdings" pitchFamily="2" charset="2"/>
              <a:buBlip>
                <a:blip r:embed="rId3"/>
              </a:buBlip>
            </a:pPr>
            <a:r>
              <a:rPr lang="es-MX" sz="2800"/>
              <a:t>No Proporcionan liquidez financiera</a:t>
            </a:r>
          </a:p>
          <a:p>
            <a:pPr marL="342900" indent="-342900">
              <a:spcBef>
                <a:spcPct val="20000"/>
              </a:spcBef>
              <a:buClr>
                <a:schemeClr val="hlink"/>
              </a:buClr>
              <a:buSzPct val="110000"/>
              <a:buFont typeface="Wingdings" pitchFamily="2" charset="2"/>
              <a:buBlip>
                <a:blip r:embed="rId3"/>
              </a:buBlip>
            </a:pPr>
            <a:endParaRPr lang="es-MX" sz="1600"/>
          </a:p>
          <a:p>
            <a:pPr marL="342900" indent="-342900">
              <a:spcBef>
                <a:spcPct val="20000"/>
              </a:spcBef>
              <a:buClr>
                <a:schemeClr val="hlink"/>
              </a:buClr>
              <a:buSzPct val="110000"/>
              <a:buFont typeface="Wingdings" pitchFamily="2" charset="2"/>
              <a:buBlip>
                <a:blip r:embed="rId3"/>
              </a:buBlip>
            </a:pPr>
            <a:r>
              <a:rPr lang="es-MX" sz="2800"/>
              <a:t>Mantener o aumentar su posición es costoso</a:t>
            </a:r>
          </a:p>
          <a:p>
            <a:pPr marL="342900" indent="-342900">
              <a:spcBef>
                <a:spcPct val="20000"/>
              </a:spcBef>
              <a:buClr>
                <a:schemeClr val="hlink"/>
              </a:buClr>
              <a:buSzPct val="110000"/>
              <a:buFont typeface="Wingdings" pitchFamily="2" charset="2"/>
              <a:buBlip>
                <a:blip r:embed="rId3"/>
              </a:buBlip>
            </a:pPr>
            <a:endParaRPr lang="es-MX" sz="1600"/>
          </a:p>
          <a:p>
            <a:pPr marL="342900" indent="-342900">
              <a:spcBef>
                <a:spcPct val="20000"/>
              </a:spcBef>
              <a:buClr>
                <a:schemeClr val="hlink"/>
              </a:buClr>
              <a:buSzPct val="110000"/>
              <a:buFont typeface="Wingdings" pitchFamily="2" charset="2"/>
              <a:buBlip>
                <a:blip r:embed="rId3"/>
              </a:buBlip>
            </a:pPr>
            <a:r>
              <a:rPr lang="es-MX" sz="2800"/>
              <a:t>El objetivo estratégico es “retirarse” o “vivir moderadamente”</a:t>
            </a:r>
            <a:endParaRPr lang="en-US" sz="2800"/>
          </a:p>
        </p:txBody>
      </p:sp>
    </p:spTree>
    <p:extLst>
      <p:ext uri="{BB962C8B-B14F-4D97-AF65-F5344CB8AC3E}">
        <p14:creationId xmlns:p14="http://schemas.microsoft.com/office/powerpoint/2010/main" val="202710256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roadway" pitchFamily="82" charset="0"/>
              </a:rPr>
              <a:t>Análisis</a:t>
            </a:r>
            <a:r>
              <a:rPr lang="en-US" dirty="0" smtClean="0">
                <a:latin typeface="Broadway" pitchFamily="82" charset="0"/>
              </a:rPr>
              <a:t> vertical y horizontal</a:t>
            </a:r>
            <a:endParaRPr lang="es-VE" dirty="0">
              <a:latin typeface="Broadway" pitchFamily="82" charset="0"/>
            </a:endParaRPr>
          </a:p>
        </p:txBody>
      </p:sp>
      <p:sp>
        <p:nvSpPr>
          <p:cNvPr id="3" name="Content Placeholder 2"/>
          <p:cNvSpPr>
            <a:spLocks noGrp="1"/>
          </p:cNvSpPr>
          <p:nvPr>
            <p:ph idx="1"/>
          </p:nvPr>
        </p:nvSpPr>
        <p:spPr/>
        <p:txBody>
          <a:bodyPr/>
          <a:lstStyle/>
          <a:p>
            <a:r>
              <a:rPr lang="en-US" dirty="0" smtClean="0"/>
              <a:t>Vertical: </a:t>
            </a:r>
            <a:r>
              <a:rPr lang="en-US" dirty="0" err="1" smtClean="0"/>
              <a:t>Distribución</a:t>
            </a:r>
            <a:r>
              <a:rPr lang="en-US" dirty="0" smtClean="0"/>
              <a:t> de </a:t>
            </a:r>
            <a:r>
              <a:rPr lang="en-US" dirty="0" err="1" smtClean="0"/>
              <a:t>activos</a:t>
            </a:r>
            <a:r>
              <a:rPr lang="en-US" dirty="0" smtClean="0"/>
              <a:t>, de </a:t>
            </a:r>
            <a:r>
              <a:rPr lang="en-US" dirty="0" err="1" smtClean="0"/>
              <a:t>pasivos</a:t>
            </a:r>
            <a:r>
              <a:rPr lang="en-US" dirty="0" smtClean="0"/>
              <a:t> y </a:t>
            </a:r>
            <a:r>
              <a:rPr lang="en-US" dirty="0" err="1" smtClean="0"/>
              <a:t>patrimonio</a:t>
            </a:r>
            <a:r>
              <a:rPr lang="en-US" dirty="0" smtClean="0"/>
              <a:t> y de </a:t>
            </a:r>
            <a:r>
              <a:rPr lang="en-US" dirty="0" err="1" smtClean="0"/>
              <a:t>ingresos</a:t>
            </a:r>
            <a:r>
              <a:rPr lang="en-US" dirty="0"/>
              <a:t> </a:t>
            </a:r>
            <a:r>
              <a:rPr lang="en-US" dirty="0" smtClean="0"/>
              <a:t>y </a:t>
            </a:r>
            <a:r>
              <a:rPr lang="en-US" dirty="0" err="1" smtClean="0"/>
              <a:t>egresos</a:t>
            </a:r>
            <a:endParaRPr lang="en-US" dirty="0" smtClean="0"/>
          </a:p>
          <a:p>
            <a:r>
              <a:rPr lang="en-US" dirty="0" smtClean="0"/>
              <a:t>Horizontal: </a:t>
            </a:r>
            <a:r>
              <a:rPr lang="en-US" dirty="0" err="1" smtClean="0"/>
              <a:t>Tendencias</a:t>
            </a:r>
            <a:r>
              <a:rPr lang="en-US" dirty="0" smtClean="0"/>
              <a:t> de </a:t>
            </a:r>
            <a:r>
              <a:rPr lang="en-US" dirty="0" err="1" smtClean="0"/>
              <a:t>las</a:t>
            </a:r>
            <a:r>
              <a:rPr lang="en-US" dirty="0" smtClean="0"/>
              <a:t> </a:t>
            </a:r>
            <a:r>
              <a:rPr lang="en-US" dirty="0" err="1" smtClean="0"/>
              <a:t>principales</a:t>
            </a:r>
            <a:r>
              <a:rPr lang="en-US" dirty="0" smtClean="0"/>
              <a:t> </a:t>
            </a:r>
            <a:r>
              <a:rPr lang="en-US" dirty="0" err="1" smtClean="0"/>
              <a:t>cuentas</a:t>
            </a:r>
            <a:endParaRPr lang="es-VE"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077072"/>
            <a:ext cx="3672408" cy="184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7395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Broadway" pitchFamily="82" charset="0"/>
              </a:rPr>
              <a:t>Garantías</a:t>
            </a:r>
            <a:endParaRPr lang="es-VE" b="1" dirty="0">
              <a:latin typeface="Broadway" pitchFamily="82" charset="0"/>
            </a:endParaRPr>
          </a:p>
        </p:txBody>
      </p:sp>
      <p:sp>
        <p:nvSpPr>
          <p:cNvPr id="3" name="Content Placeholder 2"/>
          <p:cNvSpPr>
            <a:spLocks noGrp="1"/>
          </p:cNvSpPr>
          <p:nvPr>
            <p:ph idx="1"/>
          </p:nvPr>
        </p:nvSpPr>
        <p:spPr>
          <a:xfrm>
            <a:off x="1150091" y="1754814"/>
            <a:ext cx="3691940" cy="3618402"/>
          </a:xfrm>
        </p:spPr>
        <p:txBody>
          <a:bodyPr/>
          <a:lstStyle/>
          <a:p>
            <a:r>
              <a:rPr lang="en-US" sz="1800" b="1" dirty="0" err="1"/>
              <a:t>Colaterales</a:t>
            </a:r>
            <a:endParaRPr lang="en-US" sz="1800" b="1" dirty="0"/>
          </a:p>
          <a:p>
            <a:pPr lvl="1"/>
            <a:r>
              <a:rPr lang="en-US" sz="1500" dirty="0"/>
              <a:t>¿Hay </a:t>
            </a:r>
            <a:r>
              <a:rPr lang="en-US" sz="1500" dirty="0" err="1"/>
              <a:t>suficiente</a:t>
            </a:r>
            <a:r>
              <a:rPr lang="en-US" sz="1500" dirty="0"/>
              <a:t> </a:t>
            </a:r>
            <a:r>
              <a:rPr lang="en-US" sz="1500" dirty="0" err="1"/>
              <a:t>margen</a:t>
            </a:r>
            <a:r>
              <a:rPr lang="en-US" sz="1500" dirty="0"/>
              <a:t> de </a:t>
            </a:r>
            <a:r>
              <a:rPr lang="en-US" sz="1500" dirty="0" err="1"/>
              <a:t>liquidación</a:t>
            </a:r>
            <a:r>
              <a:rPr lang="en-US" sz="1500" dirty="0"/>
              <a:t> del </a:t>
            </a:r>
            <a:r>
              <a:rPr lang="en-US" sz="1500" dirty="0" err="1"/>
              <a:t>colateral</a:t>
            </a:r>
            <a:r>
              <a:rPr lang="en-US" sz="1500" dirty="0"/>
              <a:t>?</a:t>
            </a:r>
          </a:p>
          <a:p>
            <a:pPr lvl="1"/>
            <a:r>
              <a:rPr lang="en-US" sz="1500" dirty="0"/>
              <a:t>¿Son </a:t>
            </a:r>
            <a:r>
              <a:rPr lang="en-US" sz="1500" dirty="0" err="1"/>
              <a:t>efectivamente</a:t>
            </a:r>
            <a:r>
              <a:rPr lang="en-US" sz="1500" dirty="0"/>
              <a:t> </a:t>
            </a:r>
            <a:r>
              <a:rPr lang="en-US" sz="1500" dirty="0" err="1"/>
              <a:t>liquidables</a:t>
            </a:r>
            <a:r>
              <a:rPr lang="en-US" sz="1500" dirty="0"/>
              <a:t> los </a:t>
            </a:r>
            <a:r>
              <a:rPr lang="en-US" sz="1500" dirty="0" err="1"/>
              <a:t>colaterales</a:t>
            </a:r>
            <a:r>
              <a:rPr lang="en-US" sz="1500" dirty="0"/>
              <a:t>? </a:t>
            </a:r>
          </a:p>
          <a:p>
            <a:pPr lvl="1"/>
            <a:r>
              <a:rPr lang="en-US" sz="1500" dirty="0"/>
              <a:t>¿Hay un </a:t>
            </a:r>
            <a:r>
              <a:rPr lang="en-US" sz="1500" dirty="0" err="1"/>
              <a:t>mercado</a:t>
            </a:r>
            <a:r>
              <a:rPr lang="en-US" sz="1500" dirty="0"/>
              <a:t> lo </a:t>
            </a:r>
            <a:r>
              <a:rPr lang="en-US" sz="1500" dirty="0" err="1"/>
              <a:t>suficientemente</a:t>
            </a:r>
            <a:r>
              <a:rPr lang="en-US" sz="1500" dirty="0"/>
              <a:t> </a:t>
            </a:r>
            <a:r>
              <a:rPr lang="en-US" sz="1500" dirty="0" err="1"/>
              <a:t>fluído</a:t>
            </a:r>
            <a:r>
              <a:rPr lang="en-US" sz="1500" dirty="0"/>
              <a:t> y </a:t>
            </a:r>
            <a:r>
              <a:rPr lang="en-US" sz="1500" dirty="0" err="1"/>
              <a:t>rápido</a:t>
            </a:r>
            <a:r>
              <a:rPr lang="en-US" sz="1500" dirty="0"/>
              <a:t>? </a:t>
            </a:r>
          </a:p>
          <a:p>
            <a:pPr lvl="1"/>
            <a:r>
              <a:rPr lang="en-US" sz="1500" dirty="0"/>
              <a:t>¿</a:t>
            </a:r>
            <a:r>
              <a:rPr lang="en-US" sz="1500" dirty="0" err="1"/>
              <a:t>Puede</a:t>
            </a:r>
            <a:r>
              <a:rPr lang="en-US" sz="1500" dirty="0"/>
              <a:t> </a:t>
            </a:r>
            <a:r>
              <a:rPr lang="en-US" sz="1500" dirty="0" err="1"/>
              <a:t>tener</a:t>
            </a:r>
            <a:r>
              <a:rPr lang="en-US" sz="1500" dirty="0"/>
              <a:t> </a:t>
            </a:r>
            <a:r>
              <a:rPr lang="en-US" sz="1500" dirty="0" err="1"/>
              <a:t>una</a:t>
            </a:r>
            <a:r>
              <a:rPr lang="en-US" sz="1500" dirty="0"/>
              <a:t> </a:t>
            </a:r>
            <a:r>
              <a:rPr lang="en-US" sz="1500" dirty="0" err="1"/>
              <a:t>pérdida</a:t>
            </a:r>
            <a:r>
              <a:rPr lang="en-US" sz="1500" dirty="0"/>
              <a:t> de valor </a:t>
            </a:r>
            <a:r>
              <a:rPr lang="en-US" sz="1500" dirty="0" err="1"/>
              <a:t>significativa</a:t>
            </a:r>
            <a:r>
              <a:rPr lang="en-US" sz="1500" dirty="0"/>
              <a:t> al </a:t>
            </a:r>
            <a:r>
              <a:rPr lang="en-US" sz="1500" dirty="0" err="1"/>
              <a:t>momento</a:t>
            </a:r>
            <a:r>
              <a:rPr lang="en-US" sz="1500" dirty="0"/>
              <a:t> de la </a:t>
            </a:r>
            <a:r>
              <a:rPr lang="en-US" sz="1500" dirty="0" err="1"/>
              <a:t>liquidación</a:t>
            </a:r>
            <a:r>
              <a:rPr lang="en-US" sz="1500" dirty="0"/>
              <a:t>?</a:t>
            </a:r>
          </a:p>
          <a:p>
            <a:pPr lvl="1"/>
            <a:r>
              <a:rPr lang="en-US" sz="1500" dirty="0"/>
              <a:t>¿</a:t>
            </a:r>
            <a:r>
              <a:rPr lang="en-US" sz="1500" dirty="0" err="1"/>
              <a:t>Es</a:t>
            </a:r>
            <a:r>
              <a:rPr lang="en-US" sz="1500" dirty="0"/>
              <a:t> </a:t>
            </a:r>
            <a:r>
              <a:rPr lang="en-US" sz="1500" dirty="0" err="1"/>
              <a:t>ejecutable</a:t>
            </a:r>
            <a:r>
              <a:rPr lang="en-US" sz="1500" dirty="0"/>
              <a:t> </a:t>
            </a:r>
            <a:r>
              <a:rPr lang="en-US" sz="1500" dirty="0" err="1"/>
              <a:t>judicialmente</a:t>
            </a:r>
            <a:r>
              <a:rPr lang="en-US" sz="1500" dirty="0"/>
              <a:t>?</a:t>
            </a:r>
            <a:endParaRPr lang="es-VE" sz="15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030" y="2240868"/>
            <a:ext cx="3024336" cy="226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2065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s-ES_tradnl" altLang="es-VE"/>
              <a:t>Definiciones (Cuentas de balance - Fotografía)</a:t>
            </a:r>
          </a:p>
        </p:txBody>
      </p:sp>
      <p:sp>
        <p:nvSpPr>
          <p:cNvPr id="3075" name="Rectangle 3"/>
          <p:cNvSpPr>
            <a:spLocks noGrp="1" noChangeArrowheads="1"/>
          </p:cNvSpPr>
          <p:nvPr>
            <p:ph type="body" idx="1"/>
          </p:nvPr>
        </p:nvSpPr>
        <p:spPr/>
        <p:txBody>
          <a:bodyPr/>
          <a:lstStyle/>
          <a:p>
            <a:r>
              <a:rPr lang="es-ES_tradnl" altLang="es-VE"/>
              <a:t>Activo:</a:t>
            </a:r>
          </a:p>
          <a:p>
            <a:pPr lvl="1"/>
            <a:r>
              <a:rPr lang="es-ES_tradnl" altLang="es-VE"/>
              <a:t>Todo lo que la empresa tiene, incluye:</a:t>
            </a:r>
          </a:p>
          <a:p>
            <a:pPr lvl="2"/>
            <a:r>
              <a:rPr lang="es-ES_tradnl" altLang="es-VE"/>
              <a:t>Activo Circulantes:</a:t>
            </a:r>
          </a:p>
          <a:p>
            <a:pPr lvl="3"/>
            <a:r>
              <a:rPr lang="es-ES_tradnl" altLang="es-VE"/>
              <a:t>Efectivo y depósitos, cuentas por cobrar, inventarios, otros</a:t>
            </a:r>
          </a:p>
          <a:p>
            <a:pPr lvl="2"/>
            <a:r>
              <a:rPr lang="es-ES_tradnl" altLang="es-VE"/>
              <a:t>Inversiones (ej. Patentes)</a:t>
            </a:r>
          </a:p>
          <a:p>
            <a:pPr lvl="2"/>
            <a:r>
              <a:rPr lang="es-ES_tradnl" altLang="es-VE"/>
              <a:t>Activos Fijos: Propiedad planta y equipos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6" name="Object 2"/>
          <p:cNvGraphicFramePr>
            <a:graphicFrameLocks noChangeAspect="1"/>
          </p:cNvGraphicFramePr>
          <p:nvPr>
            <p:extLst/>
          </p:nvPr>
        </p:nvGraphicFramePr>
        <p:xfrm>
          <a:off x="3815916" y="2618910"/>
          <a:ext cx="3942836" cy="2538282"/>
        </p:xfrm>
        <a:graphic>
          <a:graphicData uri="http://schemas.openxmlformats.org/presentationml/2006/ole">
            <mc:AlternateContent xmlns:mc="http://schemas.openxmlformats.org/markup-compatibility/2006">
              <mc:Choice xmlns:v="urn:schemas-microsoft-com:vml" Requires="v">
                <p:oleObj spid="_x0000_s138244" name="Dibujo" r:id="rId3" imgW="2173455" imgH="1401679" progId="">
                  <p:embed/>
                </p:oleObj>
              </mc:Choice>
              <mc:Fallback>
                <p:oleObj name="Dibujo" r:id="rId3" imgW="2173455" imgH="140167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5916" y="2618910"/>
                        <a:ext cx="3942836" cy="2538282"/>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p:txBody>
          <a:bodyPr/>
          <a:lstStyle/>
          <a:p>
            <a:r>
              <a:rPr lang="en-US" dirty="0" smtClean="0">
                <a:latin typeface="Broadway" pitchFamily="82" charset="0"/>
              </a:rPr>
              <a:t>Forma </a:t>
            </a:r>
            <a:r>
              <a:rPr lang="en-US" dirty="0" err="1" smtClean="0">
                <a:latin typeface="Broadway" pitchFamily="82" charset="0"/>
              </a:rPr>
              <a:t>alternativas</a:t>
            </a:r>
            <a:r>
              <a:rPr lang="en-US" dirty="0" smtClean="0">
                <a:latin typeface="Broadway" pitchFamily="82" charset="0"/>
              </a:rPr>
              <a:t> de </a:t>
            </a:r>
            <a:r>
              <a:rPr lang="en-US" dirty="0" err="1" smtClean="0">
                <a:latin typeface="Broadway" pitchFamily="82" charset="0"/>
              </a:rPr>
              <a:t>hacer</a:t>
            </a:r>
            <a:r>
              <a:rPr lang="en-US" dirty="0" smtClean="0">
                <a:latin typeface="Broadway" pitchFamily="82" charset="0"/>
              </a:rPr>
              <a:t> </a:t>
            </a:r>
            <a:r>
              <a:rPr lang="en-US" dirty="0" err="1" smtClean="0">
                <a:latin typeface="Broadway" pitchFamily="82" charset="0"/>
              </a:rPr>
              <a:t>crédito</a:t>
            </a:r>
            <a:endParaRPr lang="es-VE" dirty="0">
              <a:latin typeface="Broadway" pitchFamily="82" charset="0"/>
            </a:endParaRPr>
          </a:p>
        </p:txBody>
      </p:sp>
      <p:pic>
        <p:nvPicPr>
          <p:cNvPr id="1844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1" y="2618910"/>
            <a:ext cx="2332625" cy="232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4758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2"/>
          <p:cNvGraphicFramePr>
            <a:graphicFrameLocks noChangeAspect="1"/>
          </p:cNvGraphicFramePr>
          <p:nvPr>
            <p:extLst/>
          </p:nvPr>
        </p:nvGraphicFramePr>
        <p:xfrm>
          <a:off x="1385646" y="2672916"/>
          <a:ext cx="4417200" cy="2538282"/>
        </p:xfrm>
        <a:graphic>
          <a:graphicData uri="http://schemas.openxmlformats.org/presentationml/2006/ole">
            <mc:AlternateContent xmlns:mc="http://schemas.openxmlformats.org/markup-compatibility/2006">
              <mc:Choice xmlns:v="urn:schemas-microsoft-com:vml" Requires="v">
                <p:oleObj spid="_x0000_s139268" name="Dibujo" r:id="rId3" imgW="2344043" imgH="1346151" progId="">
                  <p:embed/>
                </p:oleObj>
              </mc:Choice>
              <mc:Fallback>
                <p:oleObj name="Dibujo" r:id="rId3" imgW="2344043" imgH="134615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646" y="2672916"/>
                        <a:ext cx="4417200" cy="2538282"/>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p:txBody>
          <a:bodyPr/>
          <a:lstStyle/>
          <a:p>
            <a:r>
              <a:rPr lang="en-US" dirty="0" smtClean="0">
                <a:latin typeface="Broadway" pitchFamily="82" charset="0"/>
              </a:rPr>
              <a:t>¿Y </a:t>
            </a:r>
            <a:r>
              <a:rPr lang="en-US" dirty="0" err="1" smtClean="0">
                <a:latin typeface="Broadway" pitchFamily="82" charset="0"/>
              </a:rPr>
              <a:t>qué</a:t>
            </a:r>
            <a:r>
              <a:rPr lang="en-US" dirty="0" smtClean="0">
                <a:latin typeface="Broadway" pitchFamily="82" charset="0"/>
              </a:rPr>
              <a:t> </a:t>
            </a:r>
            <a:r>
              <a:rPr lang="en-US" dirty="0" err="1" smtClean="0">
                <a:latin typeface="Broadway" pitchFamily="82" charset="0"/>
              </a:rPr>
              <a:t>hacemos</a:t>
            </a:r>
            <a:r>
              <a:rPr lang="en-US" dirty="0" smtClean="0">
                <a:latin typeface="Broadway" pitchFamily="82" charset="0"/>
              </a:rPr>
              <a:t> </a:t>
            </a:r>
            <a:r>
              <a:rPr lang="en-US" dirty="0" err="1" smtClean="0">
                <a:latin typeface="Broadway" pitchFamily="82" charset="0"/>
              </a:rPr>
              <a:t>si</a:t>
            </a:r>
            <a:r>
              <a:rPr lang="en-US" dirty="0" smtClean="0">
                <a:latin typeface="Broadway" pitchFamily="82" charset="0"/>
              </a:rPr>
              <a:t> hay </a:t>
            </a:r>
            <a:r>
              <a:rPr lang="en-US" dirty="0" err="1" smtClean="0">
                <a:latin typeface="Broadway" pitchFamily="82" charset="0"/>
              </a:rPr>
              <a:t>inflación</a:t>
            </a:r>
            <a:r>
              <a:rPr lang="en-US" dirty="0" smtClean="0">
                <a:latin typeface="Broadway" pitchFamily="82" charset="0"/>
              </a:rPr>
              <a:t>?</a:t>
            </a:r>
            <a:endParaRPr lang="es-VE" dirty="0">
              <a:latin typeface="Broadway" pitchFamily="82" charset="0"/>
            </a:endParaRPr>
          </a:p>
        </p:txBody>
      </p:sp>
      <p:pic>
        <p:nvPicPr>
          <p:cNvPr id="1946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0102" y="2294874"/>
            <a:ext cx="2357553"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7852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Object 2"/>
          <p:cNvGraphicFramePr>
            <a:graphicFrameLocks noChangeAspect="1"/>
          </p:cNvGraphicFramePr>
          <p:nvPr>
            <p:extLst/>
          </p:nvPr>
        </p:nvGraphicFramePr>
        <p:xfrm>
          <a:off x="3815916" y="2618910"/>
          <a:ext cx="3882582" cy="2484276"/>
        </p:xfrm>
        <a:graphic>
          <a:graphicData uri="http://schemas.openxmlformats.org/presentationml/2006/ole">
            <mc:AlternateContent xmlns:mc="http://schemas.openxmlformats.org/markup-compatibility/2006">
              <mc:Choice xmlns:v="urn:schemas-microsoft-com:vml" Requires="v">
                <p:oleObj spid="_x0000_s140292" name="Dibujo" r:id="rId3" imgW="1997948" imgH="1278256" progId="">
                  <p:embed/>
                </p:oleObj>
              </mc:Choice>
              <mc:Fallback>
                <p:oleObj name="Dibujo" r:id="rId3" imgW="1997948" imgH="127825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5916" y="2618910"/>
                        <a:ext cx="3882582" cy="2484276"/>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p:txBody>
          <a:bodyPr/>
          <a:lstStyle/>
          <a:p>
            <a:r>
              <a:rPr lang="en-US" dirty="0">
                <a:latin typeface="Broadway" pitchFamily="82" charset="0"/>
              </a:rPr>
              <a:t>¿Y </a:t>
            </a:r>
            <a:r>
              <a:rPr lang="en-US" dirty="0" err="1">
                <a:latin typeface="Broadway" pitchFamily="82" charset="0"/>
              </a:rPr>
              <a:t>qué</a:t>
            </a:r>
            <a:r>
              <a:rPr lang="en-US" dirty="0">
                <a:latin typeface="Broadway" pitchFamily="82" charset="0"/>
              </a:rPr>
              <a:t> </a:t>
            </a:r>
            <a:r>
              <a:rPr lang="en-US" dirty="0" err="1">
                <a:latin typeface="Broadway" pitchFamily="82" charset="0"/>
              </a:rPr>
              <a:t>hacemos</a:t>
            </a:r>
            <a:r>
              <a:rPr lang="en-US" dirty="0">
                <a:latin typeface="Broadway" pitchFamily="82" charset="0"/>
              </a:rPr>
              <a:t> </a:t>
            </a:r>
            <a:r>
              <a:rPr lang="en-US" dirty="0" err="1">
                <a:latin typeface="Broadway" pitchFamily="82" charset="0"/>
              </a:rPr>
              <a:t>si</a:t>
            </a:r>
            <a:r>
              <a:rPr lang="en-US" dirty="0">
                <a:latin typeface="Broadway" pitchFamily="82" charset="0"/>
              </a:rPr>
              <a:t> hay </a:t>
            </a:r>
            <a:r>
              <a:rPr lang="en-US" dirty="0" err="1">
                <a:latin typeface="Broadway" pitchFamily="82" charset="0"/>
              </a:rPr>
              <a:t>inflación</a:t>
            </a:r>
            <a:r>
              <a:rPr lang="en-US" dirty="0">
                <a:latin typeface="Broadway" pitchFamily="82" charset="0"/>
              </a:rPr>
              <a:t>?</a:t>
            </a:r>
            <a:endParaRPr lang="es-VE" dirty="0"/>
          </a:p>
        </p:txBody>
      </p:sp>
      <p:pic>
        <p:nvPicPr>
          <p:cNvPr id="2049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629" y="2216675"/>
            <a:ext cx="2441252" cy="304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5412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Object 2"/>
          <p:cNvGraphicFramePr>
            <a:graphicFrameLocks noChangeAspect="1"/>
          </p:cNvGraphicFramePr>
          <p:nvPr>
            <p:extLst/>
          </p:nvPr>
        </p:nvGraphicFramePr>
        <p:xfrm>
          <a:off x="1277634" y="2564904"/>
          <a:ext cx="4177403" cy="2592288"/>
        </p:xfrm>
        <a:graphic>
          <a:graphicData uri="http://schemas.openxmlformats.org/presentationml/2006/ole">
            <mc:AlternateContent xmlns:mc="http://schemas.openxmlformats.org/markup-compatibility/2006">
              <mc:Choice xmlns:v="urn:schemas-microsoft-com:vml" Requires="v">
                <p:oleObj spid="_x0000_s141316" name="Dibujo" r:id="rId3" imgW="2086836" imgH="1296945" progId="">
                  <p:embed/>
                </p:oleObj>
              </mc:Choice>
              <mc:Fallback>
                <p:oleObj name="Dibujo" r:id="rId3" imgW="2086836" imgH="129694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634" y="2564904"/>
                        <a:ext cx="4177403" cy="2592288"/>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p:txBody>
          <a:bodyPr/>
          <a:lstStyle/>
          <a:p>
            <a:r>
              <a:rPr lang="en-US" dirty="0" smtClean="0">
                <a:latin typeface="Broadway" pitchFamily="82" charset="0"/>
              </a:rPr>
              <a:t>¿</a:t>
            </a:r>
            <a:r>
              <a:rPr lang="en-US" dirty="0" err="1" smtClean="0">
                <a:latin typeface="Broadway" pitchFamily="82" charset="0"/>
              </a:rPr>
              <a:t>Qué</a:t>
            </a:r>
            <a:r>
              <a:rPr lang="en-US" dirty="0" smtClean="0">
                <a:latin typeface="Broadway" pitchFamily="82" charset="0"/>
              </a:rPr>
              <a:t> </a:t>
            </a:r>
            <a:r>
              <a:rPr lang="en-US" dirty="0" err="1" smtClean="0">
                <a:latin typeface="Broadway" pitchFamily="82" charset="0"/>
              </a:rPr>
              <a:t>nos</a:t>
            </a:r>
            <a:r>
              <a:rPr lang="en-US" dirty="0" smtClean="0">
                <a:latin typeface="Broadway" pitchFamily="82" charset="0"/>
              </a:rPr>
              <a:t> </a:t>
            </a:r>
            <a:r>
              <a:rPr lang="en-US" dirty="0" err="1" smtClean="0">
                <a:latin typeface="Broadway" pitchFamily="82" charset="0"/>
              </a:rPr>
              <a:t>queda</a:t>
            </a:r>
            <a:r>
              <a:rPr lang="en-US" dirty="0" smtClean="0">
                <a:latin typeface="Broadway" pitchFamily="82" charset="0"/>
              </a:rPr>
              <a:t> de </a:t>
            </a:r>
            <a:r>
              <a:rPr lang="en-US" dirty="0" err="1" smtClean="0">
                <a:latin typeface="Broadway" pitchFamily="82" charset="0"/>
              </a:rPr>
              <a:t>esto</a:t>
            </a:r>
            <a:r>
              <a:rPr lang="en-US" dirty="0" smtClean="0">
                <a:latin typeface="Broadway" pitchFamily="82" charset="0"/>
              </a:rPr>
              <a:t>?</a:t>
            </a:r>
            <a:endParaRPr lang="es-VE" dirty="0">
              <a:latin typeface="Broadway" pitchFamily="82" charset="0"/>
            </a:endParaRPr>
          </a:p>
        </p:txBody>
      </p:sp>
      <p:pic>
        <p:nvPicPr>
          <p:cNvPr id="2151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4462" y="1808821"/>
            <a:ext cx="2378456" cy="359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56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Pruebas</a:t>
            </a:r>
            <a:r>
              <a:rPr lang="en-US" b="1" dirty="0" smtClean="0"/>
              <a:t> de Stress en la </a:t>
            </a:r>
            <a:r>
              <a:rPr lang="en-US" b="1" dirty="0" err="1" smtClean="0"/>
              <a:t>realidad</a:t>
            </a:r>
            <a:r>
              <a:rPr lang="en-US" b="1" dirty="0" smtClean="0"/>
              <a:t> actual</a:t>
            </a:r>
            <a:endParaRPr lang="es-VE" b="1" dirty="0"/>
          </a:p>
        </p:txBody>
      </p:sp>
      <p:sp>
        <p:nvSpPr>
          <p:cNvPr id="3" name="Content Placeholder 2"/>
          <p:cNvSpPr>
            <a:spLocks noGrp="1"/>
          </p:cNvSpPr>
          <p:nvPr>
            <p:ph idx="1"/>
          </p:nvPr>
        </p:nvSpPr>
        <p:spPr>
          <a:xfrm>
            <a:off x="1485900" y="2057401"/>
            <a:ext cx="6164442" cy="2073678"/>
          </a:xfrm>
        </p:spPr>
        <p:txBody>
          <a:bodyPr/>
          <a:lstStyle/>
          <a:p>
            <a:pPr algn="just"/>
            <a:r>
              <a:rPr lang="en-US" sz="1500" dirty="0"/>
              <a:t>Las </a:t>
            </a:r>
            <a:r>
              <a:rPr lang="en-US" sz="1500" dirty="0" err="1"/>
              <a:t>empresas</a:t>
            </a:r>
            <a:r>
              <a:rPr lang="en-US" sz="1500" dirty="0"/>
              <a:t> </a:t>
            </a:r>
            <a:r>
              <a:rPr lang="en-US" sz="1500" dirty="0" err="1"/>
              <a:t>están</a:t>
            </a:r>
            <a:r>
              <a:rPr lang="en-US" sz="1500" dirty="0"/>
              <a:t> </a:t>
            </a:r>
            <a:r>
              <a:rPr lang="en-US" sz="1500" dirty="0" err="1"/>
              <a:t>sometidas</a:t>
            </a:r>
            <a:r>
              <a:rPr lang="en-US" sz="1500" dirty="0"/>
              <a:t> en </a:t>
            </a:r>
            <a:r>
              <a:rPr lang="en-US" sz="1500" dirty="0" err="1"/>
              <a:t>estos</a:t>
            </a:r>
            <a:r>
              <a:rPr lang="en-US" sz="1500" dirty="0"/>
              <a:t> </a:t>
            </a:r>
            <a:r>
              <a:rPr lang="en-US" sz="1500" dirty="0" err="1"/>
              <a:t>momentos</a:t>
            </a:r>
            <a:r>
              <a:rPr lang="en-US" sz="1500" dirty="0"/>
              <a:t> a </a:t>
            </a:r>
            <a:r>
              <a:rPr lang="en-US" sz="1500" dirty="0" err="1"/>
              <a:t>importantes</a:t>
            </a:r>
            <a:r>
              <a:rPr lang="en-US" sz="1500" dirty="0"/>
              <a:t> </a:t>
            </a:r>
            <a:r>
              <a:rPr lang="en-US" sz="1500" dirty="0" err="1"/>
              <a:t>riesgos</a:t>
            </a:r>
            <a:r>
              <a:rPr lang="en-US" sz="1500" dirty="0"/>
              <a:t> </a:t>
            </a:r>
            <a:r>
              <a:rPr lang="en-US" sz="1500" dirty="0" err="1"/>
              <a:t>que</a:t>
            </a:r>
            <a:r>
              <a:rPr lang="en-US" sz="1500" dirty="0"/>
              <a:t> </a:t>
            </a:r>
            <a:r>
              <a:rPr lang="en-US" sz="1500" dirty="0" err="1"/>
              <a:t>deben</a:t>
            </a:r>
            <a:r>
              <a:rPr lang="en-US" sz="1500" dirty="0"/>
              <a:t> </a:t>
            </a:r>
            <a:r>
              <a:rPr lang="en-US" sz="1500" dirty="0" err="1"/>
              <a:t>ser</a:t>
            </a:r>
            <a:r>
              <a:rPr lang="en-US" sz="1500" dirty="0"/>
              <a:t> </a:t>
            </a:r>
            <a:r>
              <a:rPr lang="en-US" sz="1500" dirty="0" err="1"/>
              <a:t>evaluados</a:t>
            </a:r>
            <a:r>
              <a:rPr lang="en-US" sz="1500" dirty="0"/>
              <a:t> en forma </a:t>
            </a:r>
            <a:r>
              <a:rPr lang="en-US" sz="1500" dirty="0" err="1"/>
              <a:t>proactica</a:t>
            </a:r>
            <a:r>
              <a:rPr lang="en-US" sz="1500" dirty="0"/>
              <a:t> antes </a:t>
            </a:r>
            <a:r>
              <a:rPr lang="en-US" sz="1500" dirty="0" err="1"/>
              <a:t>que</a:t>
            </a:r>
            <a:r>
              <a:rPr lang="en-US" sz="1500" dirty="0"/>
              <a:t> se </a:t>
            </a:r>
            <a:r>
              <a:rPr lang="en-US" sz="1500" dirty="0" err="1"/>
              <a:t>produzcan</a:t>
            </a:r>
            <a:r>
              <a:rPr lang="en-US" sz="1500" dirty="0"/>
              <a:t> los </a:t>
            </a:r>
            <a:r>
              <a:rPr lang="en-US" sz="1500" dirty="0" err="1"/>
              <a:t>problemas</a:t>
            </a:r>
            <a:r>
              <a:rPr lang="en-US" sz="1500" dirty="0"/>
              <a:t> </a:t>
            </a:r>
            <a:r>
              <a:rPr lang="en-US" sz="1500" dirty="0" err="1"/>
              <a:t>reales</a:t>
            </a:r>
            <a:r>
              <a:rPr lang="en-US" sz="1500" dirty="0"/>
              <a:t>.</a:t>
            </a:r>
          </a:p>
          <a:p>
            <a:pPr marL="0" indent="0" algn="just">
              <a:buNone/>
            </a:pPr>
            <a:endParaRPr lang="en-US" sz="1500" dirty="0"/>
          </a:p>
          <a:p>
            <a:pPr algn="just"/>
            <a:r>
              <a:rPr lang="en-US" sz="1500" dirty="0"/>
              <a:t>¿</a:t>
            </a:r>
            <a:r>
              <a:rPr lang="en-US" sz="1500" dirty="0" err="1"/>
              <a:t>Cuáles</a:t>
            </a:r>
            <a:r>
              <a:rPr lang="en-US" sz="1500" dirty="0"/>
              <a:t> son los </a:t>
            </a:r>
            <a:r>
              <a:rPr lang="en-US" sz="1500" dirty="0" err="1"/>
              <a:t>factores</a:t>
            </a:r>
            <a:r>
              <a:rPr lang="en-US" sz="1500" dirty="0"/>
              <a:t> del </a:t>
            </a:r>
            <a:r>
              <a:rPr lang="en-US" sz="1500" dirty="0" err="1"/>
              <a:t>devenir</a:t>
            </a:r>
            <a:r>
              <a:rPr lang="en-US" sz="1500" dirty="0"/>
              <a:t> </a:t>
            </a:r>
            <a:r>
              <a:rPr lang="en-US" sz="1500" dirty="0" err="1"/>
              <a:t>económico</a:t>
            </a:r>
            <a:r>
              <a:rPr lang="en-US" sz="1500" dirty="0"/>
              <a:t> </a:t>
            </a:r>
            <a:r>
              <a:rPr lang="en-US" sz="1500" dirty="0" err="1"/>
              <a:t>que</a:t>
            </a:r>
            <a:r>
              <a:rPr lang="en-US" sz="1500" dirty="0"/>
              <a:t> </a:t>
            </a:r>
            <a:r>
              <a:rPr lang="en-US" sz="1500" dirty="0" err="1"/>
              <a:t>podrían</a:t>
            </a:r>
            <a:r>
              <a:rPr lang="en-US" sz="1500" dirty="0"/>
              <a:t> </a:t>
            </a:r>
            <a:r>
              <a:rPr lang="en-US" sz="1500" dirty="0" err="1"/>
              <a:t>afectar</a:t>
            </a:r>
            <a:r>
              <a:rPr lang="en-US" sz="1500" dirty="0"/>
              <a:t> la </a:t>
            </a:r>
            <a:r>
              <a:rPr lang="en-US" sz="1500" dirty="0" err="1"/>
              <a:t>condición</a:t>
            </a:r>
            <a:r>
              <a:rPr lang="en-US" sz="1500" dirty="0"/>
              <a:t> </a:t>
            </a:r>
            <a:r>
              <a:rPr lang="en-US" sz="1500" dirty="0" err="1"/>
              <a:t>crediticia</a:t>
            </a:r>
            <a:r>
              <a:rPr lang="en-US" sz="1500" dirty="0"/>
              <a:t> de </a:t>
            </a:r>
            <a:r>
              <a:rPr lang="en-US" sz="1500" dirty="0" err="1"/>
              <a:t>las</a:t>
            </a:r>
            <a:r>
              <a:rPr lang="en-US" sz="1500" dirty="0"/>
              <a:t> </a:t>
            </a:r>
            <a:r>
              <a:rPr lang="en-US" sz="1500" dirty="0" err="1"/>
              <a:t>empresas</a:t>
            </a:r>
            <a:r>
              <a:rPr lang="en-US" sz="1500" dirty="0"/>
              <a:t>?</a:t>
            </a:r>
            <a:endParaRPr lang="es-VE" sz="1500"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796" y="3861049"/>
            <a:ext cx="3942438" cy="206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5739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Stress Test</a:t>
            </a:r>
            <a:endParaRPr lang="es-VE" b="1" dirty="0"/>
          </a:p>
        </p:txBody>
      </p:sp>
      <p:sp>
        <p:nvSpPr>
          <p:cNvPr id="3" name="Content Placeholder 2"/>
          <p:cNvSpPr>
            <a:spLocks noGrp="1"/>
          </p:cNvSpPr>
          <p:nvPr>
            <p:ph idx="1"/>
          </p:nvPr>
        </p:nvSpPr>
        <p:spPr/>
        <p:txBody>
          <a:bodyPr/>
          <a:lstStyle/>
          <a:p>
            <a:r>
              <a:rPr lang="en-US" b="1" dirty="0" err="1" smtClean="0"/>
              <a:t>Exposición</a:t>
            </a:r>
            <a:r>
              <a:rPr lang="en-US" b="1" dirty="0" smtClean="0"/>
              <a:t> </a:t>
            </a:r>
            <a:r>
              <a:rPr lang="en-US" b="1" dirty="0" err="1" smtClean="0"/>
              <a:t>cambiaria</a:t>
            </a:r>
            <a:r>
              <a:rPr lang="en-US" b="1" dirty="0" smtClean="0"/>
              <a:t>:</a:t>
            </a:r>
            <a:r>
              <a:rPr lang="en-US" dirty="0" smtClean="0"/>
              <a:t>	</a:t>
            </a:r>
          </a:p>
          <a:p>
            <a:pPr lvl="1" algn="just"/>
            <a:r>
              <a:rPr lang="en-US" dirty="0" err="1" smtClean="0"/>
              <a:t>Liquidaciones</a:t>
            </a:r>
            <a:r>
              <a:rPr lang="en-US" dirty="0" smtClean="0"/>
              <a:t> </a:t>
            </a:r>
            <a:r>
              <a:rPr lang="en-US" dirty="0" err="1" smtClean="0"/>
              <a:t>pendientes</a:t>
            </a:r>
            <a:r>
              <a:rPr lang="en-US" dirty="0" smtClean="0"/>
              <a:t> en </a:t>
            </a:r>
            <a:r>
              <a:rPr lang="en-US" dirty="0" err="1" smtClean="0"/>
              <a:t>dólares</a:t>
            </a:r>
            <a:r>
              <a:rPr lang="es-VE" dirty="0" smtClean="0"/>
              <a:t> </a:t>
            </a:r>
            <a:r>
              <a:rPr lang="es-VE" dirty="0"/>
              <a:t> </a:t>
            </a:r>
            <a:r>
              <a:rPr lang="es-VE" dirty="0" smtClean="0"/>
              <a:t>¿A cuánto tendría la empresa que pagar el dólar y de cuánto sería la pérdida cambiaria?</a:t>
            </a:r>
            <a:r>
              <a:rPr lang="en-US" dirty="0"/>
              <a:t> </a:t>
            </a:r>
            <a:r>
              <a:rPr lang="en-US" dirty="0" err="1" smtClean="0"/>
              <a:t>Vs</a:t>
            </a:r>
            <a:r>
              <a:rPr lang="en-US" dirty="0" smtClean="0"/>
              <a:t> </a:t>
            </a:r>
            <a:r>
              <a:rPr lang="en-US" dirty="0" err="1" smtClean="0"/>
              <a:t>Capacidad</a:t>
            </a:r>
            <a:r>
              <a:rPr lang="en-US" dirty="0" smtClean="0"/>
              <a:t> de </a:t>
            </a:r>
            <a:r>
              <a:rPr lang="en-US" dirty="0" err="1" smtClean="0"/>
              <a:t>ajustar</a:t>
            </a:r>
            <a:r>
              <a:rPr lang="en-US" dirty="0" smtClean="0"/>
              <a:t> el </a:t>
            </a:r>
            <a:r>
              <a:rPr lang="en-US" dirty="0" err="1" smtClean="0"/>
              <a:t>precio</a:t>
            </a:r>
            <a:r>
              <a:rPr lang="en-US" dirty="0" smtClean="0"/>
              <a:t> del </a:t>
            </a:r>
            <a:r>
              <a:rPr lang="en-US" dirty="0" err="1" smtClean="0"/>
              <a:t>inventario</a:t>
            </a:r>
            <a:endParaRPr lang="en-US" dirty="0" smtClean="0"/>
          </a:p>
          <a:p>
            <a:r>
              <a:rPr lang="en-US" b="1" dirty="0" err="1" smtClean="0"/>
              <a:t>Riesgos</a:t>
            </a:r>
            <a:r>
              <a:rPr lang="en-US" b="1" dirty="0" smtClean="0"/>
              <a:t> de </a:t>
            </a:r>
            <a:r>
              <a:rPr lang="en-US" b="1" dirty="0" err="1" smtClean="0"/>
              <a:t>regulación</a:t>
            </a:r>
            <a:r>
              <a:rPr lang="en-US" b="1" dirty="0" smtClean="0"/>
              <a:t>:</a:t>
            </a:r>
          </a:p>
          <a:p>
            <a:pPr lvl="1" algn="just"/>
            <a:r>
              <a:rPr lang="en-US" dirty="0" err="1" smtClean="0"/>
              <a:t>Márgenes</a:t>
            </a:r>
            <a:r>
              <a:rPr lang="en-US" dirty="0" smtClean="0"/>
              <a:t> </a:t>
            </a:r>
            <a:r>
              <a:rPr lang="en-US" dirty="0" err="1" smtClean="0"/>
              <a:t>actuales</a:t>
            </a:r>
            <a:r>
              <a:rPr lang="en-US" dirty="0" smtClean="0"/>
              <a:t> </a:t>
            </a:r>
            <a:r>
              <a:rPr lang="en-US" dirty="0" err="1" smtClean="0"/>
              <a:t>vs</a:t>
            </a:r>
            <a:r>
              <a:rPr lang="en-US" dirty="0" smtClean="0"/>
              <a:t> </a:t>
            </a:r>
            <a:r>
              <a:rPr lang="en-US" dirty="0" err="1" smtClean="0"/>
              <a:t>nuevos</a:t>
            </a:r>
            <a:r>
              <a:rPr lang="en-US" dirty="0" smtClean="0"/>
              <a:t> </a:t>
            </a:r>
            <a:r>
              <a:rPr lang="en-US" dirty="0" err="1" smtClean="0"/>
              <a:t>márgenes</a:t>
            </a:r>
            <a:r>
              <a:rPr lang="en-US" dirty="0" smtClean="0"/>
              <a:t>. Si los </a:t>
            </a:r>
            <a:r>
              <a:rPr lang="en-US" dirty="0" err="1" smtClean="0"/>
              <a:t>márgenes</a:t>
            </a:r>
            <a:r>
              <a:rPr lang="en-US" dirty="0" smtClean="0"/>
              <a:t> </a:t>
            </a:r>
            <a:r>
              <a:rPr lang="en-US" dirty="0" err="1" smtClean="0"/>
              <a:t>bajan</a:t>
            </a:r>
            <a:r>
              <a:rPr lang="en-US" dirty="0" smtClean="0"/>
              <a:t>, ¿</a:t>
            </a:r>
            <a:r>
              <a:rPr lang="en-US" dirty="0" err="1" smtClean="0"/>
              <a:t>Será</a:t>
            </a:r>
            <a:r>
              <a:rPr lang="en-US" dirty="0" smtClean="0"/>
              <a:t> </a:t>
            </a:r>
            <a:r>
              <a:rPr lang="en-US" dirty="0" err="1" smtClean="0"/>
              <a:t>sostenible</a:t>
            </a:r>
            <a:r>
              <a:rPr lang="en-US" dirty="0" smtClean="0"/>
              <a:t> el </a:t>
            </a:r>
            <a:r>
              <a:rPr lang="en-US" dirty="0" err="1" smtClean="0"/>
              <a:t>negocio</a:t>
            </a:r>
            <a:r>
              <a:rPr lang="en-US" dirty="0" smtClean="0"/>
              <a:t>? ¿</a:t>
            </a:r>
            <a:r>
              <a:rPr lang="en-US" dirty="0" err="1" smtClean="0"/>
              <a:t>Es</a:t>
            </a:r>
            <a:r>
              <a:rPr lang="en-US" dirty="0" smtClean="0"/>
              <a:t> </a:t>
            </a:r>
            <a:r>
              <a:rPr lang="en-US" dirty="0" err="1" smtClean="0"/>
              <a:t>posible</a:t>
            </a:r>
            <a:r>
              <a:rPr lang="en-US" dirty="0" smtClean="0"/>
              <a:t> </a:t>
            </a:r>
            <a:r>
              <a:rPr lang="en-US" dirty="0" err="1" smtClean="0"/>
              <a:t>que</a:t>
            </a:r>
            <a:r>
              <a:rPr lang="en-US" dirty="0" smtClean="0"/>
              <a:t> la </a:t>
            </a:r>
            <a:r>
              <a:rPr lang="en-US" dirty="0" err="1" smtClean="0"/>
              <a:t>empresa</a:t>
            </a:r>
            <a:r>
              <a:rPr lang="en-US" dirty="0" smtClean="0"/>
              <a:t> </a:t>
            </a:r>
            <a:r>
              <a:rPr lang="en-US" dirty="0" err="1" smtClean="0"/>
              <a:t>haga</a:t>
            </a:r>
            <a:r>
              <a:rPr lang="en-US" dirty="0" smtClean="0"/>
              <a:t> </a:t>
            </a:r>
            <a:r>
              <a:rPr lang="en-US" dirty="0" err="1" smtClean="0"/>
              <a:t>ajustes</a:t>
            </a:r>
            <a:r>
              <a:rPr lang="en-US" dirty="0" smtClean="0"/>
              <a:t>?</a:t>
            </a:r>
            <a:endParaRPr lang="es-VE" dirty="0" smtClean="0"/>
          </a:p>
        </p:txBody>
      </p:sp>
    </p:spTree>
    <p:extLst>
      <p:ext uri="{BB962C8B-B14F-4D97-AF65-F5344CB8AC3E}">
        <p14:creationId xmlns:p14="http://schemas.microsoft.com/office/powerpoint/2010/main" val="31892197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Stress Test</a:t>
            </a:r>
            <a:endParaRPr lang="es-VE" b="1" dirty="0"/>
          </a:p>
        </p:txBody>
      </p:sp>
      <p:sp>
        <p:nvSpPr>
          <p:cNvPr id="3" name="Content Placeholder 2"/>
          <p:cNvSpPr>
            <a:spLocks noGrp="1"/>
          </p:cNvSpPr>
          <p:nvPr>
            <p:ph idx="1"/>
          </p:nvPr>
        </p:nvSpPr>
        <p:spPr/>
        <p:txBody>
          <a:bodyPr/>
          <a:lstStyle/>
          <a:p>
            <a:r>
              <a:rPr lang="en-US" sz="2800" b="1" dirty="0" err="1"/>
              <a:t>Riesgo</a:t>
            </a:r>
            <a:r>
              <a:rPr lang="en-US" sz="2800" b="1" dirty="0"/>
              <a:t> de </a:t>
            </a:r>
            <a:r>
              <a:rPr lang="en-US" sz="2800" b="1" dirty="0" err="1"/>
              <a:t>suministros</a:t>
            </a:r>
            <a:r>
              <a:rPr lang="en-US" sz="2800" b="1" dirty="0"/>
              <a:t>:	</a:t>
            </a:r>
          </a:p>
          <a:p>
            <a:pPr lvl="1" algn="just"/>
            <a:r>
              <a:rPr lang="en-US" sz="2400" dirty="0"/>
              <a:t>Si se </a:t>
            </a:r>
            <a:r>
              <a:rPr lang="en-US" sz="2400" dirty="0" err="1"/>
              <a:t>trata</a:t>
            </a:r>
            <a:r>
              <a:rPr lang="en-US" sz="2400" dirty="0"/>
              <a:t> de </a:t>
            </a:r>
            <a:r>
              <a:rPr lang="en-US" sz="2400" dirty="0" err="1"/>
              <a:t>una</a:t>
            </a:r>
            <a:r>
              <a:rPr lang="en-US" sz="2400" dirty="0"/>
              <a:t> </a:t>
            </a:r>
            <a:r>
              <a:rPr lang="en-US" sz="2400" dirty="0" err="1"/>
              <a:t>comercializadora</a:t>
            </a:r>
            <a:r>
              <a:rPr lang="en-US" sz="2400" dirty="0"/>
              <a:t> o </a:t>
            </a:r>
            <a:r>
              <a:rPr lang="en-US" sz="2400" dirty="0" err="1"/>
              <a:t>distribuidora</a:t>
            </a:r>
            <a:r>
              <a:rPr lang="en-US" sz="2400" dirty="0"/>
              <a:t>, </a:t>
            </a:r>
            <a:r>
              <a:rPr lang="en-US" sz="2400" dirty="0" err="1"/>
              <a:t>tendría</a:t>
            </a:r>
            <a:r>
              <a:rPr lang="en-US" sz="2400" dirty="0"/>
              <a:t> la </a:t>
            </a:r>
            <a:r>
              <a:rPr lang="en-US" sz="2400" dirty="0" err="1"/>
              <a:t>capacidad</a:t>
            </a:r>
            <a:r>
              <a:rPr lang="en-US" sz="2400" dirty="0"/>
              <a:t> de </a:t>
            </a:r>
            <a:r>
              <a:rPr lang="en-US" sz="2400" dirty="0" err="1"/>
              <a:t>obtener</a:t>
            </a:r>
            <a:r>
              <a:rPr lang="en-US" sz="2400" dirty="0"/>
              <a:t> los </a:t>
            </a:r>
            <a:r>
              <a:rPr lang="en-US" sz="2400" dirty="0" err="1"/>
              <a:t>suministros</a:t>
            </a:r>
            <a:r>
              <a:rPr lang="en-US" sz="2400" dirty="0"/>
              <a:t> </a:t>
            </a:r>
            <a:r>
              <a:rPr lang="en-US" sz="2400" dirty="0" err="1"/>
              <a:t>que</a:t>
            </a:r>
            <a:r>
              <a:rPr lang="en-US" sz="2400" dirty="0"/>
              <a:t> </a:t>
            </a:r>
            <a:r>
              <a:rPr lang="en-US" sz="2400" dirty="0" err="1"/>
              <a:t>mantengan</a:t>
            </a:r>
            <a:r>
              <a:rPr lang="en-US" sz="2400" dirty="0"/>
              <a:t> un </a:t>
            </a:r>
            <a:r>
              <a:rPr lang="en-US" sz="2400" dirty="0" err="1"/>
              <a:t>volumen</a:t>
            </a:r>
            <a:r>
              <a:rPr lang="en-US" sz="2400" dirty="0"/>
              <a:t> </a:t>
            </a:r>
            <a:r>
              <a:rPr lang="en-US" sz="2400" dirty="0" err="1"/>
              <a:t>operativo</a:t>
            </a:r>
            <a:r>
              <a:rPr lang="en-US" sz="2400" dirty="0"/>
              <a:t> </a:t>
            </a:r>
            <a:r>
              <a:rPr lang="en-US" sz="2400" dirty="0" err="1"/>
              <a:t>adecuado</a:t>
            </a:r>
            <a:r>
              <a:rPr lang="en-US" sz="2400" dirty="0"/>
              <a:t> </a:t>
            </a:r>
            <a:r>
              <a:rPr lang="en-US" sz="2400" dirty="0" err="1"/>
              <a:t>para</a:t>
            </a:r>
            <a:r>
              <a:rPr lang="en-US" sz="2400" dirty="0"/>
              <a:t> </a:t>
            </a:r>
            <a:r>
              <a:rPr lang="en-US" sz="2400" dirty="0" err="1"/>
              <a:t>sostener</a:t>
            </a:r>
            <a:r>
              <a:rPr lang="en-US" sz="2400" dirty="0"/>
              <a:t> a </a:t>
            </a:r>
            <a:r>
              <a:rPr lang="en-US" sz="2400" dirty="0" err="1"/>
              <a:t>su</a:t>
            </a:r>
            <a:r>
              <a:rPr lang="en-US" sz="2400" dirty="0"/>
              <a:t> </a:t>
            </a:r>
            <a:r>
              <a:rPr lang="en-US" sz="2400" dirty="0" err="1"/>
              <a:t>estructura</a:t>
            </a:r>
            <a:endParaRPr lang="en-US" sz="2400" dirty="0"/>
          </a:p>
          <a:p>
            <a:r>
              <a:rPr lang="en-US" sz="2800" b="1" dirty="0" err="1"/>
              <a:t>Riesgos</a:t>
            </a:r>
            <a:r>
              <a:rPr lang="en-US" sz="2800" b="1" dirty="0"/>
              <a:t> de </a:t>
            </a:r>
            <a:r>
              <a:rPr lang="en-US" sz="2800" b="1" dirty="0" err="1"/>
              <a:t>expropiación</a:t>
            </a:r>
            <a:r>
              <a:rPr lang="en-US" sz="2800" b="1" dirty="0"/>
              <a:t>:</a:t>
            </a:r>
          </a:p>
          <a:p>
            <a:pPr lvl="1" algn="just"/>
            <a:r>
              <a:rPr lang="en-US" sz="2400" dirty="0"/>
              <a:t>¿</a:t>
            </a:r>
            <a:r>
              <a:rPr lang="en-US" sz="2400" dirty="0" err="1"/>
              <a:t>Es</a:t>
            </a:r>
            <a:r>
              <a:rPr lang="en-US" sz="2400" dirty="0"/>
              <a:t> la </a:t>
            </a:r>
            <a:r>
              <a:rPr lang="en-US" sz="2400" dirty="0" err="1"/>
              <a:t>empresa</a:t>
            </a:r>
            <a:r>
              <a:rPr lang="en-US" sz="2400" dirty="0"/>
              <a:t> y </a:t>
            </a:r>
            <a:r>
              <a:rPr lang="en-US" sz="2400" dirty="0" err="1"/>
              <a:t>sus</a:t>
            </a:r>
            <a:r>
              <a:rPr lang="en-US" sz="2400" dirty="0"/>
              <a:t> </a:t>
            </a:r>
            <a:r>
              <a:rPr lang="en-US" sz="2400" dirty="0" err="1"/>
              <a:t>activos</a:t>
            </a:r>
            <a:r>
              <a:rPr lang="en-US" sz="2400" dirty="0"/>
              <a:t> </a:t>
            </a:r>
            <a:r>
              <a:rPr lang="en-US" sz="2400" dirty="0" err="1"/>
              <a:t>suceptible</a:t>
            </a:r>
            <a:r>
              <a:rPr lang="en-US" sz="2400" dirty="0"/>
              <a:t> de </a:t>
            </a:r>
            <a:r>
              <a:rPr lang="en-US" sz="2400" dirty="0" err="1"/>
              <a:t>expropiación</a:t>
            </a:r>
            <a:r>
              <a:rPr lang="en-US" sz="2400" dirty="0"/>
              <a:t>, en </a:t>
            </a:r>
            <a:r>
              <a:rPr lang="en-US" sz="2400" dirty="0" err="1"/>
              <a:t>ese</a:t>
            </a:r>
            <a:r>
              <a:rPr lang="en-US" sz="2400" dirty="0"/>
              <a:t> </a:t>
            </a:r>
            <a:r>
              <a:rPr lang="en-US" sz="2400" dirty="0" err="1"/>
              <a:t>caso</a:t>
            </a:r>
            <a:r>
              <a:rPr lang="en-US" sz="2400" dirty="0"/>
              <a:t>, se ha </a:t>
            </a:r>
            <a:r>
              <a:rPr lang="en-US" sz="2400" dirty="0" err="1"/>
              <a:t>solicitado</a:t>
            </a:r>
            <a:r>
              <a:rPr lang="en-US" sz="2400" dirty="0"/>
              <a:t> el </a:t>
            </a:r>
            <a:r>
              <a:rPr lang="en-US" sz="2400" dirty="0" err="1"/>
              <a:t>colateral</a:t>
            </a:r>
            <a:r>
              <a:rPr lang="en-US" sz="2400" dirty="0"/>
              <a:t> </a:t>
            </a:r>
            <a:r>
              <a:rPr lang="en-US" sz="2400" dirty="0" err="1"/>
              <a:t>correcto</a:t>
            </a:r>
            <a:r>
              <a:rPr lang="en-US" sz="2400" dirty="0"/>
              <a:t>?</a:t>
            </a:r>
          </a:p>
          <a:p>
            <a:r>
              <a:rPr lang="en-US" sz="2800" b="1" dirty="0" err="1"/>
              <a:t>Riesgo</a:t>
            </a:r>
            <a:r>
              <a:rPr lang="en-US" sz="2800" b="1" dirty="0"/>
              <a:t> de </a:t>
            </a:r>
            <a:r>
              <a:rPr lang="en-US" sz="2800" b="1" dirty="0" err="1"/>
              <a:t>colateral</a:t>
            </a:r>
            <a:r>
              <a:rPr lang="en-US" sz="2800" b="1" dirty="0"/>
              <a:t>:</a:t>
            </a:r>
          </a:p>
          <a:p>
            <a:pPr lvl="1" algn="just"/>
            <a:r>
              <a:rPr lang="en-US" sz="2400" dirty="0"/>
              <a:t>¿Las </a:t>
            </a:r>
            <a:r>
              <a:rPr lang="en-US" sz="2400" dirty="0" err="1"/>
              <a:t>garantías</a:t>
            </a:r>
            <a:r>
              <a:rPr lang="en-US" sz="2400" dirty="0"/>
              <a:t> </a:t>
            </a:r>
            <a:r>
              <a:rPr lang="en-US" sz="2400" dirty="0" err="1"/>
              <a:t>colaterales</a:t>
            </a:r>
            <a:r>
              <a:rPr lang="en-US" sz="2400" dirty="0"/>
              <a:t> </a:t>
            </a:r>
            <a:r>
              <a:rPr lang="en-US" sz="2400" dirty="0" err="1"/>
              <a:t>extablecidas</a:t>
            </a:r>
            <a:r>
              <a:rPr lang="en-US" sz="2400" dirty="0"/>
              <a:t> son </a:t>
            </a:r>
            <a:r>
              <a:rPr lang="en-US" sz="2400" dirty="0" err="1"/>
              <a:t>liquidables</a:t>
            </a:r>
            <a:r>
              <a:rPr lang="en-US" sz="2400" dirty="0"/>
              <a:t>?</a:t>
            </a:r>
          </a:p>
        </p:txBody>
      </p:sp>
    </p:spTree>
    <p:extLst>
      <p:ext uri="{BB962C8B-B14F-4D97-AF65-F5344CB8AC3E}">
        <p14:creationId xmlns:p14="http://schemas.microsoft.com/office/powerpoint/2010/main" val="10202423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Stress Test</a:t>
            </a:r>
            <a:endParaRPr lang="es-VE" b="1" dirty="0"/>
          </a:p>
        </p:txBody>
      </p:sp>
      <p:sp>
        <p:nvSpPr>
          <p:cNvPr id="3" name="Content Placeholder 2"/>
          <p:cNvSpPr>
            <a:spLocks noGrp="1"/>
          </p:cNvSpPr>
          <p:nvPr>
            <p:ph idx="1"/>
          </p:nvPr>
        </p:nvSpPr>
        <p:spPr/>
        <p:txBody>
          <a:bodyPr/>
          <a:lstStyle/>
          <a:p>
            <a:r>
              <a:rPr lang="en-US" sz="2800" b="1" dirty="0" err="1"/>
              <a:t>Caída</a:t>
            </a:r>
            <a:r>
              <a:rPr lang="en-US" sz="2800" b="1" dirty="0"/>
              <a:t> en </a:t>
            </a:r>
            <a:r>
              <a:rPr lang="en-US" sz="2800" b="1" dirty="0" err="1"/>
              <a:t>las</a:t>
            </a:r>
            <a:r>
              <a:rPr lang="en-US" sz="2800" b="1" dirty="0"/>
              <a:t> </a:t>
            </a:r>
            <a:r>
              <a:rPr lang="en-US" sz="2800" b="1" dirty="0" err="1"/>
              <a:t>ventas</a:t>
            </a:r>
            <a:r>
              <a:rPr lang="en-US" sz="2800" b="1" dirty="0"/>
              <a:t>:</a:t>
            </a:r>
          </a:p>
          <a:p>
            <a:pPr lvl="1" algn="just"/>
            <a:r>
              <a:rPr lang="en-US" sz="2400" dirty="0"/>
              <a:t>¿Se </a:t>
            </a:r>
            <a:r>
              <a:rPr lang="en-US" sz="2400" dirty="0" err="1"/>
              <a:t>trata</a:t>
            </a:r>
            <a:r>
              <a:rPr lang="en-US" sz="2400" dirty="0"/>
              <a:t> de </a:t>
            </a:r>
            <a:r>
              <a:rPr lang="en-US" sz="2400" dirty="0" err="1"/>
              <a:t>productos</a:t>
            </a:r>
            <a:r>
              <a:rPr lang="en-US" sz="2400" dirty="0"/>
              <a:t> o </a:t>
            </a:r>
            <a:r>
              <a:rPr lang="en-US" sz="2400" dirty="0" err="1"/>
              <a:t>servicios</a:t>
            </a:r>
            <a:r>
              <a:rPr lang="en-US" sz="2400" dirty="0"/>
              <a:t> </a:t>
            </a:r>
            <a:r>
              <a:rPr lang="en-US" sz="2400" dirty="0" err="1"/>
              <a:t>que</a:t>
            </a:r>
            <a:r>
              <a:rPr lang="en-US" sz="2400" dirty="0"/>
              <a:t> </a:t>
            </a:r>
            <a:r>
              <a:rPr lang="en-US" sz="2400" dirty="0" err="1"/>
              <a:t>pueden</a:t>
            </a:r>
            <a:r>
              <a:rPr lang="en-US" sz="2400" dirty="0"/>
              <a:t> </a:t>
            </a:r>
            <a:r>
              <a:rPr lang="en-US" sz="2400" dirty="0" err="1"/>
              <a:t>bajar</a:t>
            </a:r>
            <a:r>
              <a:rPr lang="en-US" sz="2400" dirty="0"/>
              <a:t> </a:t>
            </a:r>
            <a:r>
              <a:rPr lang="en-US" sz="2400" dirty="0" err="1"/>
              <a:t>sus</a:t>
            </a:r>
            <a:r>
              <a:rPr lang="en-US" sz="2400" dirty="0"/>
              <a:t> </a:t>
            </a:r>
            <a:r>
              <a:rPr lang="en-US" sz="2400" dirty="0" err="1"/>
              <a:t>ventas</a:t>
            </a:r>
            <a:r>
              <a:rPr lang="en-US" sz="2400" dirty="0"/>
              <a:t> </a:t>
            </a:r>
            <a:r>
              <a:rPr lang="en-US" sz="2400" dirty="0" err="1"/>
              <a:t>debido</a:t>
            </a:r>
            <a:r>
              <a:rPr lang="en-US" sz="2400" dirty="0"/>
              <a:t> a la crisis? ¿</a:t>
            </a:r>
            <a:r>
              <a:rPr lang="en-US" sz="2400" dirty="0" err="1"/>
              <a:t>Será</a:t>
            </a:r>
            <a:r>
              <a:rPr lang="en-US" sz="2400" dirty="0"/>
              <a:t> </a:t>
            </a:r>
            <a:r>
              <a:rPr lang="en-US" sz="2400" dirty="0" err="1"/>
              <a:t>sostenible</a:t>
            </a:r>
            <a:r>
              <a:rPr lang="en-US" sz="2400" dirty="0"/>
              <a:t>?</a:t>
            </a:r>
          </a:p>
          <a:p>
            <a:r>
              <a:rPr lang="en-US" sz="2800" b="1" dirty="0" err="1"/>
              <a:t>Leyes</a:t>
            </a:r>
            <a:r>
              <a:rPr lang="en-US" sz="2800" b="1" dirty="0"/>
              <a:t> </a:t>
            </a:r>
            <a:r>
              <a:rPr lang="en-US" sz="2800" b="1" dirty="0" err="1"/>
              <a:t>laborales</a:t>
            </a:r>
            <a:r>
              <a:rPr lang="en-US" sz="2800" b="1" dirty="0"/>
              <a:t>:</a:t>
            </a:r>
            <a:endParaRPr lang="es-VE" sz="2800" b="1" dirty="0"/>
          </a:p>
          <a:p>
            <a:pPr lvl="1" algn="just"/>
            <a:r>
              <a:rPr lang="en-US" sz="2400" dirty="0"/>
              <a:t>¿La </a:t>
            </a:r>
            <a:r>
              <a:rPr lang="en-US" sz="2400" dirty="0" err="1"/>
              <a:t>contingencia</a:t>
            </a:r>
            <a:r>
              <a:rPr lang="en-US" sz="2400" dirty="0"/>
              <a:t> </a:t>
            </a:r>
            <a:r>
              <a:rPr lang="en-US" sz="2400" dirty="0" err="1"/>
              <a:t>por</a:t>
            </a:r>
            <a:r>
              <a:rPr lang="en-US" sz="2400" dirty="0"/>
              <a:t> el </a:t>
            </a:r>
            <a:r>
              <a:rPr lang="en-US" sz="2400" dirty="0" err="1"/>
              <a:t>costo</a:t>
            </a:r>
            <a:r>
              <a:rPr lang="en-US" sz="2400" dirty="0"/>
              <a:t> de </a:t>
            </a:r>
            <a:r>
              <a:rPr lang="en-US" sz="2400" dirty="0" err="1"/>
              <a:t>las</a:t>
            </a:r>
            <a:r>
              <a:rPr lang="en-US" sz="2400" dirty="0"/>
              <a:t> </a:t>
            </a:r>
            <a:r>
              <a:rPr lang="en-US" sz="2400" dirty="0" err="1"/>
              <a:t>prestaciones</a:t>
            </a:r>
            <a:r>
              <a:rPr lang="en-US" sz="2400" dirty="0"/>
              <a:t> ante </a:t>
            </a:r>
            <a:r>
              <a:rPr lang="en-US" sz="2400" dirty="0" err="1"/>
              <a:t>fuertes</a:t>
            </a:r>
            <a:r>
              <a:rPr lang="en-US" sz="2400" dirty="0"/>
              <a:t> </a:t>
            </a:r>
            <a:r>
              <a:rPr lang="en-US" sz="2400" dirty="0" err="1"/>
              <a:t>aumentos</a:t>
            </a:r>
            <a:r>
              <a:rPr lang="en-US" sz="2400" dirty="0"/>
              <a:t> </a:t>
            </a:r>
            <a:r>
              <a:rPr lang="en-US" sz="2400" dirty="0" err="1"/>
              <a:t>salariales</a:t>
            </a:r>
            <a:r>
              <a:rPr lang="en-US" sz="2400" dirty="0"/>
              <a:t> </a:t>
            </a:r>
            <a:r>
              <a:rPr lang="en-US" sz="2400" dirty="0" err="1"/>
              <a:t>por</a:t>
            </a:r>
            <a:r>
              <a:rPr lang="en-US" sz="2400" dirty="0"/>
              <a:t> </a:t>
            </a:r>
            <a:r>
              <a:rPr lang="en-US" sz="2400" dirty="0" err="1"/>
              <a:t>decreto</a:t>
            </a:r>
            <a:r>
              <a:rPr lang="en-US" sz="2400" dirty="0"/>
              <a:t> </a:t>
            </a:r>
            <a:r>
              <a:rPr lang="en-US" sz="2400" dirty="0" err="1"/>
              <a:t>podrían</a:t>
            </a:r>
            <a:r>
              <a:rPr lang="en-US" sz="2400" dirty="0"/>
              <a:t> </a:t>
            </a:r>
            <a:r>
              <a:rPr lang="en-US" sz="2400" dirty="0" err="1"/>
              <a:t>amenazar</a:t>
            </a:r>
            <a:r>
              <a:rPr lang="en-US" sz="2400" dirty="0"/>
              <a:t> a la </a:t>
            </a:r>
            <a:r>
              <a:rPr lang="en-US" sz="2400" dirty="0" err="1"/>
              <a:t>empresa</a:t>
            </a:r>
            <a:r>
              <a:rPr lang="en-US" sz="2400" dirty="0"/>
              <a:t>?</a:t>
            </a:r>
          </a:p>
          <a:p>
            <a:r>
              <a:rPr lang="en-US" sz="2800" b="1" dirty="0" err="1"/>
              <a:t>Impagos</a:t>
            </a:r>
            <a:r>
              <a:rPr lang="en-US" sz="2800" b="1" dirty="0"/>
              <a:t>:</a:t>
            </a:r>
          </a:p>
          <a:p>
            <a:pPr lvl="1" algn="just"/>
            <a:r>
              <a:rPr lang="en-US" sz="2400" dirty="0"/>
              <a:t>¿Se </a:t>
            </a:r>
            <a:r>
              <a:rPr lang="en-US" sz="2400" dirty="0" err="1"/>
              <a:t>trata</a:t>
            </a:r>
            <a:r>
              <a:rPr lang="en-US" sz="2400" dirty="0"/>
              <a:t> de un </a:t>
            </a:r>
            <a:r>
              <a:rPr lang="en-US" sz="2400" dirty="0" err="1"/>
              <a:t>proveedor</a:t>
            </a:r>
            <a:r>
              <a:rPr lang="en-US" sz="2400" dirty="0"/>
              <a:t> del </a:t>
            </a:r>
            <a:r>
              <a:rPr lang="en-US" sz="2400" dirty="0" err="1"/>
              <a:t>estado</a:t>
            </a:r>
            <a:r>
              <a:rPr lang="en-US" sz="2400" dirty="0"/>
              <a:t> y </a:t>
            </a:r>
            <a:r>
              <a:rPr lang="en-US" sz="2400" dirty="0" err="1"/>
              <a:t>podrían</a:t>
            </a:r>
            <a:r>
              <a:rPr lang="en-US" sz="2400" dirty="0"/>
              <a:t> </a:t>
            </a:r>
            <a:r>
              <a:rPr lang="en-US" sz="2400" dirty="0" err="1"/>
              <a:t>dejarle</a:t>
            </a:r>
            <a:r>
              <a:rPr lang="en-US" sz="2400" dirty="0"/>
              <a:t> de </a:t>
            </a:r>
            <a:r>
              <a:rPr lang="en-US" sz="2400" dirty="0" err="1"/>
              <a:t>pagar</a:t>
            </a:r>
            <a:r>
              <a:rPr lang="en-US" sz="2400" dirty="0"/>
              <a:t>? ¿</a:t>
            </a:r>
            <a:r>
              <a:rPr lang="en-US" sz="2400" dirty="0" err="1"/>
              <a:t>Cuál</a:t>
            </a:r>
            <a:r>
              <a:rPr lang="en-US" sz="2400" dirty="0"/>
              <a:t> </a:t>
            </a:r>
            <a:r>
              <a:rPr lang="en-US" sz="2400" dirty="0" err="1"/>
              <a:t>sería</a:t>
            </a:r>
            <a:r>
              <a:rPr lang="en-US" sz="2400" dirty="0"/>
              <a:t> el </a:t>
            </a:r>
            <a:r>
              <a:rPr lang="en-US" sz="2400" dirty="0" err="1"/>
              <a:t>impacto</a:t>
            </a:r>
            <a:r>
              <a:rPr lang="en-US" sz="2400" dirty="0"/>
              <a:t>?</a:t>
            </a:r>
          </a:p>
        </p:txBody>
      </p:sp>
    </p:spTree>
    <p:extLst>
      <p:ext uri="{BB962C8B-B14F-4D97-AF65-F5344CB8AC3E}">
        <p14:creationId xmlns:p14="http://schemas.microsoft.com/office/powerpoint/2010/main" val="28513763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914400" y="990600"/>
          <a:ext cx="7772400" cy="3859213"/>
        </p:xfrm>
        <a:graphic>
          <a:graphicData uri="http://schemas.openxmlformats.org/presentationml/2006/ole">
            <mc:AlternateContent xmlns:mc="http://schemas.openxmlformats.org/markup-compatibility/2006">
              <mc:Choice xmlns:v="urn:schemas-microsoft-com:vml" Requires="v">
                <p:oleObj spid="_x0000_s142338" name="Dibujo" r:id="rId3" imgW="2030400" imgH="1008000" progId="FLW3Drawing">
                  <p:embed/>
                </p:oleObj>
              </mc:Choice>
              <mc:Fallback>
                <p:oleObj name="Dibujo" r:id="rId3" imgW="2030400" imgH="10080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990600"/>
                        <a:ext cx="7772400" cy="385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990600" y="1066800"/>
          <a:ext cx="7696200" cy="4843463"/>
        </p:xfrm>
        <a:graphic>
          <a:graphicData uri="http://schemas.openxmlformats.org/presentationml/2006/ole">
            <mc:AlternateContent xmlns:mc="http://schemas.openxmlformats.org/markup-compatibility/2006">
              <mc:Choice xmlns:v="urn:schemas-microsoft-com:vml" Requires="v">
                <p:oleObj spid="_x0000_s33797" name="Dibujo" r:id="rId3" imgW="2167200" imgH="1364400" progId="FLW3Drawing">
                  <p:embed/>
                </p:oleObj>
              </mc:Choice>
              <mc:Fallback>
                <p:oleObj name="Dibujo" r:id="rId3" imgW="2167200" imgH="13644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66800"/>
                        <a:ext cx="7696200" cy="484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s-ES_tradnl" altLang="es-VE"/>
              <a:t>Definiciones</a:t>
            </a:r>
          </a:p>
        </p:txBody>
      </p:sp>
      <p:sp>
        <p:nvSpPr>
          <p:cNvPr id="4099" name="Rectangle 3"/>
          <p:cNvSpPr>
            <a:spLocks noGrp="1" noChangeArrowheads="1"/>
          </p:cNvSpPr>
          <p:nvPr>
            <p:ph type="body" idx="1"/>
          </p:nvPr>
        </p:nvSpPr>
        <p:spPr/>
        <p:txBody>
          <a:bodyPr/>
          <a:lstStyle/>
          <a:p>
            <a:r>
              <a:rPr lang="es-ES_tradnl" altLang="es-VE"/>
              <a:t>Pasivo:</a:t>
            </a:r>
          </a:p>
          <a:p>
            <a:pPr lvl="1"/>
            <a:r>
              <a:rPr lang="es-ES_tradnl" altLang="es-VE"/>
              <a:t>Todo lo que la empresa debe, o tiene que pagar</a:t>
            </a:r>
          </a:p>
          <a:p>
            <a:pPr lvl="2"/>
            <a:r>
              <a:rPr lang="es-ES_tradnl" altLang="es-VE"/>
              <a:t>Pasivos Circulantes o de corto plazo:</a:t>
            </a:r>
          </a:p>
          <a:p>
            <a:pPr lvl="3"/>
            <a:r>
              <a:rPr lang="es-ES_tradnl" altLang="es-VE"/>
              <a:t>Cuentas por pagar a proveedores o relacionados, otras cuentas por pagar, deuda bancaria de corto plazo, porción circulante de deudas a largo plazo (bonos)</a:t>
            </a:r>
          </a:p>
          <a:p>
            <a:pPr lvl="2"/>
            <a:r>
              <a:rPr lang="es-ES_tradnl" altLang="es-VE"/>
              <a:t>Pasivos a largo plazo</a:t>
            </a:r>
          </a:p>
          <a:p>
            <a:pPr lvl="3"/>
            <a:r>
              <a:rPr lang="es-ES_tradnl" altLang="es-VE"/>
              <a:t>Deuda a largo plazo y pasivos laborales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914400" y="914400"/>
          <a:ext cx="7848600" cy="4603750"/>
        </p:xfrm>
        <a:graphic>
          <a:graphicData uri="http://schemas.openxmlformats.org/presentationml/2006/ole">
            <mc:AlternateContent xmlns:mc="http://schemas.openxmlformats.org/markup-compatibility/2006">
              <mc:Choice xmlns:v="urn:schemas-microsoft-com:vml" Requires="v">
                <p:oleObj spid="_x0000_s34821" name="Dibujo" r:id="rId3" imgW="2019600" imgH="1184400" progId="FLW3Drawing">
                  <p:embed/>
                </p:oleObj>
              </mc:Choice>
              <mc:Fallback>
                <p:oleObj name="Dibujo" r:id="rId3" imgW="2019600" imgH="11844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914400"/>
                        <a:ext cx="784860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990600" y="1066800"/>
          <a:ext cx="7696200" cy="3963988"/>
        </p:xfrm>
        <a:graphic>
          <a:graphicData uri="http://schemas.openxmlformats.org/presentationml/2006/ole">
            <mc:AlternateContent xmlns:mc="http://schemas.openxmlformats.org/markup-compatibility/2006">
              <mc:Choice xmlns:v="urn:schemas-microsoft-com:vml" Requires="v">
                <p:oleObj spid="_x0000_s35845" name="Dibujo" r:id="rId3" imgW="1998000" imgH="1029600" progId="FLW3Drawing">
                  <p:embed/>
                </p:oleObj>
              </mc:Choice>
              <mc:Fallback>
                <p:oleObj name="Dibujo" r:id="rId3" imgW="1998000" imgH="10296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66800"/>
                        <a:ext cx="7696200" cy="396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539479" y="1160748"/>
            <a:ext cx="6229350" cy="857250"/>
          </a:xfrm>
          <a:ln>
            <a:miter lim="800000"/>
            <a:headEnd/>
            <a:tailEnd/>
          </a:ln>
          <a:extLst/>
        </p:spPr>
        <p:txBody>
          <a:bodyPr/>
          <a:lstStyle/>
          <a:p>
            <a:pPr eaLnBrk="1" hangingPunct="1">
              <a:defRPr/>
            </a:pPr>
            <a:r>
              <a:rPr lang="es-VE" dirty="0" smtClean="0">
                <a:latin typeface="Broadway" pitchFamily="82" charset="0"/>
              </a:rPr>
              <a:t>Generación de efectivo</a:t>
            </a:r>
          </a:p>
        </p:txBody>
      </p:sp>
      <p:sp>
        <p:nvSpPr>
          <p:cNvPr id="4" name="Rectangle 3"/>
          <p:cNvSpPr/>
          <p:nvPr/>
        </p:nvSpPr>
        <p:spPr>
          <a:xfrm>
            <a:off x="1943100" y="2228850"/>
            <a:ext cx="1428750" cy="8572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s-VE" sz="1800" dirty="0">
                <a:solidFill>
                  <a:schemeClr val="tx1"/>
                </a:solidFill>
              </a:rPr>
              <a:t>Cuentas por </a:t>
            </a:r>
          </a:p>
          <a:p>
            <a:pPr algn="ctr" eaLnBrk="0" hangingPunct="0">
              <a:defRPr/>
            </a:pPr>
            <a:r>
              <a:rPr lang="es-VE" sz="1800" dirty="0">
                <a:solidFill>
                  <a:schemeClr val="tx1"/>
                </a:solidFill>
              </a:rPr>
              <a:t>pagar</a:t>
            </a:r>
          </a:p>
        </p:txBody>
      </p:sp>
      <p:sp>
        <p:nvSpPr>
          <p:cNvPr id="5" name="Rectangle 4"/>
          <p:cNvSpPr/>
          <p:nvPr/>
        </p:nvSpPr>
        <p:spPr>
          <a:xfrm>
            <a:off x="5372100" y="2228850"/>
            <a:ext cx="1428750" cy="8572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s-VE" sz="1800" dirty="0">
                <a:solidFill>
                  <a:schemeClr val="tx1"/>
                </a:solidFill>
              </a:rPr>
              <a:t>Inventarios</a:t>
            </a:r>
          </a:p>
        </p:txBody>
      </p:sp>
      <p:sp>
        <p:nvSpPr>
          <p:cNvPr id="6" name="Rectangle 5"/>
          <p:cNvSpPr/>
          <p:nvPr/>
        </p:nvSpPr>
        <p:spPr>
          <a:xfrm>
            <a:off x="2000250" y="4057650"/>
            <a:ext cx="1428750" cy="8572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s-VE" sz="1800" dirty="0">
                <a:solidFill>
                  <a:schemeClr val="tx1"/>
                </a:solidFill>
              </a:rPr>
              <a:t>Efectivo</a:t>
            </a:r>
          </a:p>
        </p:txBody>
      </p:sp>
      <p:sp>
        <p:nvSpPr>
          <p:cNvPr id="7" name="Rectangle 6"/>
          <p:cNvSpPr/>
          <p:nvPr/>
        </p:nvSpPr>
        <p:spPr>
          <a:xfrm>
            <a:off x="5374482" y="4060031"/>
            <a:ext cx="1426369" cy="8572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s-VE" sz="1800" dirty="0">
                <a:solidFill>
                  <a:schemeClr val="tx1"/>
                </a:solidFill>
              </a:rPr>
              <a:t>Cuentas por cobrar</a:t>
            </a:r>
          </a:p>
        </p:txBody>
      </p:sp>
      <p:cxnSp>
        <p:nvCxnSpPr>
          <p:cNvPr id="9" name="Straight Arrow Connector 8"/>
          <p:cNvCxnSpPr/>
          <p:nvPr/>
        </p:nvCxnSpPr>
        <p:spPr>
          <a:xfrm>
            <a:off x="3429000" y="2628900"/>
            <a:ext cx="1885950"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7" idx="0"/>
          </p:cNvCxnSpPr>
          <p:nvPr/>
        </p:nvCxnSpPr>
        <p:spPr>
          <a:xfrm rot="16200000" flipH="1">
            <a:off x="5600106" y="3572471"/>
            <a:ext cx="973931"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1"/>
            <a:endCxn id="6" idx="3"/>
          </p:cNvCxnSpPr>
          <p:nvPr/>
        </p:nvCxnSpPr>
        <p:spPr>
          <a:xfrm rot="10800000">
            <a:off x="3429001" y="4486276"/>
            <a:ext cx="1945481" cy="2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0"/>
          </p:cNvCxnSpPr>
          <p:nvPr/>
        </p:nvCxnSpPr>
        <p:spPr>
          <a:xfrm rot="5400000" flipH="1" flipV="1">
            <a:off x="2271713" y="3586163"/>
            <a:ext cx="914400" cy="28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600201" y="5322006"/>
            <a:ext cx="1027510" cy="389513"/>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0" hangingPunct="0">
              <a:defRPr/>
            </a:pPr>
            <a:r>
              <a:rPr lang="es-VE" sz="1200" dirty="0">
                <a:solidFill>
                  <a:schemeClr val="tx1"/>
                </a:solidFill>
              </a:rPr>
              <a:t>Bancos</a:t>
            </a:r>
          </a:p>
        </p:txBody>
      </p:sp>
      <p:sp>
        <p:nvSpPr>
          <p:cNvPr id="26" name="Oval 25"/>
          <p:cNvSpPr/>
          <p:nvPr/>
        </p:nvSpPr>
        <p:spPr>
          <a:xfrm>
            <a:off x="2857501" y="5322006"/>
            <a:ext cx="1012031" cy="38951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0" hangingPunct="0">
              <a:defRPr/>
            </a:pPr>
            <a:r>
              <a:rPr lang="es-VE" sz="1200" dirty="0">
                <a:solidFill>
                  <a:schemeClr val="tx1"/>
                </a:solidFill>
              </a:rPr>
              <a:t>Socios</a:t>
            </a:r>
          </a:p>
        </p:txBody>
      </p:sp>
      <p:cxnSp>
        <p:nvCxnSpPr>
          <p:cNvPr id="28" name="Straight Arrow Connector 27"/>
          <p:cNvCxnSpPr/>
          <p:nvPr/>
        </p:nvCxnSpPr>
        <p:spPr>
          <a:xfrm flipV="1">
            <a:off x="2114550" y="4972050"/>
            <a:ext cx="342900" cy="2857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a:off x="2800350" y="4972050"/>
            <a:ext cx="400050" cy="2857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7055" name="TextBox 30"/>
          <p:cNvSpPr txBox="1">
            <a:spLocks noChangeArrowheads="1"/>
          </p:cNvSpPr>
          <p:nvPr/>
        </p:nvSpPr>
        <p:spPr bwMode="auto">
          <a:xfrm>
            <a:off x="4000501" y="2228850"/>
            <a:ext cx="115057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s-VE" sz="2100">
                <a:latin typeface="Calibri" pitchFamily="34" charset="0"/>
              </a:rPr>
              <a:t>Compras</a:t>
            </a:r>
          </a:p>
        </p:txBody>
      </p:sp>
      <p:sp>
        <p:nvSpPr>
          <p:cNvPr id="87056" name="TextBox 31"/>
          <p:cNvSpPr txBox="1">
            <a:spLocks noChangeArrowheads="1"/>
          </p:cNvSpPr>
          <p:nvPr/>
        </p:nvSpPr>
        <p:spPr bwMode="auto">
          <a:xfrm>
            <a:off x="6286500" y="3486150"/>
            <a:ext cx="91730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s-VE" sz="2100">
                <a:latin typeface="Calibri" pitchFamily="34" charset="0"/>
              </a:rPr>
              <a:t>Ventas</a:t>
            </a:r>
          </a:p>
        </p:txBody>
      </p:sp>
      <p:sp>
        <p:nvSpPr>
          <p:cNvPr id="87057" name="TextBox 32"/>
          <p:cNvSpPr txBox="1">
            <a:spLocks noChangeArrowheads="1"/>
          </p:cNvSpPr>
          <p:nvPr/>
        </p:nvSpPr>
        <p:spPr bwMode="auto">
          <a:xfrm>
            <a:off x="4000501" y="4000500"/>
            <a:ext cx="98802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s-VE" sz="2100">
                <a:latin typeface="Calibri" pitchFamily="34" charset="0"/>
              </a:rPr>
              <a:t>Crédito</a:t>
            </a:r>
          </a:p>
        </p:txBody>
      </p:sp>
      <p:sp>
        <p:nvSpPr>
          <p:cNvPr id="87058" name="TextBox 33"/>
          <p:cNvSpPr txBox="1">
            <a:spLocks noChangeArrowheads="1"/>
          </p:cNvSpPr>
          <p:nvPr/>
        </p:nvSpPr>
        <p:spPr bwMode="auto">
          <a:xfrm>
            <a:off x="4000501" y="4629150"/>
            <a:ext cx="130638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s-VE" sz="2100">
                <a:latin typeface="Calibri" pitchFamily="34" charset="0"/>
              </a:rPr>
              <a:t>Cobranzas</a:t>
            </a:r>
          </a:p>
        </p:txBody>
      </p:sp>
      <p:sp>
        <p:nvSpPr>
          <p:cNvPr id="87059" name="TextBox 34"/>
          <p:cNvSpPr txBox="1">
            <a:spLocks noChangeArrowheads="1"/>
          </p:cNvSpPr>
          <p:nvPr/>
        </p:nvSpPr>
        <p:spPr bwMode="auto">
          <a:xfrm>
            <a:off x="3059907" y="3537347"/>
            <a:ext cx="9405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es-VE" sz="2100" dirty="0">
                <a:latin typeface="Calibri" pitchFamily="34" charset="0"/>
              </a:rPr>
              <a:t>Pagos</a:t>
            </a:r>
          </a:p>
        </p:txBody>
      </p:sp>
    </p:spTree>
    <p:extLst>
      <p:ext uri="{BB962C8B-B14F-4D97-AF65-F5344CB8AC3E}">
        <p14:creationId xmlns:p14="http://schemas.microsoft.com/office/powerpoint/2010/main" val="16084343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990600" y="914400"/>
          <a:ext cx="7696200" cy="4838700"/>
        </p:xfrm>
        <a:graphic>
          <a:graphicData uri="http://schemas.openxmlformats.org/presentationml/2006/ole">
            <mc:AlternateContent xmlns:mc="http://schemas.openxmlformats.org/markup-compatibility/2006">
              <mc:Choice xmlns:v="urn:schemas-microsoft-com:vml" Requires="v">
                <p:oleObj spid="_x0000_s36869" name="Dibujo" r:id="rId3" imgW="2073600" imgH="1303200" progId="FLW3Drawing">
                  <p:embed/>
                </p:oleObj>
              </mc:Choice>
              <mc:Fallback>
                <p:oleObj name="Dibujo" r:id="rId3" imgW="2073600" imgH="13032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14400"/>
                        <a:ext cx="7696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990600" y="1066800"/>
          <a:ext cx="7772400" cy="4691063"/>
        </p:xfrm>
        <a:graphic>
          <a:graphicData uri="http://schemas.openxmlformats.org/presentationml/2006/ole">
            <mc:AlternateContent xmlns:mc="http://schemas.openxmlformats.org/markup-compatibility/2006">
              <mc:Choice xmlns:v="urn:schemas-microsoft-com:vml" Requires="v">
                <p:oleObj spid="_x0000_s37893" name="Dibujo" r:id="rId3" imgW="2282400" imgH="1378800" progId="FLW3Drawing">
                  <p:embed/>
                </p:oleObj>
              </mc:Choice>
              <mc:Fallback>
                <p:oleObj name="Dibujo" r:id="rId3" imgW="2282400" imgH="13788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66800"/>
                        <a:ext cx="7772400" cy="469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¿Cuánto dinero necesita una empresa?</a:t>
            </a:r>
            <a:endParaRPr lang="es-VE" dirty="0"/>
          </a:p>
        </p:txBody>
      </p:sp>
      <p:sp>
        <p:nvSpPr>
          <p:cNvPr id="3" name="Content Placeholder 2"/>
          <p:cNvSpPr>
            <a:spLocks noGrp="1"/>
          </p:cNvSpPr>
          <p:nvPr>
            <p:ph idx="1"/>
          </p:nvPr>
        </p:nvSpPr>
        <p:spPr/>
        <p:txBody>
          <a:bodyPr/>
          <a:lstStyle/>
          <a:p>
            <a:r>
              <a:rPr lang="es-VE" dirty="0" smtClean="0"/>
              <a:t>Necesidad de capital de trabajo =</a:t>
            </a:r>
          </a:p>
          <a:p>
            <a:pPr marL="457200" lvl="1" indent="0">
              <a:buNone/>
            </a:pPr>
            <a:r>
              <a:rPr lang="es-VE" dirty="0" smtClean="0"/>
              <a:t>+ Días de cuentas por cobrar x Ventas </a:t>
            </a:r>
          </a:p>
          <a:p>
            <a:pPr marL="457200" lvl="1" indent="0">
              <a:buNone/>
            </a:pPr>
            <a:r>
              <a:rPr lang="es-VE" dirty="0" smtClean="0"/>
              <a:t>+ Días de inventario x Costo de Ventas </a:t>
            </a:r>
          </a:p>
          <a:p>
            <a:pPr marL="457200" lvl="1" indent="0">
              <a:buNone/>
            </a:pPr>
            <a:r>
              <a:rPr lang="es-VE" dirty="0" smtClean="0"/>
              <a:t>- Días de cuentas por pagar x Costo de Ventas</a:t>
            </a:r>
          </a:p>
        </p:txBody>
      </p:sp>
    </p:spTree>
    <p:extLst>
      <p:ext uri="{BB962C8B-B14F-4D97-AF65-F5344CB8AC3E}">
        <p14:creationId xmlns:p14="http://schemas.microsoft.com/office/powerpoint/2010/main" val="375990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90600" y="762000"/>
            <a:ext cx="7772400" cy="1143000"/>
          </a:xfrm>
        </p:spPr>
        <p:txBody>
          <a:bodyPr/>
          <a:lstStyle/>
          <a:p>
            <a:r>
              <a:rPr lang="es-MX" altLang="es-VE"/>
              <a:t>Capital de trabajo</a:t>
            </a:r>
            <a:endParaRPr lang="es-ES" altLang="es-VE"/>
          </a:p>
        </p:txBody>
      </p:sp>
      <p:sp>
        <p:nvSpPr>
          <p:cNvPr id="50179" name="Rectangle 3"/>
          <p:cNvSpPr>
            <a:spLocks noGrp="1" noChangeArrowheads="1"/>
          </p:cNvSpPr>
          <p:nvPr>
            <p:ph type="body" idx="1"/>
          </p:nvPr>
        </p:nvSpPr>
        <p:spPr/>
        <p:txBody>
          <a:bodyPr/>
          <a:lstStyle/>
          <a:p>
            <a:pPr>
              <a:lnSpc>
                <a:spcPct val="90000"/>
              </a:lnSpc>
            </a:pPr>
            <a:r>
              <a:rPr lang="es-MX" altLang="es-VE" sz="2800"/>
              <a:t>Ingresos de efectivo:</a:t>
            </a:r>
          </a:p>
          <a:p>
            <a:pPr lvl="1">
              <a:lnSpc>
                <a:spcPct val="90000"/>
              </a:lnSpc>
            </a:pPr>
            <a:r>
              <a:rPr lang="es-MX" altLang="es-VE" sz="2400"/>
              <a:t>Ventas al contado</a:t>
            </a:r>
          </a:p>
          <a:p>
            <a:pPr lvl="1">
              <a:lnSpc>
                <a:spcPct val="90000"/>
              </a:lnSpc>
            </a:pPr>
            <a:r>
              <a:rPr lang="es-MX" altLang="es-VE" sz="2400"/>
              <a:t>Cobranza de ventas a crédito</a:t>
            </a:r>
          </a:p>
          <a:p>
            <a:pPr>
              <a:lnSpc>
                <a:spcPct val="90000"/>
              </a:lnSpc>
            </a:pPr>
            <a:r>
              <a:rPr lang="es-MX" altLang="es-VE" sz="2800"/>
              <a:t>Egresos de efectivo:</a:t>
            </a:r>
          </a:p>
          <a:p>
            <a:pPr lvl="1">
              <a:lnSpc>
                <a:spcPct val="90000"/>
              </a:lnSpc>
            </a:pPr>
            <a:r>
              <a:rPr lang="es-MX" altLang="es-VE" sz="2400"/>
              <a:t>Compras al contado</a:t>
            </a:r>
          </a:p>
          <a:p>
            <a:pPr lvl="1">
              <a:lnSpc>
                <a:spcPct val="90000"/>
              </a:lnSpc>
            </a:pPr>
            <a:r>
              <a:rPr lang="es-MX" altLang="es-VE" sz="2400"/>
              <a:t>Pago de cuentas por pagar</a:t>
            </a:r>
          </a:p>
          <a:p>
            <a:pPr lvl="1">
              <a:lnSpc>
                <a:spcPct val="90000"/>
              </a:lnSpc>
            </a:pPr>
            <a:r>
              <a:rPr lang="es-MX" altLang="es-VE" sz="2400"/>
              <a:t>Pagos de arrendamiento</a:t>
            </a:r>
          </a:p>
          <a:p>
            <a:pPr lvl="1">
              <a:lnSpc>
                <a:spcPct val="90000"/>
              </a:lnSpc>
            </a:pPr>
            <a:r>
              <a:rPr lang="es-MX" altLang="es-VE" sz="2400"/>
              <a:t>Nómina</a:t>
            </a:r>
          </a:p>
          <a:p>
            <a:pPr lvl="1">
              <a:lnSpc>
                <a:spcPct val="90000"/>
              </a:lnSpc>
            </a:pPr>
            <a:r>
              <a:rPr lang="es-MX" altLang="es-VE" sz="2400"/>
              <a:t>Pagos de impuestos</a:t>
            </a:r>
          </a:p>
          <a:p>
            <a:pPr lvl="1">
              <a:lnSpc>
                <a:spcPct val="90000"/>
              </a:lnSpc>
            </a:pPr>
            <a:r>
              <a:rPr lang="es-MX" altLang="es-VE" sz="2400"/>
              <a:t>Pagos de intereses</a:t>
            </a:r>
          </a:p>
          <a:p>
            <a:pPr lvl="1">
              <a:lnSpc>
                <a:spcPct val="90000"/>
              </a:lnSpc>
            </a:pPr>
            <a:r>
              <a:rPr lang="es-MX" altLang="es-VE" sz="2400"/>
              <a:t>Amortizaciones de préstamos</a:t>
            </a:r>
            <a:endParaRPr lang="es-ES" altLang="es-VE" sz="2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90600" y="609600"/>
            <a:ext cx="7772400" cy="1143000"/>
          </a:xfrm>
        </p:spPr>
        <p:txBody>
          <a:bodyPr/>
          <a:lstStyle/>
          <a:p>
            <a:r>
              <a:rPr lang="es-ES_tradnl" altLang="es-VE"/>
              <a:t>Capital de Trabajo</a:t>
            </a:r>
          </a:p>
        </p:txBody>
      </p:sp>
      <p:sp>
        <p:nvSpPr>
          <p:cNvPr id="41987" name="Rectangle 3"/>
          <p:cNvSpPr>
            <a:spLocks noChangeArrowheads="1"/>
          </p:cNvSpPr>
          <p:nvPr/>
        </p:nvSpPr>
        <p:spPr bwMode="auto">
          <a:xfrm>
            <a:off x="990600" y="1828800"/>
            <a:ext cx="7672388"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s-ES_tradnl" altLang="es-VE" sz="1800">
                <a:solidFill>
                  <a:srgbClr val="000000"/>
                </a:solidFill>
                <a:latin typeface="Arial" panose="020B0604020202020204" pitchFamily="34" charset="0"/>
              </a:rPr>
              <a:t>Manejo de Inventarios:										</a:t>
            </a:r>
          </a:p>
          <a:p>
            <a:pPr eaLnBrk="0" hangingPunct="0"/>
            <a:r>
              <a:rPr lang="es-ES_tradnl" altLang="es-VE" sz="1800">
                <a:solidFill>
                  <a:srgbClr val="000000"/>
                </a:solidFill>
                <a:latin typeface="Arial" panose="020B0604020202020204" pitchFamily="34" charset="0"/>
              </a:rPr>
              <a:t>	EOQ : Economic Order Quantity (Tamaño económico de orden): Cantidad que minimiza los costos									</a:t>
            </a:r>
          </a:p>
          <a:p>
            <a:pPr eaLnBrk="0" hangingPunct="0"/>
            <a:r>
              <a:rPr lang="es-ES_tradnl" altLang="es-VE" sz="1800">
                <a:solidFill>
                  <a:srgbClr val="000000"/>
                </a:solidFill>
                <a:latin typeface="Arial" panose="020B0604020202020204" pitchFamily="34" charset="0"/>
              </a:rPr>
              <a:t>	relacionados con una órden.										</a:t>
            </a:r>
          </a:p>
          <a:p>
            <a:pPr eaLnBrk="0" hangingPunct="0"/>
            <a:r>
              <a:rPr lang="es-ES_tradnl" altLang="es-VE" sz="1800">
                <a:solidFill>
                  <a:srgbClr val="000000"/>
                </a:solidFill>
                <a:latin typeface="Arial" panose="020B0604020202020204" pitchFamily="34" charset="0"/>
              </a:rPr>
              <a:t>	EOQ = ((2 x R x O) / W) ^ 0.5									</a:t>
            </a:r>
          </a:p>
          <a:p>
            <a:pPr eaLnBrk="0" hangingPunct="0"/>
            <a:r>
              <a:rPr lang="es-ES_tradnl" altLang="es-VE" sz="1800">
                <a:solidFill>
                  <a:srgbClr val="000000"/>
                </a:solidFill>
                <a:latin typeface="Arial" panose="020B0604020202020204" pitchFamily="34" charset="0"/>
              </a:rPr>
              <a:t>	Donde:							</a:t>
            </a:r>
          </a:p>
          <a:p>
            <a:pPr eaLnBrk="0" hangingPunct="0"/>
            <a:r>
              <a:rPr lang="es-ES_tradnl" altLang="es-VE" sz="1800">
                <a:solidFill>
                  <a:srgbClr val="000000"/>
                </a:solidFill>
                <a:latin typeface="Arial" panose="020B0604020202020204" pitchFamily="34" charset="0"/>
              </a:rPr>
              <a:t>		R = Número requerido de unidades en cada 				periodo de tiempo				</a:t>
            </a:r>
          </a:p>
          <a:p>
            <a:pPr eaLnBrk="0" hangingPunct="0"/>
            <a:r>
              <a:rPr lang="es-ES_tradnl" altLang="es-VE" sz="1800">
                <a:solidFill>
                  <a:srgbClr val="000000"/>
                </a:solidFill>
                <a:latin typeface="Arial" panose="020B0604020202020204" pitchFamily="34" charset="0"/>
              </a:rPr>
              <a:t>		O = Costo de la orden (Transporte, embalaje, 			etc.)						</a:t>
            </a:r>
          </a:p>
          <a:p>
            <a:pPr eaLnBrk="0" hangingPunct="0"/>
            <a:r>
              <a:rPr lang="es-ES_tradnl" altLang="es-VE" sz="1800">
                <a:solidFill>
                  <a:srgbClr val="000000"/>
                </a:solidFill>
                <a:latin typeface="Arial" panose="020B0604020202020204" pitchFamily="34" charset="0"/>
              </a:rPr>
              <a:t>		W = Costo de almacenamiento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90600" y="685800"/>
            <a:ext cx="7772400" cy="1143000"/>
          </a:xfrm>
        </p:spPr>
        <p:txBody>
          <a:bodyPr/>
          <a:lstStyle/>
          <a:p>
            <a:r>
              <a:rPr lang="es-ES_tradnl" altLang="es-VE"/>
              <a:t>Capital de Trabajo</a:t>
            </a:r>
          </a:p>
        </p:txBody>
      </p:sp>
      <p:sp>
        <p:nvSpPr>
          <p:cNvPr id="43011" name="Rectangle 3"/>
          <p:cNvSpPr>
            <a:spLocks noChangeArrowheads="1"/>
          </p:cNvSpPr>
          <p:nvPr/>
        </p:nvSpPr>
        <p:spPr bwMode="auto">
          <a:xfrm>
            <a:off x="817563" y="1589088"/>
            <a:ext cx="78803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s-ES_tradnl" altLang="es-VE">
                <a:latin typeface="Tahoma" panose="020B0604030504040204" pitchFamily="34" charset="0"/>
              </a:rPr>
              <a:t>Ejemplo:							</a:t>
            </a:r>
            <a:r>
              <a:rPr lang="es-ES_tradnl" altLang="es-VE" sz="2000">
                <a:latin typeface="Tahoma" panose="020B0604030504040204" pitchFamily="34" charset="0"/>
              </a:rPr>
              <a:t>	</a:t>
            </a:r>
          </a:p>
          <a:p>
            <a:pPr eaLnBrk="0" hangingPunct="0"/>
            <a:r>
              <a:rPr lang="es-ES_tradnl" altLang="es-VE" sz="2000">
                <a:latin typeface="Tahoma" panose="020B0604030504040204" pitchFamily="34" charset="0"/>
              </a:rPr>
              <a:t>								</a:t>
            </a:r>
          </a:p>
          <a:p>
            <a:pPr eaLnBrk="0" hangingPunct="0"/>
            <a:r>
              <a:rPr lang="es-ES_tradnl" altLang="es-VE" sz="2000">
                <a:latin typeface="Tahoma" panose="020B0604030504040204" pitchFamily="34" charset="0"/>
              </a:rPr>
              <a:t>Suponiendo que el consumo de un insumo es de 25,000 unidades al año, el costo de poner una orden es de Bs. 300,000, si el costo de almacenaje por unidad es de Bs. 500, cual será el tamaño óptimo de cada orden:									</a:t>
            </a:r>
          </a:p>
          <a:p>
            <a:pPr eaLnBrk="0" hangingPunct="0"/>
            <a:r>
              <a:rPr lang="es-ES_tradnl" altLang="es-VE" sz="2000">
                <a:latin typeface="Tahoma" panose="020B0604030504040204" pitchFamily="34" charset="0"/>
              </a:rPr>
              <a:t>EOQ = ((2 x 25,000 x 300,000) / 500) ^ 0.5 =	5.477,23						</a:t>
            </a:r>
          </a:p>
          <a:p>
            <a:pPr eaLnBrk="0" hangingPunct="0"/>
            <a:r>
              <a:rPr lang="es-ES_tradnl" altLang="es-VE" sz="2000">
                <a:latin typeface="Tahoma" panose="020B0604030504040204" pitchFamily="34" charset="0"/>
              </a:rPr>
              <a:t>Número de órdenes por año =	Consumo anual / EOQ = </a:t>
            </a:r>
          </a:p>
          <a:p>
            <a:pPr eaLnBrk="0" hangingPunct="0"/>
            <a:endParaRPr lang="es-ES_tradnl" altLang="es-VE" sz="2000">
              <a:latin typeface="Tahoma" panose="020B0604030504040204" pitchFamily="34" charset="0"/>
            </a:endParaRPr>
          </a:p>
          <a:p>
            <a:pPr eaLnBrk="0" hangingPunct="0"/>
            <a:r>
              <a:rPr lang="es-ES_tradnl" altLang="es-VE" sz="2000">
                <a:latin typeface="Tahoma" panose="020B0604030504040204" pitchFamily="34" charset="0"/>
              </a:rPr>
              <a:t>		25,000 / 5,477.23 =		4,6	Aprox. 5</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90600" y="762000"/>
            <a:ext cx="7772400" cy="1143000"/>
          </a:xfrm>
        </p:spPr>
        <p:txBody>
          <a:bodyPr/>
          <a:lstStyle/>
          <a:p>
            <a:r>
              <a:rPr lang="es-ES_tradnl" altLang="es-VE"/>
              <a:t>Capital de Trabajo</a:t>
            </a:r>
          </a:p>
        </p:txBody>
      </p:sp>
      <p:sp>
        <p:nvSpPr>
          <p:cNvPr id="44035" name="Rectangle 3"/>
          <p:cNvSpPr>
            <a:spLocks noChangeArrowheads="1"/>
          </p:cNvSpPr>
          <p:nvPr/>
        </p:nvSpPr>
        <p:spPr bwMode="auto">
          <a:xfrm>
            <a:off x="993775" y="1749425"/>
            <a:ext cx="723582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s-ES_tradnl" altLang="es-VE">
                <a:latin typeface="Tahoma" panose="020B0604030504040204" pitchFamily="34" charset="0"/>
              </a:rPr>
              <a:t>					</a:t>
            </a:r>
          </a:p>
          <a:p>
            <a:pPr eaLnBrk="0" hangingPunct="0"/>
            <a:r>
              <a:rPr lang="es-ES_tradnl" altLang="es-VE">
                <a:latin typeface="Tahoma" panose="020B0604030504040204" pitchFamily="34" charset="0"/>
              </a:rPr>
              <a:t>					</a:t>
            </a:r>
          </a:p>
          <a:p>
            <a:pPr eaLnBrk="0" hangingPunct="0"/>
            <a:r>
              <a:rPr lang="es-ES_tradnl" altLang="es-VE">
                <a:latin typeface="Tahoma" panose="020B0604030504040204" pitchFamily="34" charset="0"/>
              </a:rPr>
              <a:t>Cuando se debe usar el descuento por pago adelantado (pronto pago) y cuando no se debe utilizar: ?					</a:t>
            </a:r>
          </a:p>
          <a:p>
            <a:pPr eaLnBrk="0" hangingPunct="0"/>
            <a:r>
              <a:rPr lang="es-ES_tradnl" altLang="es-VE">
                <a:latin typeface="Tahoma" panose="020B0604030504040204" pitchFamily="34" charset="0"/>
              </a:rPr>
              <a:t>Costo de no utilizar el descuento por pago adelantado:					</a:t>
            </a:r>
          </a:p>
          <a:p>
            <a:pPr eaLnBrk="0" hangingPunct="0"/>
            <a:r>
              <a:rPr lang="es-ES_tradnl" altLang="es-VE">
                <a:latin typeface="Tahoma" panose="020B0604030504040204" pitchFamily="34" charset="0"/>
              </a:rPr>
              <a:t>					</a:t>
            </a:r>
          </a:p>
          <a:p>
            <a:pPr eaLnBrk="0" hangingPunct="0"/>
            <a:r>
              <a:rPr lang="es-ES_tradnl" altLang="es-VE">
                <a:latin typeface="Tahoma" panose="020B0604030504040204" pitchFamily="34" charset="0"/>
              </a:rPr>
              <a:t>% Descuento / ( 1 - % Descuento) x  360 / (Término normal de pago - Término de pago con descuento)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s-ES_tradnl" altLang="es-VE"/>
              <a:t>Definiciones</a:t>
            </a:r>
          </a:p>
        </p:txBody>
      </p:sp>
      <p:sp>
        <p:nvSpPr>
          <p:cNvPr id="5123" name="Rectangle 3"/>
          <p:cNvSpPr>
            <a:spLocks noGrp="1" noChangeArrowheads="1"/>
          </p:cNvSpPr>
          <p:nvPr>
            <p:ph type="body" idx="1"/>
          </p:nvPr>
        </p:nvSpPr>
        <p:spPr/>
        <p:txBody>
          <a:bodyPr/>
          <a:lstStyle/>
          <a:p>
            <a:r>
              <a:rPr lang="es-ES_tradnl" altLang="es-VE"/>
              <a:t>Patrimonio:</a:t>
            </a:r>
          </a:p>
          <a:p>
            <a:pPr lvl="1"/>
            <a:r>
              <a:rPr lang="es-ES_tradnl" altLang="es-VE"/>
              <a:t>Lo invertido y reinvertido por los accionistas en la empresa:</a:t>
            </a:r>
          </a:p>
          <a:p>
            <a:pPr lvl="2"/>
            <a:r>
              <a:rPr lang="es-ES_tradnl" altLang="es-VE"/>
              <a:t>Capital pagado</a:t>
            </a:r>
          </a:p>
          <a:p>
            <a:pPr lvl="2"/>
            <a:r>
              <a:rPr lang="es-ES_tradnl" altLang="es-VE"/>
              <a:t>Reservas de capital</a:t>
            </a:r>
          </a:p>
          <a:p>
            <a:pPr lvl="2"/>
            <a:r>
              <a:rPr lang="es-ES_tradnl" altLang="es-VE"/>
              <a:t>Ganancias retenidas</a:t>
            </a:r>
          </a:p>
          <a:p>
            <a:pPr lvl="2"/>
            <a:r>
              <a:rPr lang="es-ES_tradnl" altLang="es-VE"/>
              <a:t>Ganancias del ejercicio</a:t>
            </a:r>
          </a:p>
          <a:p>
            <a:pPr lvl="2"/>
            <a:r>
              <a:rPr lang="es-ES_tradnl" altLang="es-VE"/>
              <a:t>Ajuste del patrimonio por inflación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762000"/>
            <a:ext cx="7772400" cy="1143000"/>
          </a:xfrm>
        </p:spPr>
        <p:txBody>
          <a:bodyPr/>
          <a:lstStyle/>
          <a:p>
            <a:r>
              <a:rPr lang="es-ES_tradnl" altLang="es-VE"/>
              <a:t>Capital de Trabajo</a:t>
            </a:r>
          </a:p>
        </p:txBody>
      </p:sp>
      <p:sp>
        <p:nvSpPr>
          <p:cNvPr id="45059" name="Rectangle 3"/>
          <p:cNvSpPr>
            <a:spLocks noChangeArrowheads="1"/>
          </p:cNvSpPr>
          <p:nvPr/>
        </p:nvSpPr>
        <p:spPr bwMode="auto">
          <a:xfrm>
            <a:off x="977900" y="1997075"/>
            <a:ext cx="712787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s-ES_tradnl" altLang="es-VE" sz="2000">
                <a:latin typeface="Tahoma" panose="020B0604030504040204" pitchFamily="34" charset="0"/>
              </a:rPr>
              <a:t>Ejemplo:				</a:t>
            </a:r>
          </a:p>
          <a:p>
            <a:pPr eaLnBrk="0" hangingPunct="0"/>
            <a:r>
              <a:rPr lang="es-ES_tradnl" altLang="es-VE" sz="2000">
                <a:latin typeface="Tahoma" panose="020B0604030504040204" pitchFamily="34" charset="0"/>
              </a:rPr>
              <a:t>				</a:t>
            </a:r>
          </a:p>
          <a:p>
            <a:pPr eaLnBrk="0" hangingPunct="0"/>
            <a:r>
              <a:rPr lang="es-ES_tradnl" altLang="es-VE" sz="2000">
                <a:latin typeface="Tahoma" panose="020B0604030504040204" pitchFamily="34" charset="0"/>
              </a:rPr>
              <a:t>Un proveedor le ofrece que si Ud.. paga en 30 días, le dará un descuento del 5 %, si su periodo de pago standard				</a:t>
            </a:r>
          </a:p>
          <a:p>
            <a:pPr eaLnBrk="0" hangingPunct="0"/>
            <a:r>
              <a:rPr lang="es-ES_tradnl" altLang="es-VE" sz="2000">
                <a:latin typeface="Tahoma" panose="020B0604030504040204" pitchFamily="34" charset="0"/>
              </a:rPr>
              <a:t>es de 90 días, cual será el costo financiero de pagar a los 90 días y no a los 30 ?				</a:t>
            </a:r>
          </a:p>
          <a:p>
            <a:pPr eaLnBrk="0" hangingPunct="0"/>
            <a:r>
              <a:rPr lang="es-ES_tradnl" altLang="es-VE" sz="2000">
                <a:latin typeface="Tahoma" panose="020B0604030504040204" pitchFamily="34" charset="0"/>
              </a:rPr>
              <a:t>				</a:t>
            </a:r>
          </a:p>
          <a:p>
            <a:pPr eaLnBrk="0" hangingPunct="0"/>
            <a:r>
              <a:rPr lang="es-ES_tradnl" altLang="es-VE" sz="2000">
                <a:latin typeface="Tahoma" panose="020B0604030504040204" pitchFamily="34" charset="0"/>
              </a:rPr>
              <a:t>0.05 / (1 - 0.05) x 360 / (90 - 30) =31,58%	Anual</a:t>
            </a:r>
          </a:p>
          <a:p>
            <a:pPr eaLnBrk="0" hangingPunct="0"/>
            <a:r>
              <a:rPr lang="es-ES_tradnl" altLang="es-VE" sz="2000">
                <a:latin typeface="Tahoma" panose="020B0604030504040204" pitchFamily="34" charset="0"/>
              </a:rPr>
              <a:t>				</a:t>
            </a:r>
          </a:p>
          <a:p>
            <a:pPr eaLnBrk="0" hangingPunct="0"/>
            <a:r>
              <a:rPr lang="es-ES_tradnl" altLang="es-VE" sz="2000">
                <a:latin typeface="Tahoma" panose="020B0604030504040204" pitchFamily="34" charset="0"/>
              </a:rPr>
              <a:t>En otras palabras, el si usted no utiliza el descuento por pronto pago, usted estaría financiándose al 31.58 % anual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90600" y="685800"/>
            <a:ext cx="7772400" cy="1143000"/>
          </a:xfrm>
        </p:spPr>
        <p:txBody>
          <a:bodyPr/>
          <a:lstStyle/>
          <a:p>
            <a:r>
              <a:rPr lang="es-MX" altLang="es-VE"/>
              <a:t>Manejo de egresos de efectivo</a:t>
            </a:r>
            <a:endParaRPr lang="es-ES" altLang="es-VE"/>
          </a:p>
        </p:txBody>
      </p:sp>
      <p:sp>
        <p:nvSpPr>
          <p:cNvPr id="47107" name="Rectangle 3"/>
          <p:cNvSpPr>
            <a:spLocks noGrp="1" noChangeArrowheads="1"/>
          </p:cNvSpPr>
          <p:nvPr>
            <p:ph type="body" idx="1"/>
          </p:nvPr>
        </p:nvSpPr>
        <p:spPr/>
        <p:txBody>
          <a:bodyPr/>
          <a:lstStyle/>
          <a:p>
            <a:r>
              <a:rPr lang="es-MX" altLang="es-VE"/>
              <a:t>1.- Categorización de cuentas por pagar:</a:t>
            </a:r>
          </a:p>
          <a:p>
            <a:pPr lvl="1"/>
            <a:r>
              <a:rPr lang="es-MX" altLang="es-VE"/>
              <a:t>Por montos</a:t>
            </a:r>
          </a:p>
          <a:p>
            <a:pPr lvl="1"/>
            <a:r>
              <a:rPr lang="es-MX" altLang="es-VE"/>
              <a:t>Por prioridad</a:t>
            </a:r>
          </a:p>
          <a:p>
            <a:pPr lvl="1"/>
            <a:r>
              <a:rPr lang="es-MX" altLang="es-VE"/>
              <a:t>Separación en categorías y fijación de términos para cada categoría</a:t>
            </a:r>
          </a:p>
          <a:p>
            <a:pPr lvl="1"/>
            <a:r>
              <a:rPr lang="es-MX" altLang="es-VE"/>
              <a:t>Diseño del flujo de pagos</a:t>
            </a:r>
            <a:endParaRPr lang="es-ES" altLang="es-VE"/>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90600" y="609600"/>
            <a:ext cx="7772400" cy="1143000"/>
          </a:xfrm>
        </p:spPr>
        <p:txBody>
          <a:bodyPr/>
          <a:lstStyle/>
          <a:p>
            <a:r>
              <a:rPr lang="es-MX" altLang="es-VE"/>
              <a:t>Ejemplo (sin priorizar):</a:t>
            </a:r>
            <a:endParaRPr lang="es-ES" altLang="es-VE"/>
          </a:p>
        </p:txBody>
      </p:sp>
      <p:graphicFrame>
        <p:nvGraphicFramePr>
          <p:cNvPr id="48131" name="Object 3"/>
          <p:cNvGraphicFramePr>
            <a:graphicFrameLocks noChangeAspect="1"/>
          </p:cNvGraphicFramePr>
          <p:nvPr/>
        </p:nvGraphicFramePr>
        <p:xfrm>
          <a:off x="1066800" y="1905000"/>
          <a:ext cx="7391400" cy="3857625"/>
        </p:xfrm>
        <a:graphic>
          <a:graphicData uri="http://schemas.openxmlformats.org/presentationml/2006/ole">
            <mc:AlternateContent xmlns:mc="http://schemas.openxmlformats.org/markup-compatibility/2006">
              <mc:Choice xmlns:v="urn:schemas-microsoft-com:vml" Requires="v">
                <p:oleObj spid="_x0000_s48134" name="Libro" r:id="rId3" imgW="4143240" imgH="2162160" progId="Lotus123.Workbook.97">
                  <p:embed/>
                </p:oleObj>
              </mc:Choice>
              <mc:Fallback>
                <p:oleObj name="Libro" r:id="rId3" imgW="4143240" imgH="2162160" progId="Lotus123.Workbook.9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905000"/>
                        <a:ext cx="73914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600" y="762000"/>
            <a:ext cx="7772400" cy="1143000"/>
          </a:xfrm>
        </p:spPr>
        <p:txBody>
          <a:bodyPr/>
          <a:lstStyle/>
          <a:p>
            <a:r>
              <a:rPr lang="es-MX" altLang="es-VE"/>
              <a:t>Ejemplo (priorizando):</a:t>
            </a:r>
            <a:endParaRPr lang="es-ES" altLang="es-VE"/>
          </a:p>
        </p:txBody>
      </p:sp>
      <p:graphicFrame>
        <p:nvGraphicFramePr>
          <p:cNvPr id="49155" name="Object 3"/>
          <p:cNvGraphicFramePr>
            <a:graphicFrameLocks noChangeAspect="1"/>
          </p:cNvGraphicFramePr>
          <p:nvPr/>
        </p:nvGraphicFramePr>
        <p:xfrm>
          <a:off x="914400" y="2286000"/>
          <a:ext cx="7772400" cy="1770063"/>
        </p:xfrm>
        <a:graphic>
          <a:graphicData uri="http://schemas.openxmlformats.org/presentationml/2006/ole">
            <mc:AlternateContent xmlns:mc="http://schemas.openxmlformats.org/markup-compatibility/2006">
              <mc:Choice xmlns:v="urn:schemas-microsoft-com:vml" Requires="v">
                <p:oleObj spid="_x0000_s49158" name="Libro" r:id="rId3" imgW="4143240" imgH="942840" progId="Lotus123.Workbook.97">
                  <p:embed/>
                </p:oleObj>
              </mc:Choice>
              <mc:Fallback>
                <p:oleObj name="Libro" r:id="rId3" imgW="4143240" imgH="942840" progId="Lotus123.Workbook.9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0"/>
                        <a:ext cx="7772400"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2286000"/>
            <a:ext cx="7772400" cy="1143000"/>
          </a:xfrm>
        </p:spPr>
        <p:txBody>
          <a:bodyPr anchor="ctr"/>
          <a:lstStyle/>
          <a:p>
            <a:r>
              <a:rPr lang="es-MX" altLang="es-VE" sz="4400"/>
              <a:t>Tema 2</a:t>
            </a:r>
            <a:endParaRPr lang="es-ES" altLang="es-VE" sz="4400"/>
          </a:p>
        </p:txBody>
      </p:sp>
      <p:sp>
        <p:nvSpPr>
          <p:cNvPr id="40963" name="Rectangle 3"/>
          <p:cNvSpPr>
            <a:spLocks noGrp="1" noChangeArrowheads="1"/>
          </p:cNvSpPr>
          <p:nvPr>
            <p:ph type="subTitle" idx="1"/>
          </p:nvPr>
        </p:nvSpPr>
        <p:spPr>
          <a:xfrm>
            <a:off x="1371600" y="3886200"/>
            <a:ext cx="6400800" cy="1752600"/>
          </a:xfrm>
        </p:spPr>
        <p:txBody>
          <a:bodyPr/>
          <a:lstStyle/>
          <a:p>
            <a:r>
              <a:rPr lang="es-ES_tradnl" altLang="es-VE" sz="3200">
                <a:cs typeface="Times New Roman" panose="02020603050405020304" pitchFamily="18" charset="0"/>
              </a:rPr>
              <a:t>Ofertas, demandas y formación del mercado. Equilibrio, Elasticidad</a:t>
            </a:r>
            <a:r>
              <a:rPr lang="es-ES" altLang="es-VE" sz="3200"/>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s-ES_tradnl" altLang="es-VE"/>
              <a:t>El mercado</a:t>
            </a:r>
          </a:p>
        </p:txBody>
      </p:sp>
      <p:sp>
        <p:nvSpPr>
          <p:cNvPr id="51203" name="Rectangle 3"/>
          <p:cNvSpPr>
            <a:spLocks noGrp="1" noChangeArrowheads="1"/>
          </p:cNvSpPr>
          <p:nvPr>
            <p:ph type="body" idx="1"/>
          </p:nvPr>
        </p:nvSpPr>
        <p:spPr>
          <a:xfrm>
            <a:off x="685800" y="1676400"/>
            <a:ext cx="7772400" cy="4114800"/>
          </a:xfrm>
        </p:spPr>
        <p:txBody>
          <a:bodyPr/>
          <a:lstStyle/>
          <a:p>
            <a:r>
              <a:rPr lang="es-ES_tradnl" altLang="es-VE" sz="3000"/>
              <a:t>Definición</a:t>
            </a:r>
          </a:p>
          <a:p>
            <a:r>
              <a:rPr lang="es-ES_tradnl" altLang="es-VE" sz="3000"/>
              <a:t>Modelo de oferta y demanda</a:t>
            </a:r>
          </a:p>
          <a:p>
            <a:endParaRPr lang="es-ES_tradnl" altLang="es-VE"/>
          </a:p>
        </p:txBody>
      </p:sp>
      <p:sp>
        <p:nvSpPr>
          <p:cNvPr id="51204" name="Line 4"/>
          <p:cNvSpPr>
            <a:spLocks noChangeShapeType="1"/>
          </p:cNvSpPr>
          <p:nvPr/>
        </p:nvSpPr>
        <p:spPr bwMode="auto">
          <a:xfrm>
            <a:off x="2819400" y="3657600"/>
            <a:ext cx="0" cy="2209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51205" name="Line 5"/>
          <p:cNvSpPr>
            <a:spLocks noChangeShapeType="1"/>
          </p:cNvSpPr>
          <p:nvPr/>
        </p:nvSpPr>
        <p:spPr bwMode="auto">
          <a:xfrm>
            <a:off x="2819400" y="5867400"/>
            <a:ext cx="2743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51206" name="Line 6"/>
          <p:cNvSpPr>
            <a:spLocks noChangeShapeType="1"/>
          </p:cNvSpPr>
          <p:nvPr/>
        </p:nvSpPr>
        <p:spPr bwMode="auto">
          <a:xfrm>
            <a:off x="3200400" y="3810000"/>
            <a:ext cx="1905000" cy="1524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51207" name="Line 7"/>
          <p:cNvSpPr>
            <a:spLocks noChangeShapeType="1"/>
          </p:cNvSpPr>
          <p:nvPr/>
        </p:nvSpPr>
        <p:spPr bwMode="auto">
          <a:xfrm flipV="1">
            <a:off x="3352800" y="3886200"/>
            <a:ext cx="1828800" cy="1447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51208" name="Text Box 8"/>
          <p:cNvSpPr txBox="1">
            <a:spLocks noChangeArrowheads="1"/>
          </p:cNvSpPr>
          <p:nvPr/>
        </p:nvSpPr>
        <p:spPr bwMode="auto">
          <a:xfrm>
            <a:off x="5394325" y="3663950"/>
            <a:ext cx="363538"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2000">
                <a:latin typeface="Tahoma" panose="020B0604030504040204" pitchFamily="34" charset="0"/>
              </a:rPr>
              <a:t>O</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D</a:t>
            </a:r>
          </a:p>
          <a:p>
            <a:endParaRPr lang="es-ES_tradnl" altLang="es-VE" sz="2000">
              <a:latin typeface="Tahoma" panose="020B0604030504040204" pitchFamily="34" charset="0"/>
            </a:endParaRPr>
          </a:p>
          <a:p>
            <a:r>
              <a:rPr lang="es-ES_tradnl" altLang="es-VE" sz="2000">
                <a:latin typeface="Tahoma" panose="020B0604030504040204" pitchFamily="34" charset="0"/>
              </a:rPr>
              <a:t>Q</a:t>
            </a:r>
          </a:p>
        </p:txBody>
      </p:sp>
      <p:sp>
        <p:nvSpPr>
          <p:cNvPr id="51209" name="Text Box 9"/>
          <p:cNvSpPr txBox="1">
            <a:spLocks noChangeArrowheads="1"/>
          </p:cNvSpPr>
          <p:nvPr/>
        </p:nvSpPr>
        <p:spPr bwMode="auto">
          <a:xfrm>
            <a:off x="2270125" y="3511550"/>
            <a:ext cx="23304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2000">
                <a:latin typeface="Tahoma" panose="020B0604030504040204" pitchFamily="34" charset="0"/>
              </a:rPr>
              <a:t>P</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Po</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		Qo</a:t>
            </a:r>
          </a:p>
        </p:txBody>
      </p:sp>
      <p:sp>
        <p:nvSpPr>
          <p:cNvPr id="51210" name="Line 10"/>
          <p:cNvSpPr>
            <a:spLocks noChangeShapeType="1"/>
          </p:cNvSpPr>
          <p:nvPr/>
        </p:nvSpPr>
        <p:spPr bwMode="auto">
          <a:xfrm flipH="1">
            <a:off x="2819400" y="4648200"/>
            <a:ext cx="1447800" cy="0"/>
          </a:xfrm>
          <a:prstGeom prst="line">
            <a:avLst/>
          </a:prstGeom>
          <a:noFill/>
          <a:ln w="952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51211" name="Line 11"/>
          <p:cNvSpPr>
            <a:spLocks noChangeShapeType="1"/>
          </p:cNvSpPr>
          <p:nvPr/>
        </p:nvSpPr>
        <p:spPr bwMode="auto">
          <a:xfrm>
            <a:off x="4267200" y="4648200"/>
            <a:ext cx="0" cy="1219200"/>
          </a:xfrm>
          <a:prstGeom prst="line">
            <a:avLst/>
          </a:prstGeom>
          <a:noFill/>
          <a:ln w="952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p:txBody>
          <a:bodyPr/>
          <a:lstStyle/>
          <a:p>
            <a:r>
              <a:rPr lang="es-MX" altLang="es-VE"/>
              <a:t>Elasticidad de la oferta</a:t>
            </a:r>
            <a:endParaRPr lang="es-ES" altLang="es-VE"/>
          </a:p>
        </p:txBody>
      </p:sp>
      <p:sp>
        <p:nvSpPr>
          <p:cNvPr id="133124" name="Line 1028"/>
          <p:cNvSpPr>
            <a:spLocks noChangeShapeType="1"/>
          </p:cNvSpPr>
          <p:nvPr/>
        </p:nvSpPr>
        <p:spPr bwMode="auto">
          <a:xfrm>
            <a:off x="1235075" y="2051050"/>
            <a:ext cx="0" cy="2209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3125" name="Line 1029"/>
          <p:cNvSpPr>
            <a:spLocks noChangeShapeType="1"/>
          </p:cNvSpPr>
          <p:nvPr/>
        </p:nvSpPr>
        <p:spPr bwMode="auto">
          <a:xfrm>
            <a:off x="1235075" y="4260850"/>
            <a:ext cx="2743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3126" name="Line 1030"/>
          <p:cNvSpPr>
            <a:spLocks noChangeShapeType="1"/>
          </p:cNvSpPr>
          <p:nvPr/>
        </p:nvSpPr>
        <p:spPr bwMode="auto">
          <a:xfrm>
            <a:off x="1616075" y="2203450"/>
            <a:ext cx="1905000" cy="1524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3127" name="Line 1031"/>
          <p:cNvSpPr>
            <a:spLocks noChangeShapeType="1"/>
          </p:cNvSpPr>
          <p:nvPr/>
        </p:nvSpPr>
        <p:spPr bwMode="auto">
          <a:xfrm flipV="1">
            <a:off x="1752600" y="2286000"/>
            <a:ext cx="1828800" cy="1447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3128" name="Text Box 1032"/>
          <p:cNvSpPr txBox="1">
            <a:spLocks noChangeArrowheads="1"/>
          </p:cNvSpPr>
          <p:nvPr/>
        </p:nvSpPr>
        <p:spPr bwMode="auto">
          <a:xfrm>
            <a:off x="3810000" y="2057400"/>
            <a:ext cx="363538"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2000">
                <a:latin typeface="Tahoma" panose="020B0604030504040204" pitchFamily="34" charset="0"/>
              </a:rPr>
              <a:t>O</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D</a:t>
            </a:r>
          </a:p>
          <a:p>
            <a:endParaRPr lang="es-ES_tradnl" altLang="es-VE" sz="2000">
              <a:latin typeface="Tahoma" panose="020B0604030504040204" pitchFamily="34" charset="0"/>
            </a:endParaRPr>
          </a:p>
          <a:p>
            <a:r>
              <a:rPr lang="es-ES_tradnl" altLang="es-VE" sz="2000">
                <a:latin typeface="Tahoma" panose="020B0604030504040204" pitchFamily="34" charset="0"/>
              </a:rPr>
              <a:t>Q</a:t>
            </a:r>
          </a:p>
        </p:txBody>
      </p:sp>
      <p:sp>
        <p:nvSpPr>
          <p:cNvPr id="133129" name="Text Box 1033"/>
          <p:cNvSpPr txBox="1">
            <a:spLocks noChangeArrowheads="1"/>
          </p:cNvSpPr>
          <p:nvPr/>
        </p:nvSpPr>
        <p:spPr bwMode="auto">
          <a:xfrm>
            <a:off x="685800" y="1905000"/>
            <a:ext cx="23304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2000">
                <a:latin typeface="Tahoma" panose="020B0604030504040204" pitchFamily="34" charset="0"/>
              </a:rPr>
              <a:t>P</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Po</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		Qo</a:t>
            </a:r>
          </a:p>
        </p:txBody>
      </p:sp>
      <p:sp>
        <p:nvSpPr>
          <p:cNvPr id="133130" name="Line 1034"/>
          <p:cNvSpPr>
            <a:spLocks noChangeShapeType="1"/>
          </p:cNvSpPr>
          <p:nvPr/>
        </p:nvSpPr>
        <p:spPr bwMode="auto">
          <a:xfrm flipH="1">
            <a:off x="1235075" y="3041650"/>
            <a:ext cx="1447800" cy="0"/>
          </a:xfrm>
          <a:prstGeom prst="line">
            <a:avLst/>
          </a:prstGeom>
          <a:noFill/>
          <a:ln w="952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3131" name="Line 1035"/>
          <p:cNvSpPr>
            <a:spLocks noChangeShapeType="1"/>
          </p:cNvSpPr>
          <p:nvPr/>
        </p:nvSpPr>
        <p:spPr bwMode="auto">
          <a:xfrm>
            <a:off x="2682875" y="3041650"/>
            <a:ext cx="0" cy="1219200"/>
          </a:xfrm>
          <a:prstGeom prst="line">
            <a:avLst/>
          </a:prstGeom>
          <a:noFill/>
          <a:ln w="952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3133" name="Line 1037"/>
          <p:cNvSpPr>
            <a:spLocks noChangeShapeType="1"/>
          </p:cNvSpPr>
          <p:nvPr/>
        </p:nvSpPr>
        <p:spPr bwMode="auto">
          <a:xfrm>
            <a:off x="2133600" y="1981200"/>
            <a:ext cx="1905000" cy="1524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3134" name="Line 1038"/>
          <p:cNvSpPr>
            <a:spLocks noChangeShapeType="1"/>
          </p:cNvSpPr>
          <p:nvPr/>
        </p:nvSpPr>
        <p:spPr bwMode="auto">
          <a:xfrm>
            <a:off x="5045075" y="2127250"/>
            <a:ext cx="0" cy="2209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3135" name="Line 1039"/>
          <p:cNvSpPr>
            <a:spLocks noChangeShapeType="1"/>
          </p:cNvSpPr>
          <p:nvPr/>
        </p:nvSpPr>
        <p:spPr bwMode="auto">
          <a:xfrm>
            <a:off x="5045075" y="4337050"/>
            <a:ext cx="2743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3136" name="Line 1040"/>
          <p:cNvSpPr>
            <a:spLocks noChangeShapeType="1"/>
          </p:cNvSpPr>
          <p:nvPr/>
        </p:nvSpPr>
        <p:spPr bwMode="auto">
          <a:xfrm>
            <a:off x="5426075" y="2279650"/>
            <a:ext cx="1905000" cy="1524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3138" name="Text Box 1042"/>
          <p:cNvSpPr txBox="1">
            <a:spLocks noChangeArrowheads="1"/>
          </p:cNvSpPr>
          <p:nvPr/>
        </p:nvSpPr>
        <p:spPr bwMode="auto">
          <a:xfrm>
            <a:off x="7620000" y="2133600"/>
            <a:ext cx="363538"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2000">
                <a:latin typeface="Tahoma" panose="020B0604030504040204" pitchFamily="34" charset="0"/>
              </a:rPr>
              <a:t>O</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D</a:t>
            </a:r>
          </a:p>
          <a:p>
            <a:endParaRPr lang="es-ES_tradnl" altLang="es-VE" sz="2000">
              <a:latin typeface="Tahoma" panose="020B0604030504040204" pitchFamily="34" charset="0"/>
            </a:endParaRPr>
          </a:p>
          <a:p>
            <a:r>
              <a:rPr lang="es-ES_tradnl" altLang="es-VE" sz="2000">
                <a:latin typeface="Tahoma" panose="020B0604030504040204" pitchFamily="34" charset="0"/>
              </a:rPr>
              <a:t>Q</a:t>
            </a:r>
          </a:p>
        </p:txBody>
      </p:sp>
      <p:sp>
        <p:nvSpPr>
          <p:cNvPr id="133139" name="Text Box 1043"/>
          <p:cNvSpPr txBox="1">
            <a:spLocks noChangeArrowheads="1"/>
          </p:cNvSpPr>
          <p:nvPr/>
        </p:nvSpPr>
        <p:spPr bwMode="auto">
          <a:xfrm>
            <a:off x="4495800" y="1981200"/>
            <a:ext cx="23304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2000">
                <a:latin typeface="Tahoma" panose="020B0604030504040204" pitchFamily="34" charset="0"/>
              </a:rPr>
              <a:t>P</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Po</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		Qo</a:t>
            </a:r>
          </a:p>
        </p:txBody>
      </p:sp>
      <p:sp>
        <p:nvSpPr>
          <p:cNvPr id="133140" name="Line 1044"/>
          <p:cNvSpPr>
            <a:spLocks noChangeShapeType="1"/>
          </p:cNvSpPr>
          <p:nvPr/>
        </p:nvSpPr>
        <p:spPr bwMode="auto">
          <a:xfrm flipH="1">
            <a:off x="5045075" y="3117850"/>
            <a:ext cx="1447800" cy="0"/>
          </a:xfrm>
          <a:prstGeom prst="line">
            <a:avLst/>
          </a:prstGeom>
          <a:noFill/>
          <a:ln w="952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3141" name="Line 1045"/>
          <p:cNvSpPr>
            <a:spLocks noChangeShapeType="1"/>
          </p:cNvSpPr>
          <p:nvPr/>
        </p:nvSpPr>
        <p:spPr bwMode="auto">
          <a:xfrm>
            <a:off x="6492875" y="3117850"/>
            <a:ext cx="0" cy="1219200"/>
          </a:xfrm>
          <a:prstGeom prst="line">
            <a:avLst/>
          </a:prstGeom>
          <a:noFill/>
          <a:ln w="952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3142" name="Line 1046"/>
          <p:cNvSpPr>
            <a:spLocks noChangeShapeType="1"/>
          </p:cNvSpPr>
          <p:nvPr/>
        </p:nvSpPr>
        <p:spPr bwMode="auto">
          <a:xfrm>
            <a:off x="5943600" y="2057400"/>
            <a:ext cx="1905000" cy="1524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3143" name="Line 1047"/>
          <p:cNvSpPr>
            <a:spLocks noChangeShapeType="1"/>
          </p:cNvSpPr>
          <p:nvPr/>
        </p:nvSpPr>
        <p:spPr bwMode="auto">
          <a:xfrm flipV="1">
            <a:off x="6172200" y="1905000"/>
            <a:ext cx="8382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133144" name="Text Box 1048"/>
          <p:cNvSpPr txBox="1">
            <a:spLocks noChangeArrowheads="1"/>
          </p:cNvSpPr>
          <p:nvPr/>
        </p:nvSpPr>
        <p:spPr bwMode="auto">
          <a:xfrm>
            <a:off x="5013325" y="4765675"/>
            <a:ext cx="41481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VE"/>
              <a:t>Una oferta menos elástica hace </a:t>
            </a:r>
          </a:p>
          <a:p>
            <a:r>
              <a:rPr lang="es-MX" altLang="es-VE"/>
              <a:t>Que ante una variación en la</a:t>
            </a:r>
          </a:p>
          <a:p>
            <a:r>
              <a:rPr lang="es-MX" altLang="es-VE"/>
              <a:t>Demanda, el precio varíe mucho</a:t>
            </a:r>
          </a:p>
          <a:p>
            <a:r>
              <a:rPr lang="es-MX" altLang="es-VE"/>
              <a:t>más.</a:t>
            </a:r>
            <a:endParaRPr lang="es-ES" altLang="es-VE"/>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26"/>
          <p:cNvSpPr>
            <a:spLocks noGrp="1" noChangeArrowheads="1"/>
          </p:cNvSpPr>
          <p:nvPr>
            <p:ph type="title"/>
          </p:nvPr>
        </p:nvSpPr>
        <p:spPr/>
        <p:txBody>
          <a:bodyPr/>
          <a:lstStyle/>
          <a:p>
            <a:r>
              <a:rPr lang="es-MX" altLang="es-VE"/>
              <a:t>Elasticidad de la demanda</a:t>
            </a:r>
            <a:endParaRPr lang="es-ES" altLang="es-VE"/>
          </a:p>
        </p:txBody>
      </p:sp>
      <p:sp>
        <p:nvSpPr>
          <p:cNvPr id="135171" name="Line 1027"/>
          <p:cNvSpPr>
            <a:spLocks noChangeShapeType="1"/>
          </p:cNvSpPr>
          <p:nvPr/>
        </p:nvSpPr>
        <p:spPr bwMode="auto">
          <a:xfrm>
            <a:off x="1235075" y="2051050"/>
            <a:ext cx="0" cy="2209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5172" name="Line 1028"/>
          <p:cNvSpPr>
            <a:spLocks noChangeShapeType="1"/>
          </p:cNvSpPr>
          <p:nvPr/>
        </p:nvSpPr>
        <p:spPr bwMode="auto">
          <a:xfrm>
            <a:off x="1235075" y="4260850"/>
            <a:ext cx="2743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5173" name="Line 1029"/>
          <p:cNvSpPr>
            <a:spLocks noChangeShapeType="1"/>
          </p:cNvSpPr>
          <p:nvPr/>
        </p:nvSpPr>
        <p:spPr bwMode="auto">
          <a:xfrm>
            <a:off x="1616075" y="2203450"/>
            <a:ext cx="1905000" cy="1524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5174" name="Line 1030"/>
          <p:cNvSpPr>
            <a:spLocks noChangeShapeType="1"/>
          </p:cNvSpPr>
          <p:nvPr/>
        </p:nvSpPr>
        <p:spPr bwMode="auto">
          <a:xfrm flipV="1">
            <a:off x="1752600" y="2286000"/>
            <a:ext cx="1828800" cy="1447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5175" name="Text Box 1031"/>
          <p:cNvSpPr txBox="1">
            <a:spLocks noChangeArrowheads="1"/>
          </p:cNvSpPr>
          <p:nvPr/>
        </p:nvSpPr>
        <p:spPr bwMode="auto">
          <a:xfrm>
            <a:off x="3810000" y="2057400"/>
            <a:ext cx="363538"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2000">
                <a:latin typeface="Tahoma" panose="020B0604030504040204" pitchFamily="34" charset="0"/>
              </a:rPr>
              <a:t>O</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D</a:t>
            </a:r>
          </a:p>
          <a:p>
            <a:endParaRPr lang="es-ES_tradnl" altLang="es-VE" sz="2000">
              <a:latin typeface="Tahoma" panose="020B0604030504040204" pitchFamily="34" charset="0"/>
            </a:endParaRPr>
          </a:p>
          <a:p>
            <a:r>
              <a:rPr lang="es-ES_tradnl" altLang="es-VE" sz="2000">
                <a:latin typeface="Tahoma" panose="020B0604030504040204" pitchFamily="34" charset="0"/>
              </a:rPr>
              <a:t>Q</a:t>
            </a:r>
          </a:p>
        </p:txBody>
      </p:sp>
      <p:sp>
        <p:nvSpPr>
          <p:cNvPr id="135176" name="Text Box 1032"/>
          <p:cNvSpPr txBox="1">
            <a:spLocks noChangeArrowheads="1"/>
          </p:cNvSpPr>
          <p:nvPr/>
        </p:nvSpPr>
        <p:spPr bwMode="auto">
          <a:xfrm>
            <a:off x="685800" y="1905000"/>
            <a:ext cx="23304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2000">
                <a:latin typeface="Tahoma" panose="020B0604030504040204" pitchFamily="34" charset="0"/>
              </a:rPr>
              <a:t>P</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Po</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		Qo</a:t>
            </a:r>
          </a:p>
        </p:txBody>
      </p:sp>
      <p:sp>
        <p:nvSpPr>
          <p:cNvPr id="135177" name="Line 1033"/>
          <p:cNvSpPr>
            <a:spLocks noChangeShapeType="1"/>
          </p:cNvSpPr>
          <p:nvPr/>
        </p:nvSpPr>
        <p:spPr bwMode="auto">
          <a:xfrm flipH="1">
            <a:off x="1235075" y="3041650"/>
            <a:ext cx="1447800" cy="0"/>
          </a:xfrm>
          <a:prstGeom prst="line">
            <a:avLst/>
          </a:prstGeom>
          <a:noFill/>
          <a:ln w="952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5178" name="Line 1034"/>
          <p:cNvSpPr>
            <a:spLocks noChangeShapeType="1"/>
          </p:cNvSpPr>
          <p:nvPr/>
        </p:nvSpPr>
        <p:spPr bwMode="auto">
          <a:xfrm>
            <a:off x="2682875" y="3041650"/>
            <a:ext cx="0" cy="1219200"/>
          </a:xfrm>
          <a:prstGeom prst="line">
            <a:avLst/>
          </a:prstGeom>
          <a:noFill/>
          <a:ln w="952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5189" name="Line 1045"/>
          <p:cNvSpPr>
            <a:spLocks noChangeShapeType="1"/>
          </p:cNvSpPr>
          <p:nvPr/>
        </p:nvSpPr>
        <p:spPr bwMode="auto">
          <a:xfrm flipV="1">
            <a:off x="2057400" y="2590800"/>
            <a:ext cx="1828800" cy="1447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5199" name="Line 1055"/>
          <p:cNvSpPr>
            <a:spLocks noChangeShapeType="1"/>
          </p:cNvSpPr>
          <p:nvPr/>
        </p:nvSpPr>
        <p:spPr bwMode="auto">
          <a:xfrm>
            <a:off x="5197475" y="2203450"/>
            <a:ext cx="0" cy="2209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5200" name="Line 1056"/>
          <p:cNvSpPr>
            <a:spLocks noChangeShapeType="1"/>
          </p:cNvSpPr>
          <p:nvPr/>
        </p:nvSpPr>
        <p:spPr bwMode="auto">
          <a:xfrm>
            <a:off x="5197475" y="4413250"/>
            <a:ext cx="2743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5202" name="Line 1058"/>
          <p:cNvSpPr>
            <a:spLocks noChangeShapeType="1"/>
          </p:cNvSpPr>
          <p:nvPr/>
        </p:nvSpPr>
        <p:spPr bwMode="auto">
          <a:xfrm flipV="1">
            <a:off x="5715000" y="2438400"/>
            <a:ext cx="1828800" cy="1447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5203" name="Text Box 1059"/>
          <p:cNvSpPr txBox="1">
            <a:spLocks noChangeArrowheads="1"/>
          </p:cNvSpPr>
          <p:nvPr/>
        </p:nvSpPr>
        <p:spPr bwMode="auto">
          <a:xfrm>
            <a:off x="7772400" y="2209800"/>
            <a:ext cx="363538"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2000">
                <a:latin typeface="Tahoma" panose="020B0604030504040204" pitchFamily="34" charset="0"/>
              </a:rPr>
              <a:t>O</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D</a:t>
            </a:r>
          </a:p>
          <a:p>
            <a:endParaRPr lang="es-ES_tradnl" altLang="es-VE" sz="2000">
              <a:latin typeface="Tahoma" panose="020B0604030504040204" pitchFamily="34" charset="0"/>
            </a:endParaRPr>
          </a:p>
          <a:p>
            <a:r>
              <a:rPr lang="es-ES_tradnl" altLang="es-VE" sz="2000">
                <a:latin typeface="Tahoma" panose="020B0604030504040204" pitchFamily="34" charset="0"/>
              </a:rPr>
              <a:t>Q</a:t>
            </a:r>
          </a:p>
        </p:txBody>
      </p:sp>
      <p:sp>
        <p:nvSpPr>
          <p:cNvPr id="135204" name="Text Box 1060"/>
          <p:cNvSpPr txBox="1">
            <a:spLocks noChangeArrowheads="1"/>
          </p:cNvSpPr>
          <p:nvPr/>
        </p:nvSpPr>
        <p:spPr bwMode="auto">
          <a:xfrm>
            <a:off x="4648200" y="2057400"/>
            <a:ext cx="23304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2000">
                <a:latin typeface="Tahoma" panose="020B0604030504040204" pitchFamily="34" charset="0"/>
              </a:rPr>
              <a:t>P</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Po</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		Qo</a:t>
            </a:r>
          </a:p>
        </p:txBody>
      </p:sp>
      <p:sp>
        <p:nvSpPr>
          <p:cNvPr id="135205" name="Line 1061"/>
          <p:cNvSpPr>
            <a:spLocks noChangeShapeType="1"/>
          </p:cNvSpPr>
          <p:nvPr/>
        </p:nvSpPr>
        <p:spPr bwMode="auto">
          <a:xfrm flipH="1">
            <a:off x="5197475" y="3194050"/>
            <a:ext cx="1447800" cy="0"/>
          </a:xfrm>
          <a:prstGeom prst="line">
            <a:avLst/>
          </a:prstGeom>
          <a:noFill/>
          <a:ln w="952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5206" name="Line 1062"/>
          <p:cNvSpPr>
            <a:spLocks noChangeShapeType="1"/>
          </p:cNvSpPr>
          <p:nvPr/>
        </p:nvSpPr>
        <p:spPr bwMode="auto">
          <a:xfrm>
            <a:off x="6645275" y="3194050"/>
            <a:ext cx="0" cy="1219200"/>
          </a:xfrm>
          <a:prstGeom prst="line">
            <a:avLst/>
          </a:prstGeom>
          <a:noFill/>
          <a:ln w="952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5207" name="Line 1063"/>
          <p:cNvSpPr>
            <a:spLocks noChangeShapeType="1"/>
          </p:cNvSpPr>
          <p:nvPr/>
        </p:nvSpPr>
        <p:spPr bwMode="auto">
          <a:xfrm flipV="1">
            <a:off x="6019800" y="2743200"/>
            <a:ext cx="1828800" cy="1447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5208" name="Line 1064"/>
          <p:cNvSpPr>
            <a:spLocks noChangeShapeType="1"/>
          </p:cNvSpPr>
          <p:nvPr/>
        </p:nvSpPr>
        <p:spPr bwMode="auto">
          <a:xfrm>
            <a:off x="6324600" y="1981200"/>
            <a:ext cx="68580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135209" name="Text Box 1065"/>
          <p:cNvSpPr txBox="1">
            <a:spLocks noChangeArrowheads="1"/>
          </p:cNvSpPr>
          <p:nvPr/>
        </p:nvSpPr>
        <p:spPr bwMode="auto">
          <a:xfrm>
            <a:off x="5470525" y="4918075"/>
            <a:ext cx="372586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VE"/>
              <a:t>Una demanda menos elástica</a:t>
            </a:r>
          </a:p>
          <a:p>
            <a:r>
              <a:rPr lang="es-MX" altLang="es-VE"/>
              <a:t>Hace que ante un cambio en</a:t>
            </a:r>
          </a:p>
          <a:p>
            <a:r>
              <a:rPr lang="es-MX" altLang="es-VE"/>
              <a:t>La oferta, el precio varíe </a:t>
            </a:r>
          </a:p>
          <a:p>
            <a:r>
              <a:rPr lang="es-MX" altLang="es-VE"/>
              <a:t>Mucho más, ejemplo: </a:t>
            </a:r>
          </a:p>
          <a:p>
            <a:r>
              <a:rPr lang="es-MX" altLang="es-VE"/>
              <a:t>Electrónicos</a:t>
            </a:r>
            <a:endParaRPr lang="es-ES" altLang="es-VE"/>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s-MX" altLang="es-VE"/>
              <a:t>Impuestos (IVA)</a:t>
            </a:r>
            <a:endParaRPr lang="es-ES" altLang="es-VE"/>
          </a:p>
        </p:txBody>
      </p:sp>
      <p:sp>
        <p:nvSpPr>
          <p:cNvPr id="136195" name="Line 3"/>
          <p:cNvSpPr>
            <a:spLocks noChangeShapeType="1"/>
          </p:cNvSpPr>
          <p:nvPr/>
        </p:nvSpPr>
        <p:spPr bwMode="auto">
          <a:xfrm>
            <a:off x="1235075" y="2051050"/>
            <a:ext cx="0" cy="2209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6196" name="Line 4"/>
          <p:cNvSpPr>
            <a:spLocks noChangeShapeType="1"/>
          </p:cNvSpPr>
          <p:nvPr/>
        </p:nvSpPr>
        <p:spPr bwMode="auto">
          <a:xfrm>
            <a:off x="1235075" y="4260850"/>
            <a:ext cx="2743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6197" name="Line 5"/>
          <p:cNvSpPr>
            <a:spLocks noChangeShapeType="1"/>
          </p:cNvSpPr>
          <p:nvPr/>
        </p:nvSpPr>
        <p:spPr bwMode="auto">
          <a:xfrm>
            <a:off x="1616075" y="2203450"/>
            <a:ext cx="1905000" cy="1524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6198" name="Line 6"/>
          <p:cNvSpPr>
            <a:spLocks noChangeShapeType="1"/>
          </p:cNvSpPr>
          <p:nvPr/>
        </p:nvSpPr>
        <p:spPr bwMode="auto">
          <a:xfrm flipV="1">
            <a:off x="1752600" y="2286000"/>
            <a:ext cx="1828800" cy="1447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6199" name="Text Box 7"/>
          <p:cNvSpPr txBox="1">
            <a:spLocks noChangeArrowheads="1"/>
          </p:cNvSpPr>
          <p:nvPr/>
        </p:nvSpPr>
        <p:spPr bwMode="auto">
          <a:xfrm>
            <a:off x="3810000" y="2057400"/>
            <a:ext cx="363538"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2000">
                <a:latin typeface="Tahoma" panose="020B0604030504040204" pitchFamily="34" charset="0"/>
              </a:rPr>
              <a:t>O</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D</a:t>
            </a:r>
          </a:p>
          <a:p>
            <a:endParaRPr lang="es-ES_tradnl" altLang="es-VE" sz="2000">
              <a:latin typeface="Tahoma" panose="020B0604030504040204" pitchFamily="34" charset="0"/>
            </a:endParaRPr>
          </a:p>
          <a:p>
            <a:r>
              <a:rPr lang="es-ES_tradnl" altLang="es-VE" sz="2000">
                <a:latin typeface="Tahoma" panose="020B0604030504040204" pitchFamily="34" charset="0"/>
              </a:rPr>
              <a:t>Q</a:t>
            </a:r>
          </a:p>
        </p:txBody>
      </p:sp>
      <p:sp>
        <p:nvSpPr>
          <p:cNvPr id="136200" name="Text Box 8"/>
          <p:cNvSpPr txBox="1">
            <a:spLocks noChangeArrowheads="1"/>
          </p:cNvSpPr>
          <p:nvPr/>
        </p:nvSpPr>
        <p:spPr bwMode="auto">
          <a:xfrm>
            <a:off x="685800" y="1905000"/>
            <a:ext cx="23304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2000">
                <a:latin typeface="Tahoma" panose="020B0604030504040204" pitchFamily="34" charset="0"/>
              </a:rPr>
              <a:t>P</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Po</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		Qo</a:t>
            </a:r>
          </a:p>
        </p:txBody>
      </p:sp>
      <p:sp>
        <p:nvSpPr>
          <p:cNvPr id="136201" name="Line 9"/>
          <p:cNvSpPr>
            <a:spLocks noChangeShapeType="1"/>
          </p:cNvSpPr>
          <p:nvPr/>
        </p:nvSpPr>
        <p:spPr bwMode="auto">
          <a:xfrm flipH="1">
            <a:off x="1235075" y="3041650"/>
            <a:ext cx="1447800" cy="0"/>
          </a:xfrm>
          <a:prstGeom prst="line">
            <a:avLst/>
          </a:prstGeom>
          <a:noFill/>
          <a:ln w="952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6202" name="Line 10"/>
          <p:cNvSpPr>
            <a:spLocks noChangeShapeType="1"/>
          </p:cNvSpPr>
          <p:nvPr/>
        </p:nvSpPr>
        <p:spPr bwMode="auto">
          <a:xfrm>
            <a:off x="2682875" y="3041650"/>
            <a:ext cx="0" cy="1219200"/>
          </a:xfrm>
          <a:prstGeom prst="line">
            <a:avLst/>
          </a:prstGeom>
          <a:noFill/>
          <a:ln w="952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6213" name="Line 21"/>
          <p:cNvSpPr>
            <a:spLocks noChangeShapeType="1"/>
          </p:cNvSpPr>
          <p:nvPr/>
        </p:nvSpPr>
        <p:spPr bwMode="auto">
          <a:xfrm>
            <a:off x="5121275" y="2203450"/>
            <a:ext cx="0" cy="2209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6214" name="Line 22"/>
          <p:cNvSpPr>
            <a:spLocks noChangeShapeType="1"/>
          </p:cNvSpPr>
          <p:nvPr/>
        </p:nvSpPr>
        <p:spPr bwMode="auto">
          <a:xfrm>
            <a:off x="5121275" y="4413250"/>
            <a:ext cx="2743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6215" name="Line 23"/>
          <p:cNvSpPr>
            <a:spLocks noChangeShapeType="1"/>
          </p:cNvSpPr>
          <p:nvPr/>
        </p:nvSpPr>
        <p:spPr bwMode="auto">
          <a:xfrm>
            <a:off x="5502275" y="2355850"/>
            <a:ext cx="1905000" cy="1524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6216" name="Line 24"/>
          <p:cNvSpPr>
            <a:spLocks noChangeShapeType="1"/>
          </p:cNvSpPr>
          <p:nvPr/>
        </p:nvSpPr>
        <p:spPr bwMode="auto">
          <a:xfrm flipV="1">
            <a:off x="5638800" y="2438400"/>
            <a:ext cx="1828800" cy="1447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6217" name="Text Box 25"/>
          <p:cNvSpPr txBox="1">
            <a:spLocks noChangeArrowheads="1"/>
          </p:cNvSpPr>
          <p:nvPr/>
        </p:nvSpPr>
        <p:spPr bwMode="auto">
          <a:xfrm>
            <a:off x="7696200" y="2209800"/>
            <a:ext cx="363538"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2000">
                <a:latin typeface="Tahoma" panose="020B0604030504040204" pitchFamily="34" charset="0"/>
              </a:rPr>
              <a:t>O</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D</a:t>
            </a:r>
          </a:p>
          <a:p>
            <a:endParaRPr lang="es-ES_tradnl" altLang="es-VE" sz="2000">
              <a:latin typeface="Tahoma" panose="020B0604030504040204" pitchFamily="34" charset="0"/>
            </a:endParaRPr>
          </a:p>
          <a:p>
            <a:r>
              <a:rPr lang="es-ES_tradnl" altLang="es-VE" sz="2000">
                <a:latin typeface="Tahoma" panose="020B0604030504040204" pitchFamily="34" charset="0"/>
              </a:rPr>
              <a:t>Q</a:t>
            </a:r>
          </a:p>
        </p:txBody>
      </p:sp>
      <p:sp>
        <p:nvSpPr>
          <p:cNvPr id="136218" name="Text Box 26"/>
          <p:cNvSpPr txBox="1">
            <a:spLocks noChangeArrowheads="1"/>
          </p:cNvSpPr>
          <p:nvPr/>
        </p:nvSpPr>
        <p:spPr bwMode="auto">
          <a:xfrm>
            <a:off x="4572000" y="2057400"/>
            <a:ext cx="240982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2000">
                <a:latin typeface="Tahoma" panose="020B0604030504040204" pitchFamily="34" charset="0"/>
              </a:rPr>
              <a:t>P</a:t>
            </a:r>
          </a:p>
          <a:p>
            <a:endParaRPr lang="es-ES_tradnl" altLang="es-VE" sz="2000">
              <a:latin typeface="Tahoma" panose="020B0604030504040204" pitchFamily="34" charset="0"/>
            </a:endParaRPr>
          </a:p>
          <a:p>
            <a:r>
              <a:rPr lang="es-ES_tradnl" altLang="es-VE" sz="2000">
                <a:latin typeface="Tahoma" panose="020B0604030504040204" pitchFamily="34" charset="0"/>
              </a:rPr>
              <a:t>P1</a:t>
            </a:r>
          </a:p>
          <a:p>
            <a:r>
              <a:rPr lang="es-ES_tradnl" altLang="es-VE" sz="2000">
                <a:latin typeface="Tahoma" panose="020B0604030504040204" pitchFamily="34" charset="0"/>
              </a:rPr>
              <a:t>Po</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	    Q1	Qo </a:t>
            </a:r>
          </a:p>
        </p:txBody>
      </p:sp>
      <p:sp>
        <p:nvSpPr>
          <p:cNvPr id="136219" name="Line 27"/>
          <p:cNvSpPr>
            <a:spLocks noChangeShapeType="1"/>
          </p:cNvSpPr>
          <p:nvPr/>
        </p:nvSpPr>
        <p:spPr bwMode="auto">
          <a:xfrm flipH="1">
            <a:off x="5121275" y="3194050"/>
            <a:ext cx="1447800" cy="0"/>
          </a:xfrm>
          <a:prstGeom prst="line">
            <a:avLst/>
          </a:prstGeom>
          <a:noFill/>
          <a:ln w="952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6220" name="Line 28"/>
          <p:cNvSpPr>
            <a:spLocks noChangeShapeType="1"/>
          </p:cNvSpPr>
          <p:nvPr/>
        </p:nvSpPr>
        <p:spPr bwMode="auto">
          <a:xfrm>
            <a:off x="6569075" y="3194050"/>
            <a:ext cx="0" cy="1219200"/>
          </a:xfrm>
          <a:prstGeom prst="line">
            <a:avLst/>
          </a:prstGeom>
          <a:noFill/>
          <a:ln w="952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6222" name="Line 30"/>
          <p:cNvSpPr>
            <a:spLocks noChangeShapeType="1"/>
          </p:cNvSpPr>
          <p:nvPr/>
        </p:nvSpPr>
        <p:spPr bwMode="auto">
          <a:xfrm flipV="1">
            <a:off x="5181600" y="2057400"/>
            <a:ext cx="1828800" cy="1447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6225" name="Line 33"/>
          <p:cNvSpPr>
            <a:spLocks noChangeShapeType="1"/>
          </p:cNvSpPr>
          <p:nvPr/>
        </p:nvSpPr>
        <p:spPr bwMode="auto">
          <a:xfrm>
            <a:off x="5105400" y="28194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136226" name="Line 34"/>
          <p:cNvSpPr>
            <a:spLocks noChangeShapeType="1"/>
          </p:cNvSpPr>
          <p:nvPr/>
        </p:nvSpPr>
        <p:spPr bwMode="auto">
          <a:xfrm>
            <a:off x="6096000" y="28194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136227" name="Text Box 35"/>
          <p:cNvSpPr txBox="1">
            <a:spLocks noChangeArrowheads="1"/>
          </p:cNvSpPr>
          <p:nvPr/>
        </p:nvSpPr>
        <p:spPr bwMode="auto">
          <a:xfrm>
            <a:off x="1050925" y="5070475"/>
            <a:ext cx="2468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VE"/>
              <a:t>Equilibrio sin IVA</a:t>
            </a:r>
            <a:endParaRPr lang="es-ES" altLang="es-VE"/>
          </a:p>
        </p:txBody>
      </p:sp>
      <p:sp>
        <p:nvSpPr>
          <p:cNvPr id="136228" name="Text Box 36"/>
          <p:cNvSpPr txBox="1">
            <a:spLocks noChangeArrowheads="1"/>
          </p:cNvSpPr>
          <p:nvPr/>
        </p:nvSpPr>
        <p:spPr bwMode="auto">
          <a:xfrm>
            <a:off x="5089525" y="5146675"/>
            <a:ext cx="38369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VE"/>
              <a:t>Equilibrio con IVA, el precio </a:t>
            </a:r>
          </a:p>
          <a:p>
            <a:r>
              <a:rPr lang="es-MX" altLang="es-VE"/>
              <a:t>Se establece en P1, pero el </a:t>
            </a:r>
          </a:p>
          <a:p>
            <a:r>
              <a:rPr lang="es-MX" altLang="es-VE"/>
              <a:t>Productor recibe P1-IVA, la </a:t>
            </a:r>
          </a:p>
          <a:p>
            <a:r>
              <a:rPr lang="es-MX" altLang="es-VE"/>
              <a:t>Cantidad baja a Q1</a:t>
            </a:r>
            <a:endParaRPr lang="es-ES" altLang="es-VE"/>
          </a:p>
        </p:txBody>
      </p:sp>
      <p:sp>
        <p:nvSpPr>
          <p:cNvPr id="136232" name="Line 40"/>
          <p:cNvSpPr>
            <a:spLocks noChangeShapeType="1"/>
          </p:cNvSpPr>
          <p:nvPr/>
        </p:nvSpPr>
        <p:spPr bwMode="auto">
          <a:xfrm flipH="1" flipV="1">
            <a:off x="5638800" y="3200400"/>
            <a:ext cx="381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136233" name="Line 41"/>
          <p:cNvSpPr>
            <a:spLocks noChangeShapeType="1"/>
          </p:cNvSpPr>
          <p:nvPr/>
        </p:nvSpPr>
        <p:spPr bwMode="auto">
          <a:xfrm flipH="1" flipV="1">
            <a:off x="6477000" y="2514600"/>
            <a:ext cx="381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s-MX" altLang="es-VE"/>
              <a:t>Subsidio</a:t>
            </a:r>
            <a:endParaRPr lang="es-ES" altLang="es-VE"/>
          </a:p>
        </p:txBody>
      </p:sp>
      <p:sp>
        <p:nvSpPr>
          <p:cNvPr id="137219" name="Line 3"/>
          <p:cNvSpPr>
            <a:spLocks noChangeShapeType="1"/>
          </p:cNvSpPr>
          <p:nvPr/>
        </p:nvSpPr>
        <p:spPr bwMode="auto">
          <a:xfrm>
            <a:off x="1235075" y="2051050"/>
            <a:ext cx="0" cy="2209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7220" name="Line 4"/>
          <p:cNvSpPr>
            <a:spLocks noChangeShapeType="1"/>
          </p:cNvSpPr>
          <p:nvPr/>
        </p:nvSpPr>
        <p:spPr bwMode="auto">
          <a:xfrm>
            <a:off x="1235075" y="4260850"/>
            <a:ext cx="2743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7221" name="Line 5"/>
          <p:cNvSpPr>
            <a:spLocks noChangeShapeType="1"/>
          </p:cNvSpPr>
          <p:nvPr/>
        </p:nvSpPr>
        <p:spPr bwMode="auto">
          <a:xfrm>
            <a:off x="1616075" y="2203450"/>
            <a:ext cx="1905000" cy="1524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7222" name="Line 6"/>
          <p:cNvSpPr>
            <a:spLocks noChangeShapeType="1"/>
          </p:cNvSpPr>
          <p:nvPr/>
        </p:nvSpPr>
        <p:spPr bwMode="auto">
          <a:xfrm flipV="1">
            <a:off x="1752600" y="2286000"/>
            <a:ext cx="1828800" cy="1447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7223" name="Text Box 7"/>
          <p:cNvSpPr txBox="1">
            <a:spLocks noChangeArrowheads="1"/>
          </p:cNvSpPr>
          <p:nvPr/>
        </p:nvSpPr>
        <p:spPr bwMode="auto">
          <a:xfrm>
            <a:off x="3810000" y="2057400"/>
            <a:ext cx="363538"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2000">
                <a:latin typeface="Tahoma" panose="020B0604030504040204" pitchFamily="34" charset="0"/>
              </a:rPr>
              <a:t>O</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D</a:t>
            </a:r>
          </a:p>
          <a:p>
            <a:endParaRPr lang="es-ES_tradnl" altLang="es-VE" sz="2000">
              <a:latin typeface="Tahoma" panose="020B0604030504040204" pitchFamily="34" charset="0"/>
            </a:endParaRPr>
          </a:p>
          <a:p>
            <a:r>
              <a:rPr lang="es-ES_tradnl" altLang="es-VE" sz="2000">
                <a:latin typeface="Tahoma" panose="020B0604030504040204" pitchFamily="34" charset="0"/>
              </a:rPr>
              <a:t>Q</a:t>
            </a:r>
          </a:p>
        </p:txBody>
      </p:sp>
      <p:sp>
        <p:nvSpPr>
          <p:cNvPr id="137224" name="Text Box 8"/>
          <p:cNvSpPr txBox="1">
            <a:spLocks noChangeArrowheads="1"/>
          </p:cNvSpPr>
          <p:nvPr/>
        </p:nvSpPr>
        <p:spPr bwMode="auto">
          <a:xfrm>
            <a:off x="685800" y="1905000"/>
            <a:ext cx="23304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2000">
                <a:latin typeface="Tahoma" panose="020B0604030504040204" pitchFamily="34" charset="0"/>
              </a:rPr>
              <a:t>P</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Po</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		Qo</a:t>
            </a:r>
          </a:p>
        </p:txBody>
      </p:sp>
      <p:sp>
        <p:nvSpPr>
          <p:cNvPr id="137225" name="Line 9"/>
          <p:cNvSpPr>
            <a:spLocks noChangeShapeType="1"/>
          </p:cNvSpPr>
          <p:nvPr/>
        </p:nvSpPr>
        <p:spPr bwMode="auto">
          <a:xfrm flipH="1">
            <a:off x="1235075" y="3041650"/>
            <a:ext cx="1447800" cy="0"/>
          </a:xfrm>
          <a:prstGeom prst="line">
            <a:avLst/>
          </a:prstGeom>
          <a:noFill/>
          <a:ln w="952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7226" name="Line 10"/>
          <p:cNvSpPr>
            <a:spLocks noChangeShapeType="1"/>
          </p:cNvSpPr>
          <p:nvPr/>
        </p:nvSpPr>
        <p:spPr bwMode="auto">
          <a:xfrm>
            <a:off x="2682875" y="3041650"/>
            <a:ext cx="0" cy="1219200"/>
          </a:xfrm>
          <a:prstGeom prst="line">
            <a:avLst/>
          </a:prstGeom>
          <a:noFill/>
          <a:ln w="952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7227" name="Line 11"/>
          <p:cNvSpPr>
            <a:spLocks noChangeShapeType="1"/>
          </p:cNvSpPr>
          <p:nvPr/>
        </p:nvSpPr>
        <p:spPr bwMode="auto">
          <a:xfrm>
            <a:off x="5121275" y="2203450"/>
            <a:ext cx="0" cy="2209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7228" name="Line 12"/>
          <p:cNvSpPr>
            <a:spLocks noChangeShapeType="1"/>
          </p:cNvSpPr>
          <p:nvPr/>
        </p:nvSpPr>
        <p:spPr bwMode="auto">
          <a:xfrm>
            <a:off x="5121275" y="4413250"/>
            <a:ext cx="2743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7229" name="Line 13"/>
          <p:cNvSpPr>
            <a:spLocks noChangeShapeType="1"/>
          </p:cNvSpPr>
          <p:nvPr/>
        </p:nvSpPr>
        <p:spPr bwMode="auto">
          <a:xfrm>
            <a:off x="5502275" y="2355850"/>
            <a:ext cx="1905000" cy="1524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7230" name="Line 14"/>
          <p:cNvSpPr>
            <a:spLocks noChangeShapeType="1"/>
          </p:cNvSpPr>
          <p:nvPr/>
        </p:nvSpPr>
        <p:spPr bwMode="auto">
          <a:xfrm flipV="1">
            <a:off x="5638800" y="2438400"/>
            <a:ext cx="1828800" cy="1447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7231" name="Text Box 15"/>
          <p:cNvSpPr txBox="1">
            <a:spLocks noChangeArrowheads="1"/>
          </p:cNvSpPr>
          <p:nvPr/>
        </p:nvSpPr>
        <p:spPr bwMode="auto">
          <a:xfrm>
            <a:off x="7696200" y="2209800"/>
            <a:ext cx="363538"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2000">
                <a:latin typeface="Tahoma" panose="020B0604030504040204" pitchFamily="34" charset="0"/>
              </a:rPr>
              <a:t>O</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D</a:t>
            </a:r>
          </a:p>
          <a:p>
            <a:endParaRPr lang="es-ES_tradnl" altLang="es-VE" sz="2000">
              <a:latin typeface="Tahoma" panose="020B0604030504040204" pitchFamily="34" charset="0"/>
            </a:endParaRPr>
          </a:p>
          <a:p>
            <a:r>
              <a:rPr lang="es-ES_tradnl" altLang="es-VE" sz="2000">
                <a:latin typeface="Tahoma" panose="020B0604030504040204" pitchFamily="34" charset="0"/>
              </a:rPr>
              <a:t>Q</a:t>
            </a:r>
          </a:p>
        </p:txBody>
      </p:sp>
      <p:sp>
        <p:nvSpPr>
          <p:cNvPr id="137232" name="Text Box 16"/>
          <p:cNvSpPr txBox="1">
            <a:spLocks noChangeArrowheads="1"/>
          </p:cNvSpPr>
          <p:nvPr/>
        </p:nvSpPr>
        <p:spPr bwMode="auto">
          <a:xfrm>
            <a:off x="4572000" y="2057400"/>
            <a:ext cx="3379788"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2000">
                <a:latin typeface="Tahoma" panose="020B0604030504040204" pitchFamily="34" charset="0"/>
              </a:rPr>
              <a:t>P</a:t>
            </a:r>
          </a:p>
          <a:p>
            <a:r>
              <a:rPr lang="es-ES_tradnl" altLang="es-VE" sz="2000">
                <a:latin typeface="Tahoma" panose="020B0604030504040204" pitchFamily="34" charset="0"/>
              </a:rPr>
              <a:t>                        a</a:t>
            </a:r>
          </a:p>
          <a:p>
            <a:endParaRPr lang="es-ES_tradnl" altLang="es-VE" sz="2000">
              <a:latin typeface="Tahoma" panose="020B0604030504040204" pitchFamily="34" charset="0"/>
            </a:endParaRPr>
          </a:p>
          <a:p>
            <a:r>
              <a:rPr lang="es-ES_tradnl" altLang="es-VE" sz="2000">
                <a:latin typeface="Tahoma" panose="020B0604030504040204" pitchFamily="34" charset="0"/>
              </a:rPr>
              <a:t>Po                                   b</a:t>
            </a:r>
          </a:p>
          <a:p>
            <a:r>
              <a:rPr lang="es-ES_tradnl" altLang="es-VE" sz="2000">
                <a:latin typeface="Tahoma" panose="020B0604030504040204" pitchFamily="34" charset="0"/>
              </a:rPr>
              <a:t>P1</a:t>
            </a: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endParaRPr lang="es-ES_tradnl" altLang="es-VE" sz="2000">
              <a:latin typeface="Tahoma" panose="020B0604030504040204" pitchFamily="34" charset="0"/>
            </a:endParaRPr>
          </a:p>
          <a:p>
            <a:r>
              <a:rPr lang="es-ES_tradnl" altLang="es-VE" sz="2000">
                <a:latin typeface="Tahoma" panose="020B0604030504040204" pitchFamily="34" charset="0"/>
              </a:rPr>
              <a:t>	    	Qo  Q1 </a:t>
            </a:r>
          </a:p>
        </p:txBody>
      </p:sp>
      <p:sp>
        <p:nvSpPr>
          <p:cNvPr id="137233" name="Line 17"/>
          <p:cNvSpPr>
            <a:spLocks noChangeShapeType="1"/>
          </p:cNvSpPr>
          <p:nvPr/>
        </p:nvSpPr>
        <p:spPr bwMode="auto">
          <a:xfrm flipH="1">
            <a:off x="5121275" y="3194050"/>
            <a:ext cx="1447800" cy="0"/>
          </a:xfrm>
          <a:prstGeom prst="line">
            <a:avLst/>
          </a:prstGeom>
          <a:noFill/>
          <a:ln w="952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7234" name="Line 18"/>
          <p:cNvSpPr>
            <a:spLocks noChangeShapeType="1"/>
          </p:cNvSpPr>
          <p:nvPr/>
        </p:nvSpPr>
        <p:spPr bwMode="auto">
          <a:xfrm>
            <a:off x="6569075" y="3194050"/>
            <a:ext cx="0" cy="1219200"/>
          </a:xfrm>
          <a:prstGeom prst="line">
            <a:avLst/>
          </a:prstGeom>
          <a:noFill/>
          <a:ln w="9525" cap="rnd">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7239" name="Text Box 23"/>
          <p:cNvSpPr txBox="1">
            <a:spLocks noChangeArrowheads="1"/>
          </p:cNvSpPr>
          <p:nvPr/>
        </p:nvSpPr>
        <p:spPr bwMode="auto">
          <a:xfrm>
            <a:off x="1050925" y="5070475"/>
            <a:ext cx="2992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VE"/>
              <a:t>Equilibrio sin Subsidio</a:t>
            </a:r>
            <a:endParaRPr lang="es-ES" altLang="es-VE"/>
          </a:p>
        </p:txBody>
      </p:sp>
      <p:sp>
        <p:nvSpPr>
          <p:cNvPr id="137241" name="Line 25"/>
          <p:cNvSpPr>
            <a:spLocks noChangeShapeType="1"/>
          </p:cNvSpPr>
          <p:nvPr/>
        </p:nvSpPr>
        <p:spPr bwMode="auto">
          <a:xfrm flipV="1">
            <a:off x="6019800" y="2743200"/>
            <a:ext cx="1828800" cy="1447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137243" name="Line 27"/>
          <p:cNvSpPr>
            <a:spLocks noChangeShapeType="1"/>
          </p:cNvSpPr>
          <p:nvPr/>
        </p:nvSpPr>
        <p:spPr bwMode="auto">
          <a:xfrm>
            <a:off x="7010400" y="2819400"/>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137244" name="Line 28"/>
          <p:cNvSpPr>
            <a:spLocks noChangeShapeType="1"/>
          </p:cNvSpPr>
          <p:nvPr/>
        </p:nvSpPr>
        <p:spPr bwMode="auto">
          <a:xfrm>
            <a:off x="6096000" y="3581400"/>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137245" name="Line 29"/>
          <p:cNvSpPr>
            <a:spLocks noChangeShapeType="1"/>
          </p:cNvSpPr>
          <p:nvPr/>
        </p:nvSpPr>
        <p:spPr bwMode="auto">
          <a:xfrm>
            <a:off x="6934200" y="35052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137247" name="Line 31"/>
          <p:cNvSpPr>
            <a:spLocks noChangeShapeType="1"/>
          </p:cNvSpPr>
          <p:nvPr/>
        </p:nvSpPr>
        <p:spPr bwMode="auto">
          <a:xfrm flipH="1">
            <a:off x="5105400" y="3505200"/>
            <a:ext cx="182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137248" name="Text Box 32"/>
          <p:cNvSpPr txBox="1">
            <a:spLocks noChangeArrowheads="1"/>
          </p:cNvSpPr>
          <p:nvPr/>
        </p:nvSpPr>
        <p:spPr bwMode="auto">
          <a:xfrm>
            <a:off x="5013325" y="5070475"/>
            <a:ext cx="37671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VE"/>
              <a:t>La baja en el precio es menor</a:t>
            </a:r>
          </a:p>
          <a:p>
            <a:r>
              <a:rPr lang="es-MX" altLang="es-VE"/>
              <a:t>Al monto del subsidio, </a:t>
            </a:r>
          </a:p>
          <a:p>
            <a:r>
              <a:rPr lang="es-MX" altLang="es-VE"/>
              <a:t>a-b&gt;P0-P1, la cantidad de</a:t>
            </a:r>
          </a:p>
          <a:p>
            <a:r>
              <a:rPr lang="es-MX" altLang="es-VE"/>
              <a:t>Negociada sube</a:t>
            </a:r>
            <a:endParaRPr lang="es-ES" altLang="es-V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s-ES_tradnl" altLang="es-VE"/>
              <a:t>Definiciones</a:t>
            </a:r>
          </a:p>
        </p:txBody>
      </p:sp>
      <p:sp>
        <p:nvSpPr>
          <p:cNvPr id="6147" name="Rectangle 3"/>
          <p:cNvSpPr>
            <a:spLocks noGrp="1" noChangeArrowheads="1"/>
          </p:cNvSpPr>
          <p:nvPr>
            <p:ph type="body" idx="1"/>
          </p:nvPr>
        </p:nvSpPr>
        <p:spPr/>
        <p:txBody>
          <a:bodyPr/>
          <a:lstStyle/>
          <a:p>
            <a:r>
              <a:rPr lang="es-ES_tradnl" altLang="es-VE"/>
              <a:t>Identidad contable:</a:t>
            </a:r>
          </a:p>
          <a:p>
            <a:pPr lvl="1"/>
            <a:r>
              <a:rPr lang="es-ES_tradnl" altLang="es-VE"/>
              <a:t>Activo = Pasivo + Patrimonio</a:t>
            </a:r>
          </a:p>
        </p:txBody>
      </p:sp>
      <p:sp>
        <p:nvSpPr>
          <p:cNvPr id="6148" name="Rectangle 4"/>
          <p:cNvSpPr>
            <a:spLocks noChangeArrowheads="1"/>
          </p:cNvSpPr>
          <p:nvPr/>
        </p:nvSpPr>
        <p:spPr bwMode="auto">
          <a:xfrm>
            <a:off x="1828800" y="3581400"/>
            <a:ext cx="1371600" cy="2362200"/>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6149" name="Rectangle 5"/>
          <p:cNvSpPr>
            <a:spLocks noChangeArrowheads="1"/>
          </p:cNvSpPr>
          <p:nvPr/>
        </p:nvSpPr>
        <p:spPr bwMode="auto">
          <a:xfrm>
            <a:off x="5257800" y="3505200"/>
            <a:ext cx="1371600" cy="10668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6150" name="Line 6"/>
          <p:cNvSpPr>
            <a:spLocks noChangeShapeType="1"/>
          </p:cNvSpPr>
          <p:nvPr/>
        </p:nvSpPr>
        <p:spPr bwMode="auto">
          <a:xfrm>
            <a:off x="5257800" y="45720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6151" name="Rectangle 7"/>
          <p:cNvSpPr>
            <a:spLocks noChangeArrowheads="1"/>
          </p:cNvSpPr>
          <p:nvPr/>
        </p:nvSpPr>
        <p:spPr bwMode="auto">
          <a:xfrm>
            <a:off x="5257800" y="4572000"/>
            <a:ext cx="1371600" cy="1295400"/>
          </a:xfrm>
          <a:prstGeom prst="rect">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6152" name="Text Box 8"/>
          <p:cNvSpPr txBox="1">
            <a:spLocks noChangeArrowheads="1"/>
          </p:cNvSpPr>
          <p:nvPr/>
        </p:nvSpPr>
        <p:spPr bwMode="auto">
          <a:xfrm>
            <a:off x="3429000" y="4114800"/>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s-ES_tradnl" altLang="es-VE"/>
              <a:t>Activo</a:t>
            </a:r>
          </a:p>
        </p:txBody>
      </p:sp>
      <p:sp>
        <p:nvSpPr>
          <p:cNvPr id="6153" name="Text Box 9"/>
          <p:cNvSpPr txBox="1">
            <a:spLocks noChangeArrowheads="1"/>
          </p:cNvSpPr>
          <p:nvPr/>
        </p:nvSpPr>
        <p:spPr bwMode="auto">
          <a:xfrm>
            <a:off x="6842125" y="3698875"/>
            <a:ext cx="996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s-ES_tradnl" altLang="es-VE"/>
              <a:t>Pasivo</a:t>
            </a:r>
          </a:p>
        </p:txBody>
      </p:sp>
      <p:sp>
        <p:nvSpPr>
          <p:cNvPr id="6154" name="Text Box 10"/>
          <p:cNvSpPr txBox="1">
            <a:spLocks noChangeArrowheads="1"/>
          </p:cNvSpPr>
          <p:nvPr/>
        </p:nvSpPr>
        <p:spPr bwMode="auto">
          <a:xfrm>
            <a:off x="6842125" y="4765675"/>
            <a:ext cx="1536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s-ES_tradnl" altLang="es-VE"/>
              <a:t>Patrimonio</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s-ES_tradnl" altLang="es-VE"/>
              <a:t>Factores subyacentes</a:t>
            </a:r>
          </a:p>
        </p:txBody>
      </p:sp>
      <p:sp>
        <p:nvSpPr>
          <p:cNvPr id="52227" name="Rectangle 3"/>
          <p:cNvSpPr>
            <a:spLocks noGrp="1" noChangeArrowheads="1"/>
          </p:cNvSpPr>
          <p:nvPr>
            <p:ph type="body" idx="1"/>
          </p:nvPr>
        </p:nvSpPr>
        <p:spPr/>
        <p:txBody>
          <a:bodyPr/>
          <a:lstStyle/>
          <a:p>
            <a:r>
              <a:rPr lang="es-ES_tradnl" altLang="es-VE" sz="2600"/>
              <a:t>Curva de demanda</a:t>
            </a:r>
          </a:p>
          <a:p>
            <a:pPr lvl="1"/>
            <a:r>
              <a:rPr lang="es-ES_tradnl" altLang="es-VE" sz="2400"/>
              <a:t>Precio bienes relacionados (substitutos/complem.)</a:t>
            </a:r>
          </a:p>
          <a:p>
            <a:pPr lvl="1"/>
            <a:r>
              <a:rPr lang="es-ES_tradnl" altLang="es-VE" sz="2400"/>
              <a:t>Renta consumidores (normal/inferior)</a:t>
            </a:r>
          </a:p>
          <a:p>
            <a:pPr lvl="1"/>
            <a:r>
              <a:rPr lang="es-ES_tradnl" altLang="es-VE" sz="2400"/>
              <a:t>Gusto de consumidores</a:t>
            </a:r>
          </a:p>
          <a:p>
            <a:pPr lvl="1"/>
            <a:r>
              <a:rPr lang="es-ES_tradnl" altLang="es-VE" sz="2400"/>
              <a:t>Precios futuros esperados</a:t>
            </a:r>
          </a:p>
          <a:p>
            <a:r>
              <a:rPr lang="es-ES_tradnl" altLang="es-VE" sz="2800"/>
              <a:t>Curva de oferta</a:t>
            </a:r>
          </a:p>
          <a:p>
            <a:pPr lvl="1"/>
            <a:r>
              <a:rPr lang="es-ES_tradnl" altLang="es-VE" sz="2400"/>
              <a:t>Activos productivos duraderos</a:t>
            </a:r>
          </a:p>
          <a:p>
            <a:pPr lvl="1"/>
            <a:r>
              <a:rPr lang="es-ES_tradnl" altLang="es-VE" sz="2400"/>
              <a:t>Tecnología</a:t>
            </a:r>
          </a:p>
          <a:p>
            <a:pPr lvl="1"/>
            <a:r>
              <a:rPr lang="es-ES_tradnl" altLang="es-VE" sz="2400"/>
              <a:t>Precios de factores variables</a:t>
            </a:r>
            <a:endParaRPr lang="es-ES_tradnl" altLang="es-VE"/>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228600"/>
            <a:ext cx="7772400" cy="1066800"/>
          </a:xfrm>
        </p:spPr>
        <p:txBody>
          <a:bodyPr/>
          <a:lstStyle/>
          <a:p>
            <a:r>
              <a:rPr lang="es-MX" altLang="es-VE" sz="3600"/>
              <a:t>Fijación de precios en un mercado simplificado</a:t>
            </a:r>
            <a:endParaRPr lang="es-ES" altLang="es-VE" sz="3600"/>
          </a:p>
        </p:txBody>
      </p:sp>
      <p:graphicFrame>
        <p:nvGraphicFramePr>
          <p:cNvPr id="55299" name="Object 3"/>
          <p:cNvGraphicFramePr>
            <a:graphicFrameLocks noChangeAspect="1"/>
          </p:cNvGraphicFramePr>
          <p:nvPr/>
        </p:nvGraphicFramePr>
        <p:xfrm>
          <a:off x="381000" y="1371600"/>
          <a:ext cx="8458200" cy="5251450"/>
        </p:xfrm>
        <a:graphic>
          <a:graphicData uri="http://schemas.openxmlformats.org/presentationml/2006/ole">
            <mc:AlternateContent xmlns:mc="http://schemas.openxmlformats.org/markup-compatibility/2006">
              <mc:Choice xmlns:v="urn:schemas-microsoft-com:vml" Requires="v">
                <p:oleObj spid="_x0000_s55302" name="Libro" r:id="rId3" imgW="4219560" imgH="2619360" progId="Lotus123.Workbook.97">
                  <p:embed/>
                </p:oleObj>
              </mc:Choice>
              <mc:Fallback>
                <p:oleObj name="Libro" r:id="rId3" imgW="4219560" imgH="2619360" progId="Lotus123.Workbook.9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8458200"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s-ES_tradnl" altLang="es-VE"/>
              <a:t>Estado y el mercado</a:t>
            </a:r>
          </a:p>
        </p:txBody>
      </p:sp>
      <p:sp>
        <p:nvSpPr>
          <p:cNvPr id="56323" name="Rectangle 3"/>
          <p:cNvSpPr>
            <a:spLocks noGrp="1" noChangeArrowheads="1"/>
          </p:cNvSpPr>
          <p:nvPr>
            <p:ph type="body" idx="1"/>
          </p:nvPr>
        </p:nvSpPr>
        <p:spPr/>
        <p:txBody>
          <a:bodyPr/>
          <a:lstStyle/>
          <a:p>
            <a:r>
              <a:rPr lang="es-ES_tradnl" altLang="es-VE" sz="2400"/>
              <a:t>Compra/vende bienes y servicios</a:t>
            </a:r>
          </a:p>
          <a:p>
            <a:r>
              <a:rPr lang="es-ES_tradnl" altLang="es-VE" sz="2400"/>
              <a:t>Estabilización de la economía</a:t>
            </a:r>
          </a:p>
          <a:p>
            <a:r>
              <a:rPr lang="es-ES_tradnl" altLang="es-VE" sz="2400"/>
              <a:t>Asignación de recursos (impuestos, subsid., transfer.)</a:t>
            </a:r>
          </a:p>
          <a:p>
            <a:r>
              <a:rPr lang="es-ES_tradnl" altLang="es-VE" sz="2400"/>
              <a:t>Intervención: fallas mercado en asignación recursos</a:t>
            </a:r>
          </a:p>
          <a:p>
            <a:pPr lvl="1"/>
            <a:r>
              <a:rPr lang="es-ES_tradnl" altLang="es-VE" sz="2000"/>
              <a:t>Bienes públicos</a:t>
            </a:r>
          </a:p>
          <a:p>
            <a:pPr lvl="1"/>
            <a:r>
              <a:rPr lang="es-ES_tradnl" altLang="es-VE" sz="2000"/>
              <a:t>Externalidades</a:t>
            </a:r>
          </a:p>
          <a:p>
            <a:pPr lvl="1"/>
            <a:r>
              <a:rPr lang="es-ES_tradnl" altLang="es-VE" sz="2000"/>
              <a:t>Problemas información (protec. cons., condi. trabajo)</a:t>
            </a:r>
          </a:p>
          <a:p>
            <a:pPr lvl="1"/>
            <a:r>
              <a:rPr lang="es-ES_tradnl" altLang="es-VE" sz="2000"/>
              <a:t>Monopolios</a:t>
            </a:r>
          </a:p>
          <a:p>
            <a:pPr lvl="1"/>
            <a:r>
              <a:rPr lang="es-ES_tradnl" altLang="es-VE" sz="2000"/>
              <a:t>Redistribución de la renta</a:t>
            </a:r>
          </a:p>
          <a:p>
            <a:pPr lvl="1"/>
            <a:r>
              <a:rPr lang="es-ES_tradnl" altLang="es-VE" sz="2000"/>
              <a:t>Bienes preferentes</a:t>
            </a:r>
            <a:endParaRPr lang="es-ES_tradnl" altLang="es-VE" sz="24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s-ES_tradnl" altLang="es-VE"/>
              <a:t>Ajuste del mercado</a:t>
            </a:r>
          </a:p>
        </p:txBody>
      </p:sp>
      <p:sp>
        <p:nvSpPr>
          <p:cNvPr id="58371" name="Rectangle 3"/>
          <p:cNvSpPr>
            <a:spLocks noGrp="1" noChangeArrowheads="1"/>
          </p:cNvSpPr>
          <p:nvPr>
            <p:ph type="body" idx="1"/>
          </p:nvPr>
        </p:nvSpPr>
        <p:spPr/>
        <p:txBody>
          <a:bodyPr/>
          <a:lstStyle/>
          <a:p>
            <a:pPr>
              <a:lnSpc>
                <a:spcPct val="90000"/>
              </a:lnSpc>
            </a:pPr>
            <a:r>
              <a:rPr lang="es-ES_tradnl" altLang="es-VE"/>
              <a:t>Elasticidad precio de la demanda</a:t>
            </a:r>
          </a:p>
          <a:p>
            <a:pPr lvl="1">
              <a:lnSpc>
                <a:spcPct val="90000"/>
              </a:lnSpc>
            </a:pPr>
            <a:r>
              <a:rPr lang="es-ES_tradnl" altLang="es-VE"/>
              <a:t>Gasto total, sustitubilidad</a:t>
            </a:r>
          </a:p>
          <a:p>
            <a:pPr>
              <a:lnSpc>
                <a:spcPct val="90000"/>
              </a:lnSpc>
            </a:pPr>
            <a:r>
              <a:rPr lang="es-ES_tradnl" altLang="es-VE"/>
              <a:t>Elasticidad precio cruzada de la demanda</a:t>
            </a:r>
          </a:p>
          <a:p>
            <a:pPr lvl="1">
              <a:lnSpc>
                <a:spcPct val="90000"/>
              </a:lnSpc>
            </a:pPr>
            <a:r>
              <a:rPr lang="es-ES_tradnl" altLang="es-VE"/>
              <a:t>Bienes sustitutos y complementarios</a:t>
            </a:r>
          </a:p>
          <a:p>
            <a:pPr>
              <a:lnSpc>
                <a:spcPct val="90000"/>
              </a:lnSpc>
            </a:pPr>
            <a:r>
              <a:rPr lang="es-ES_tradnl" altLang="es-VE"/>
              <a:t>Elasticidad recta</a:t>
            </a:r>
          </a:p>
          <a:p>
            <a:pPr lvl="1">
              <a:lnSpc>
                <a:spcPct val="90000"/>
              </a:lnSpc>
            </a:pPr>
            <a:r>
              <a:rPr lang="es-ES_tradnl" altLang="es-VE"/>
              <a:t>Bienes normales (lujo, necesarios) e inferiores</a:t>
            </a:r>
          </a:p>
          <a:p>
            <a:pPr>
              <a:lnSpc>
                <a:spcPct val="90000"/>
              </a:lnSpc>
            </a:pPr>
            <a:r>
              <a:rPr lang="es-ES_tradnl" altLang="es-VE"/>
              <a:t>Elasticidad precio de la oferta</a:t>
            </a:r>
          </a:p>
          <a:p>
            <a:pPr>
              <a:lnSpc>
                <a:spcPct val="90000"/>
              </a:lnSpc>
            </a:pPr>
            <a:r>
              <a:rPr lang="es-ES_tradnl" altLang="es-VE"/>
              <a:t>Demanda y oferta a corto y largo plazo</a:t>
            </a:r>
            <a:endParaRPr lang="es-ES_tradnl" altLang="es-VE" sz="28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s-ES_tradnl" altLang="es-VE"/>
              <a:t>Tipos de mercado</a:t>
            </a:r>
          </a:p>
        </p:txBody>
      </p:sp>
      <p:sp>
        <p:nvSpPr>
          <p:cNvPr id="70659" name="Rectangle 3"/>
          <p:cNvSpPr>
            <a:spLocks noGrp="1" noChangeArrowheads="1"/>
          </p:cNvSpPr>
          <p:nvPr>
            <p:ph type="body" idx="1"/>
          </p:nvPr>
        </p:nvSpPr>
        <p:spPr/>
        <p:txBody>
          <a:bodyPr/>
          <a:lstStyle/>
          <a:p>
            <a:r>
              <a:rPr lang="es-ES_tradnl" altLang="es-VE" sz="4000"/>
              <a:t>Competencia perfecta</a:t>
            </a:r>
          </a:p>
          <a:p>
            <a:pPr lvl="1"/>
            <a:r>
              <a:rPr lang="es-ES_tradnl" altLang="es-VE" sz="3600"/>
              <a:t>Eficiencia económica</a:t>
            </a:r>
          </a:p>
          <a:p>
            <a:r>
              <a:rPr lang="es-ES_tradnl" altLang="es-VE" sz="4000"/>
              <a:t>Competencia imperfecta</a:t>
            </a:r>
          </a:p>
          <a:p>
            <a:pPr lvl="1"/>
            <a:r>
              <a:rPr lang="es-ES_tradnl" altLang="es-VE" sz="3600"/>
              <a:t>Monopolio</a:t>
            </a:r>
          </a:p>
          <a:p>
            <a:pPr lvl="1"/>
            <a:r>
              <a:rPr lang="es-ES_tradnl" altLang="es-VE" sz="3600"/>
              <a:t>Oligopolio</a:t>
            </a:r>
          </a:p>
          <a:p>
            <a:pPr lvl="1"/>
            <a:r>
              <a:rPr lang="es-ES_tradnl" altLang="es-VE" sz="3600"/>
              <a:t>Competencia monopolística</a:t>
            </a:r>
            <a:endParaRPr lang="es-ES_tradnl" altLang="es-VE"/>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s-ES_tradnl" altLang="es-VE"/>
              <a:t>El Estado</a:t>
            </a:r>
          </a:p>
        </p:txBody>
      </p:sp>
      <p:sp>
        <p:nvSpPr>
          <p:cNvPr id="71683" name="Rectangle 3"/>
          <p:cNvSpPr>
            <a:spLocks noGrp="1" noChangeArrowheads="1"/>
          </p:cNvSpPr>
          <p:nvPr>
            <p:ph type="body" idx="1"/>
          </p:nvPr>
        </p:nvSpPr>
        <p:spPr/>
        <p:txBody>
          <a:bodyPr/>
          <a:lstStyle/>
          <a:p>
            <a:pPr>
              <a:lnSpc>
                <a:spcPct val="90000"/>
              </a:lnSpc>
            </a:pPr>
            <a:r>
              <a:rPr lang="es-ES_tradnl" altLang="es-VE" sz="2400"/>
              <a:t>Compra y vende bienes y servicios</a:t>
            </a:r>
          </a:p>
          <a:p>
            <a:pPr>
              <a:lnSpc>
                <a:spcPct val="90000"/>
              </a:lnSpc>
            </a:pPr>
            <a:r>
              <a:rPr lang="es-ES_tradnl" altLang="es-VE" sz="2400"/>
              <a:t>Transferencias</a:t>
            </a:r>
          </a:p>
          <a:p>
            <a:pPr>
              <a:lnSpc>
                <a:spcPct val="90000"/>
              </a:lnSpc>
            </a:pPr>
            <a:r>
              <a:rPr lang="es-ES_tradnl" altLang="es-VE" sz="2400"/>
              <a:t>Estabilización de la economía (ciclo económico</a:t>
            </a:r>
          </a:p>
          <a:p>
            <a:pPr>
              <a:lnSpc>
                <a:spcPct val="90000"/>
              </a:lnSpc>
            </a:pPr>
            <a:r>
              <a:rPr lang="es-ES_tradnl" altLang="es-VE" sz="2400"/>
              <a:t>Asignación de recursos (impuestos/subsidios)</a:t>
            </a:r>
          </a:p>
          <a:p>
            <a:pPr>
              <a:lnSpc>
                <a:spcPct val="90000"/>
              </a:lnSpc>
            </a:pPr>
            <a:r>
              <a:rPr lang="es-ES_tradnl" altLang="es-VE" sz="2400"/>
              <a:t>Intervención: fallas del mercado en asignación de recursos</a:t>
            </a:r>
          </a:p>
          <a:p>
            <a:pPr lvl="1">
              <a:lnSpc>
                <a:spcPct val="90000"/>
              </a:lnSpc>
            </a:pPr>
            <a:r>
              <a:rPr lang="es-ES_tradnl" altLang="es-VE" sz="2000"/>
              <a:t>Bienes públicos</a:t>
            </a:r>
          </a:p>
          <a:p>
            <a:pPr lvl="1">
              <a:lnSpc>
                <a:spcPct val="90000"/>
              </a:lnSpc>
            </a:pPr>
            <a:r>
              <a:rPr lang="es-ES_tradnl" altLang="es-VE" sz="2000"/>
              <a:t>Externalidades</a:t>
            </a:r>
          </a:p>
          <a:p>
            <a:pPr lvl="1">
              <a:lnSpc>
                <a:spcPct val="90000"/>
              </a:lnSpc>
            </a:pPr>
            <a:r>
              <a:rPr lang="es-ES_tradnl" altLang="es-VE" sz="2000"/>
              <a:t>Problemas de información (protec. consum. , condic. trabajo)</a:t>
            </a:r>
          </a:p>
          <a:p>
            <a:pPr lvl="1">
              <a:lnSpc>
                <a:spcPct val="90000"/>
              </a:lnSpc>
            </a:pPr>
            <a:r>
              <a:rPr lang="es-ES_tradnl" altLang="es-VE" sz="2000"/>
              <a:t>Monopolios</a:t>
            </a:r>
          </a:p>
          <a:p>
            <a:pPr lvl="1">
              <a:lnSpc>
                <a:spcPct val="90000"/>
              </a:lnSpc>
            </a:pPr>
            <a:r>
              <a:rPr lang="es-ES_tradnl" altLang="es-VE" sz="2000"/>
              <a:t>Redistribución de la renta</a:t>
            </a:r>
          </a:p>
          <a:p>
            <a:pPr lvl="1">
              <a:lnSpc>
                <a:spcPct val="90000"/>
              </a:lnSpc>
            </a:pPr>
            <a:r>
              <a:rPr lang="es-ES_tradnl" altLang="es-VE" sz="2000"/>
              <a:t>Bienes preferentes</a:t>
            </a:r>
            <a:endParaRPr lang="es-ES_tradnl" altLang="es-VE" sz="32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685800" y="2286000"/>
            <a:ext cx="7772400" cy="1143000"/>
          </a:xfrm>
        </p:spPr>
        <p:txBody>
          <a:bodyPr anchor="ctr"/>
          <a:lstStyle/>
          <a:p>
            <a:r>
              <a:rPr lang="es-MX" altLang="es-VE" sz="4400"/>
              <a:t>Tema 3</a:t>
            </a:r>
            <a:endParaRPr lang="es-ES" altLang="es-VE" sz="4400"/>
          </a:p>
        </p:txBody>
      </p:sp>
      <p:sp>
        <p:nvSpPr>
          <p:cNvPr id="73731" name="Rectangle 3"/>
          <p:cNvSpPr>
            <a:spLocks noGrp="1" noChangeArrowheads="1"/>
          </p:cNvSpPr>
          <p:nvPr>
            <p:ph type="subTitle" idx="1"/>
          </p:nvPr>
        </p:nvSpPr>
        <p:spPr>
          <a:xfrm>
            <a:off x="1371600" y="3886200"/>
            <a:ext cx="6400800" cy="1752600"/>
          </a:xfrm>
        </p:spPr>
        <p:txBody>
          <a:bodyPr/>
          <a:lstStyle/>
          <a:p>
            <a:r>
              <a:rPr lang="es-ES_tradnl" altLang="es-VE" sz="3200">
                <a:cs typeface="Times New Roman" panose="02020603050405020304" pitchFamily="18" charset="0"/>
              </a:rPr>
              <a:t>Teoría de la producción y del costo. </a:t>
            </a:r>
            <a:endParaRPr lang="es-ES" altLang="es-VE" sz="3200">
              <a:cs typeface="Times New Roman" panose="02020603050405020304"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s-ES_tradnl" altLang="es-VE"/>
              <a:t>Producción</a:t>
            </a:r>
          </a:p>
        </p:txBody>
      </p:sp>
      <p:sp>
        <p:nvSpPr>
          <p:cNvPr id="74755" name="Rectangle 3"/>
          <p:cNvSpPr>
            <a:spLocks noGrp="1" noChangeArrowheads="1"/>
          </p:cNvSpPr>
          <p:nvPr>
            <p:ph type="body" idx="1"/>
          </p:nvPr>
        </p:nvSpPr>
        <p:spPr/>
        <p:txBody>
          <a:bodyPr/>
          <a:lstStyle/>
          <a:p>
            <a:r>
              <a:rPr lang="es-ES_tradnl" altLang="es-VE" sz="2800"/>
              <a:t>Eficiencia técnica y eficiencia económica</a:t>
            </a:r>
          </a:p>
          <a:p>
            <a:r>
              <a:rPr lang="es-ES_tradnl" altLang="es-VE" sz="2800"/>
              <a:t>Corto y largo plazo</a:t>
            </a:r>
          </a:p>
          <a:p>
            <a:r>
              <a:rPr lang="es-ES_tradnl" altLang="es-VE" sz="2800"/>
              <a:t>Producto total: relación entre factor variable y producción resultante</a:t>
            </a:r>
          </a:p>
          <a:p>
            <a:r>
              <a:rPr lang="es-ES_tradnl" altLang="es-VE" sz="2800"/>
              <a:t>Producto marginal</a:t>
            </a:r>
          </a:p>
          <a:p>
            <a:r>
              <a:rPr lang="es-ES_tradnl" altLang="es-VE" sz="2800"/>
              <a:t>Ley de rendimientos marginales decrecientes</a:t>
            </a:r>
          </a:p>
          <a:p>
            <a:r>
              <a:rPr lang="es-ES_tradnl" altLang="es-VE" sz="2800"/>
              <a:t>Producto medio (PMeL=Q/L)</a:t>
            </a:r>
            <a:endParaRPr lang="es-ES_tradnl" altLang="es-VE" sz="36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1889125" y="1028700"/>
            <a:ext cx="41989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a:solidFill>
                  <a:schemeClr val="folHlink"/>
                </a:solidFill>
                <a:latin typeface="Arial" panose="020B0604020202020204" pitchFamily="34" charset="0"/>
              </a:rPr>
              <a:t>Relación entre PT, Pme y PM</a:t>
            </a:r>
          </a:p>
        </p:txBody>
      </p:sp>
      <p:sp>
        <p:nvSpPr>
          <p:cNvPr id="76803" name="Line 3"/>
          <p:cNvSpPr>
            <a:spLocks noChangeShapeType="1"/>
          </p:cNvSpPr>
          <p:nvPr/>
        </p:nvSpPr>
        <p:spPr bwMode="auto">
          <a:xfrm>
            <a:off x="3048000" y="2057400"/>
            <a:ext cx="0" cy="1752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6804" name="Line 4"/>
          <p:cNvSpPr>
            <a:spLocks noChangeShapeType="1"/>
          </p:cNvSpPr>
          <p:nvPr/>
        </p:nvSpPr>
        <p:spPr bwMode="auto">
          <a:xfrm>
            <a:off x="3048000" y="3810000"/>
            <a:ext cx="3733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6805" name="Line 5"/>
          <p:cNvSpPr>
            <a:spLocks noChangeShapeType="1"/>
          </p:cNvSpPr>
          <p:nvPr/>
        </p:nvSpPr>
        <p:spPr bwMode="auto">
          <a:xfrm>
            <a:off x="3048000" y="4267200"/>
            <a:ext cx="0" cy="1524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6806" name="Line 6"/>
          <p:cNvSpPr>
            <a:spLocks noChangeShapeType="1"/>
          </p:cNvSpPr>
          <p:nvPr/>
        </p:nvSpPr>
        <p:spPr bwMode="auto">
          <a:xfrm>
            <a:off x="3048000" y="5791200"/>
            <a:ext cx="3733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6807" name="Line 7"/>
          <p:cNvSpPr>
            <a:spLocks noChangeShapeType="1"/>
          </p:cNvSpPr>
          <p:nvPr/>
        </p:nvSpPr>
        <p:spPr bwMode="auto">
          <a:xfrm flipV="1">
            <a:off x="3048000" y="1905000"/>
            <a:ext cx="1828800" cy="19050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6808" name="Line 8"/>
          <p:cNvSpPr>
            <a:spLocks noChangeShapeType="1"/>
          </p:cNvSpPr>
          <p:nvPr/>
        </p:nvSpPr>
        <p:spPr bwMode="auto">
          <a:xfrm>
            <a:off x="3962400" y="3276600"/>
            <a:ext cx="0" cy="16764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6809" name="Line 9"/>
          <p:cNvSpPr>
            <a:spLocks noChangeShapeType="1"/>
          </p:cNvSpPr>
          <p:nvPr/>
        </p:nvSpPr>
        <p:spPr bwMode="auto">
          <a:xfrm>
            <a:off x="4419600" y="2438400"/>
            <a:ext cx="0" cy="28956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6810" name="Line 10"/>
          <p:cNvSpPr>
            <a:spLocks noChangeShapeType="1"/>
          </p:cNvSpPr>
          <p:nvPr/>
        </p:nvSpPr>
        <p:spPr bwMode="auto">
          <a:xfrm>
            <a:off x="4800600" y="2209800"/>
            <a:ext cx="0" cy="35814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6811" name="Freeform 11"/>
          <p:cNvSpPr>
            <a:spLocks/>
          </p:cNvSpPr>
          <p:nvPr/>
        </p:nvSpPr>
        <p:spPr bwMode="auto">
          <a:xfrm>
            <a:off x="3048000" y="2209800"/>
            <a:ext cx="2514600" cy="1600200"/>
          </a:xfrm>
          <a:custGeom>
            <a:avLst/>
            <a:gdLst>
              <a:gd name="T0" fmla="*/ 0 w 1536"/>
              <a:gd name="T1" fmla="*/ 1016 h 1016"/>
              <a:gd name="T2" fmla="*/ 288 w 1536"/>
              <a:gd name="T3" fmla="*/ 920 h 1016"/>
              <a:gd name="T4" fmla="*/ 480 w 1536"/>
              <a:gd name="T5" fmla="*/ 776 h 1016"/>
              <a:gd name="T6" fmla="*/ 624 w 1536"/>
              <a:gd name="T7" fmla="*/ 584 h 1016"/>
              <a:gd name="T8" fmla="*/ 672 w 1536"/>
              <a:gd name="T9" fmla="*/ 392 h 1016"/>
              <a:gd name="T10" fmla="*/ 768 w 1536"/>
              <a:gd name="T11" fmla="*/ 200 h 1016"/>
              <a:gd name="T12" fmla="*/ 912 w 1536"/>
              <a:gd name="T13" fmla="*/ 56 h 1016"/>
              <a:gd name="T14" fmla="*/ 1104 w 1536"/>
              <a:gd name="T15" fmla="*/ 8 h 1016"/>
              <a:gd name="T16" fmla="*/ 1344 w 1536"/>
              <a:gd name="T17" fmla="*/ 104 h 1016"/>
              <a:gd name="T18" fmla="*/ 1536 w 1536"/>
              <a:gd name="T19" fmla="*/ 29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6" h="1016">
                <a:moveTo>
                  <a:pt x="0" y="1016"/>
                </a:moveTo>
                <a:cubicBezTo>
                  <a:pt x="104" y="988"/>
                  <a:pt x="208" y="960"/>
                  <a:pt x="288" y="920"/>
                </a:cubicBezTo>
                <a:cubicBezTo>
                  <a:pt x="368" y="880"/>
                  <a:pt x="424" y="832"/>
                  <a:pt x="480" y="776"/>
                </a:cubicBezTo>
                <a:cubicBezTo>
                  <a:pt x="536" y="720"/>
                  <a:pt x="592" y="648"/>
                  <a:pt x="624" y="584"/>
                </a:cubicBezTo>
                <a:cubicBezTo>
                  <a:pt x="656" y="520"/>
                  <a:pt x="648" y="456"/>
                  <a:pt x="672" y="392"/>
                </a:cubicBezTo>
                <a:cubicBezTo>
                  <a:pt x="696" y="328"/>
                  <a:pt x="728" y="256"/>
                  <a:pt x="768" y="200"/>
                </a:cubicBezTo>
                <a:cubicBezTo>
                  <a:pt x="808" y="144"/>
                  <a:pt x="856" y="88"/>
                  <a:pt x="912" y="56"/>
                </a:cubicBezTo>
                <a:cubicBezTo>
                  <a:pt x="968" y="24"/>
                  <a:pt x="1032" y="0"/>
                  <a:pt x="1104" y="8"/>
                </a:cubicBezTo>
                <a:cubicBezTo>
                  <a:pt x="1176" y="16"/>
                  <a:pt x="1272" y="56"/>
                  <a:pt x="1344" y="104"/>
                </a:cubicBezTo>
                <a:cubicBezTo>
                  <a:pt x="1416" y="152"/>
                  <a:pt x="1476" y="224"/>
                  <a:pt x="1536" y="296"/>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6812" name="Freeform 12"/>
          <p:cNvSpPr>
            <a:spLocks/>
          </p:cNvSpPr>
          <p:nvPr/>
        </p:nvSpPr>
        <p:spPr bwMode="auto">
          <a:xfrm>
            <a:off x="3048000" y="4953000"/>
            <a:ext cx="1905000" cy="1066800"/>
          </a:xfrm>
          <a:custGeom>
            <a:avLst/>
            <a:gdLst>
              <a:gd name="T0" fmla="*/ 0 w 1200"/>
              <a:gd name="T1" fmla="*/ 528 h 672"/>
              <a:gd name="T2" fmla="*/ 144 w 1200"/>
              <a:gd name="T3" fmla="*/ 336 h 672"/>
              <a:gd name="T4" fmla="*/ 288 w 1200"/>
              <a:gd name="T5" fmla="*/ 192 h 672"/>
              <a:gd name="T6" fmla="*/ 480 w 1200"/>
              <a:gd name="T7" fmla="*/ 48 h 672"/>
              <a:gd name="T8" fmla="*/ 576 w 1200"/>
              <a:gd name="T9" fmla="*/ 0 h 672"/>
              <a:gd name="T10" fmla="*/ 672 w 1200"/>
              <a:gd name="T11" fmla="*/ 48 h 672"/>
              <a:gd name="T12" fmla="*/ 816 w 1200"/>
              <a:gd name="T13" fmla="*/ 192 h 672"/>
              <a:gd name="T14" fmla="*/ 1200 w 1200"/>
              <a:gd name="T15" fmla="*/ 672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0" h="672">
                <a:moveTo>
                  <a:pt x="0" y="528"/>
                </a:moveTo>
                <a:cubicBezTo>
                  <a:pt x="48" y="460"/>
                  <a:pt x="96" y="392"/>
                  <a:pt x="144" y="336"/>
                </a:cubicBezTo>
                <a:cubicBezTo>
                  <a:pt x="192" y="280"/>
                  <a:pt x="232" y="240"/>
                  <a:pt x="288" y="192"/>
                </a:cubicBezTo>
                <a:cubicBezTo>
                  <a:pt x="344" y="144"/>
                  <a:pt x="432" y="80"/>
                  <a:pt x="480" y="48"/>
                </a:cubicBezTo>
                <a:cubicBezTo>
                  <a:pt x="528" y="16"/>
                  <a:pt x="544" y="0"/>
                  <a:pt x="576" y="0"/>
                </a:cubicBezTo>
                <a:cubicBezTo>
                  <a:pt x="608" y="0"/>
                  <a:pt x="632" y="16"/>
                  <a:pt x="672" y="48"/>
                </a:cubicBezTo>
                <a:cubicBezTo>
                  <a:pt x="712" y="80"/>
                  <a:pt x="728" y="88"/>
                  <a:pt x="816" y="192"/>
                </a:cubicBezTo>
                <a:cubicBezTo>
                  <a:pt x="904" y="296"/>
                  <a:pt x="1144" y="600"/>
                  <a:pt x="1200" y="672"/>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6813" name="Freeform 13"/>
          <p:cNvSpPr>
            <a:spLocks/>
          </p:cNvSpPr>
          <p:nvPr/>
        </p:nvSpPr>
        <p:spPr bwMode="auto">
          <a:xfrm>
            <a:off x="3048000" y="5308600"/>
            <a:ext cx="1981200" cy="482600"/>
          </a:xfrm>
          <a:custGeom>
            <a:avLst/>
            <a:gdLst>
              <a:gd name="T0" fmla="*/ 0 w 1248"/>
              <a:gd name="T1" fmla="*/ 304 h 304"/>
              <a:gd name="T2" fmla="*/ 528 w 1248"/>
              <a:gd name="T3" fmla="*/ 112 h 304"/>
              <a:gd name="T4" fmla="*/ 864 w 1248"/>
              <a:gd name="T5" fmla="*/ 16 h 304"/>
              <a:gd name="T6" fmla="*/ 1248 w 1248"/>
              <a:gd name="T7" fmla="*/ 208 h 304"/>
            </a:gdLst>
            <a:ahLst/>
            <a:cxnLst>
              <a:cxn ang="0">
                <a:pos x="T0" y="T1"/>
              </a:cxn>
              <a:cxn ang="0">
                <a:pos x="T2" y="T3"/>
              </a:cxn>
              <a:cxn ang="0">
                <a:pos x="T4" y="T5"/>
              </a:cxn>
              <a:cxn ang="0">
                <a:pos x="T6" y="T7"/>
              </a:cxn>
            </a:cxnLst>
            <a:rect l="0" t="0" r="r" b="b"/>
            <a:pathLst>
              <a:path w="1248" h="304">
                <a:moveTo>
                  <a:pt x="0" y="304"/>
                </a:moveTo>
                <a:cubicBezTo>
                  <a:pt x="192" y="232"/>
                  <a:pt x="384" y="160"/>
                  <a:pt x="528" y="112"/>
                </a:cubicBezTo>
                <a:cubicBezTo>
                  <a:pt x="672" y="64"/>
                  <a:pt x="744" y="0"/>
                  <a:pt x="864" y="16"/>
                </a:cubicBezTo>
                <a:cubicBezTo>
                  <a:pt x="984" y="32"/>
                  <a:pt x="1200" y="176"/>
                  <a:pt x="1248" y="208"/>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6814" name="Text Box 14"/>
          <p:cNvSpPr txBox="1">
            <a:spLocks noChangeArrowheads="1"/>
          </p:cNvSpPr>
          <p:nvPr/>
        </p:nvSpPr>
        <p:spPr bwMode="auto">
          <a:xfrm>
            <a:off x="2346325" y="2066925"/>
            <a:ext cx="549275" cy="264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1400">
                <a:solidFill>
                  <a:schemeClr val="folHlink"/>
                </a:solidFill>
                <a:latin typeface="Arial" panose="020B0604020202020204" pitchFamily="34" charset="0"/>
              </a:rPr>
              <a:t>PT</a:t>
            </a: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r>
              <a:rPr lang="es-ES_tradnl" altLang="es-VE" sz="1400">
                <a:solidFill>
                  <a:schemeClr val="folHlink"/>
                </a:solidFill>
                <a:latin typeface="Arial" panose="020B0604020202020204" pitchFamily="34" charset="0"/>
              </a:rPr>
              <a:t>Pme</a:t>
            </a:r>
          </a:p>
          <a:p>
            <a:r>
              <a:rPr lang="es-ES_tradnl" altLang="es-VE" sz="1400">
                <a:solidFill>
                  <a:schemeClr val="folHlink"/>
                </a:solidFill>
                <a:latin typeface="Arial" panose="020B0604020202020204" pitchFamily="34" charset="0"/>
              </a:rPr>
              <a:t>PM</a:t>
            </a:r>
          </a:p>
        </p:txBody>
      </p:sp>
      <p:sp>
        <p:nvSpPr>
          <p:cNvPr id="76815" name="Text Box 15"/>
          <p:cNvSpPr txBox="1">
            <a:spLocks noChangeArrowheads="1"/>
          </p:cNvSpPr>
          <p:nvPr/>
        </p:nvSpPr>
        <p:spPr bwMode="auto">
          <a:xfrm>
            <a:off x="5257800" y="2590800"/>
            <a:ext cx="2111375" cy="3708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1400">
                <a:solidFill>
                  <a:schemeClr val="folHlink"/>
                </a:solidFill>
                <a:latin typeface="Arial" panose="020B0604020202020204" pitchFamily="34" charset="0"/>
              </a:rPr>
              <a:t>PT</a:t>
            </a: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r>
              <a:rPr lang="es-ES_tradnl" altLang="es-VE" sz="1400">
                <a:solidFill>
                  <a:schemeClr val="folHlink"/>
                </a:solidFill>
                <a:latin typeface="Arial" panose="020B0604020202020204" pitchFamily="34" charset="0"/>
              </a:rPr>
              <a:t>		L</a:t>
            </a: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r>
              <a:rPr lang="es-ES_tradnl" altLang="es-VE" sz="1400">
                <a:solidFill>
                  <a:schemeClr val="folHlink"/>
                </a:solidFill>
                <a:latin typeface="Arial" panose="020B0604020202020204" pitchFamily="34" charset="0"/>
              </a:rPr>
              <a:t>Pme</a:t>
            </a: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r>
              <a:rPr lang="es-ES_tradnl" altLang="es-VE" sz="1400">
                <a:solidFill>
                  <a:schemeClr val="folHlink"/>
                </a:solidFill>
                <a:latin typeface="Arial" panose="020B0604020202020204" pitchFamily="34" charset="0"/>
              </a:rPr>
              <a:t>PM		L</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s-ES_tradnl" altLang="es-VE"/>
              <a:t>Costos</a:t>
            </a:r>
          </a:p>
        </p:txBody>
      </p:sp>
      <p:sp>
        <p:nvSpPr>
          <p:cNvPr id="77827" name="Rectangle 3"/>
          <p:cNvSpPr>
            <a:spLocks noGrp="1" noChangeArrowheads="1"/>
          </p:cNvSpPr>
          <p:nvPr>
            <p:ph type="body" idx="1"/>
          </p:nvPr>
        </p:nvSpPr>
        <p:spPr/>
        <p:txBody>
          <a:bodyPr/>
          <a:lstStyle/>
          <a:p>
            <a:r>
              <a:rPr lang="es-ES_tradnl" altLang="es-VE"/>
              <a:t>Fijos, variables, marginales</a:t>
            </a:r>
          </a:p>
          <a:p>
            <a:r>
              <a:rPr lang="es-ES_tradnl" altLang="es-VE"/>
              <a:t>Costo medio a corto plazo</a:t>
            </a:r>
          </a:p>
          <a:p>
            <a:r>
              <a:rPr lang="es-ES_tradnl" altLang="es-VE"/>
              <a:t>Costo medio/marginal a largo plazo</a:t>
            </a:r>
          </a:p>
          <a:p>
            <a:r>
              <a:rPr lang="es-ES_tradnl" altLang="es-VE"/>
              <a:t>Economías de escala</a:t>
            </a:r>
          </a:p>
          <a:p>
            <a:pPr lvl="1"/>
            <a:r>
              <a:rPr lang="es-ES_tradnl" altLang="es-VE"/>
              <a:t>Indivisibilidades en la producción</a:t>
            </a:r>
          </a:p>
          <a:p>
            <a:pPr lvl="1"/>
            <a:r>
              <a:rPr lang="es-ES_tradnl" altLang="es-VE"/>
              <a:t>Especialización</a:t>
            </a:r>
          </a:p>
          <a:p>
            <a:pPr lvl="1"/>
            <a:r>
              <a:rPr lang="es-ES_tradnl" altLang="es-VE"/>
              <a:t>Economías técnicas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s-ES_tradnl" altLang="es-VE"/>
              <a:t>Definiciones</a:t>
            </a:r>
          </a:p>
        </p:txBody>
      </p:sp>
      <p:sp>
        <p:nvSpPr>
          <p:cNvPr id="7171" name="Rectangle 3"/>
          <p:cNvSpPr>
            <a:spLocks noGrp="1" noChangeArrowheads="1"/>
          </p:cNvSpPr>
          <p:nvPr>
            <p:ph type="body" idx="1"/>
          </p:nvPr>
        </p:nvSpPr>
        <p:spPr/>
        <p:txBody>
          <a:bodyPr/>
          <a:lstStyle/>
          <a:p>
            <a:r>
              <a:rPr lang="es-ES_tradnl" altLang="es-VE"/>
              <a:t>Balance General:</a:t>
            </a:r>
          </a:p>
          <a:p>
            <a:pPr lvl="1"/>
            <a:r>
              <a:rPr lang="es-ES_tradnl" altLang="es-VE"/>
              <a:t>Estados contables que reflejan lo que la empresa tiene y debe.</a:t>
            </a:r>
          </a:p>
          <a:p>
            <a:pPr lvl="1"/>
            <a:r>
              <a:rPr lang="es-ES_tradnl" altLang="es-VE"/>
              <a:t>Incluyen:</a:t>
            </a:r>
          </a:p>
          <a:p>
            <a:pPr lvl="2"/>
            <a:r>
              <a:rPr lang="es-ES_tradnl" altLang="es-VE"/>
              <a:t>Activo</a:t>
            </a:r>
          </a:p>
          <a:p>
            <a:pPr lvl="2"/>
            <a:r>
              <a:rPr lang="es-ES_tradnl" altLang="es-VE"/>
              <a:t>Pasivo y</a:t>
            </a:r>
          </a:p>
          <a:p>
            <a:pPr lvl="2"/>
            <a:r>
              <a:rPr lang="es-ES_tradnl" altLang="es-VE"/>
              <a:t>Patrimonio</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1524000" y="1219200"/>
            <a:ext cx="392112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2000">
                <a:solidFill>
                  <a:schemeClr val="folHlink"/>
                </a:solidFill>
                <a:latin typeface="Arial" panose="020B0604020202020204" pitchFamily="34" charset="0"/>
              </a:rPr>
              <a:t>CF, CV, CT, CM y costos medios</a:t>
            </a:r>
          </a:p>
        </p:txBody>
      </p:sp>
      <p:sp>
        <p:nvSpPr>
          <p:cNvPr id="79875" name="Line 3"/>
          <p:cNvSpPr>
            <a:spLocks noChangeShapeType="1"/>
          </p:cNvSpPr>
          <p:nvPr/>
        </p:nvSpPr>
        <p:spPr bwMode="auto">
          <a:xfrm flipH="1">
            <a:off x="1692275" y="2884488"/>
            <a:ext cx="0" cy="2514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9876" name="Line 4"/>
          <p:cNvSpPr>
            <a:spLocks noChangeShapeType="1"/>
          </p:cNvSpPr>
          <p:nvPr/>
        </p:nvSpPr>
        <p:spPr bwMode="auto">
          <a:xfrm>
            <a:off x="1692275" y="5399088"/>
            <a:ext cx="3048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9877" name="Line 5"/>
          <p:cNvSpPr>
            <a:spLocks noChangeShapeType="1"/>
          </p:cNvSpPr>
          <p:nvPr/>
        </p:nvSpPr>
        <p:spPr bwMode="auto">
          <a:xfrm>
            <a:off x="6035675" y="2503488"/>
            <a:ext cx="0" cy="1219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9878" name="Line 6"/>
          <p:cNvSpPr>
            <a:spLocks noChangeShapeType="1"/>
          </p:cNvSpPr>
          <p:nvPr/>
        </p:nvSpPr>
        <p:spPr bwMode="auto">
          <a:xfrm>
            <a:off x="6035675" y="3722688"/>
            <a:ext cx="2133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9879" name="Line 7"/>
          <p:cNvSpPr>
            <a:spLocks noChangeShapeType="1"/>
          </p:cNvSpPr>
          <p:nvPr/>
        </p:nvSpPr>
        <p:spPr bwMode="auto">
          <a:xfrm flipH="1">
            <a:off x="6035675" y="5856288"/>
            <a:ext cx="2209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9880" name="Line 8"/>
          <p:cNvSpPr>
            <a:spLocks noChangeShapeType="1"/>
          </p:cNvSpPr>
          <p:nvPr/>
        </p:nvSpPr>
        <p:spPr bwMode="auto">
          <a:xfrm>
            <a:off x="6035675" y="4408488"/>
            <a:ext cx="0" cy="1447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9881" name="Freeform 9"/>
          <p:cNvSpPr>
            <a:spLocks/>
          </p:cNvSpPr>
          <p:nvPr/>
        </p:nvSpPr>
        <p:spPr bwMode="auto">
          <a:xfrm>
            <a:off x="6035675" y="2351088"/>
            <a:ext cx="1752600" cy="1371600"/>
          </a:xfrm>
          <a:custGeom>
            <a:avLst/>
            <a:gdLst>
              <a:gd name="T0" fmla="*/ 0 w 1104"/>
              <a:gd name="T1" fmla="*/ 864 h 864"/>
              <a:gd name="T2" fmla="*/ 144 w 1104"/>
              <a:gd name="T3" fmla="*/ 528 h 864"/>
              <a:gd name="T4" fmla="*/ 384 w 1104"/>
              <a:gd name="T5" fmla="*/ 336 h 864"/>
              <a:gd name="T6" fmla="*/ 720 w 1104"/>
              <a:gd name="T7" fmla="*/ 288 h 864"/>
              <a:gd name="T8" fmla="*/ 960 w 1104"/>
              <a:gd name="T9" fmla="*/ 192 h 864"/>
              <a:gd name="T10" fmla="*/ 1104 w 1104"/>
              <a:gd name="T11" fmla="*/ 0 h 864"/>
            </a:gdLst>
            <a:ahLst/>
            <a:cxnLst>
              <a:cxn ang="0">
                <a:pos x="T0" y="T1"/>
              </a:cxn>
              <a:cxn ang="0">
                <a:pos x="T2" y="T3"/>
              </a:cxn>
              <a:cxn ang="0">
                <a:pos x="T4" y="T5"/>
              </a:cxn>
              <a:cxn ang="0">
                <a:pos x="T6" y="T7"/>
              </a:cxn>
              <a:cxn ang="0">
                <a:pos x="T8" y="T9"/>
              </a:cxn>
              <a:cxn ang="0">
                <a:pos x="T10" y="T11"/>
              </a:cxn>
            </a:cxnLst>
            <a:rect l="0" t="0" r="r" b="b"/>
            <a:pathLst>
              <a:path w="1104" h="864">
                <a:moveTo>
                  <a:pt x="0" y="864"/>
                </a:moveTo>
                <a:cubicBezTo>
                  <a:pt x="40" y="740"/>
                  <a:pt x="80" y="616"/>
                  <a:pt x="144" y="528"/>
                </a:cubicBezTo>
                <a:cubicBezTo>
                  <a:pt x="208" y="440"/>
                  <a:pt x="288" y="376"/>
                  <a:pt x="384" y="336"/>
                </a:cubicBezTo>
                <a:cubicBezTo>
                  <a:pt x="480" y="296"/>
                  <a:pt x="624" y="312"/>
                  <a:pt x="720" y="288"/>
                </a:cubicBezTo>
                <a:cubicBezTo>
                  <a:pt x="816" y="264"/>
                  <a:pt x="896" y="240"/>
                  <a:pt x="960" y="192"/>
                </a:cubicBezTo>
                <a:cubicBezTo>
                  <a:pt x="1024" y="144"/>
                  <a:pt x="1080" y="40"/>
                  <a:pt x="1104" y="0"/>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9882" name="Line 10"/>
          <p:cNvSpPr>
            <a:spLocks noChangeShapeType="1"/>
          </p:cNvSpPr>
          <p:nvPr/>
        </p:nvSpPr>
        <p:spPr bwMode="auto">
          <a:xfrm>
            <a:off x="6950075" y="2808288"/>
            <a:ext cx="0" cy="26670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9883" name="Line 11"/>
          <p:cNvSpPr>
            <a:spLocks noChangeShapeType="1"/>
          </p:cNvSpPr>
          <p:nvPr/>
        </p:nvSpPr>
        <p:spPr bwMode="auto">
          <a:xfrm flipV="1">
            <a:off x="6035675" y="2427288"/>
            <a:ext cx="1905000" cy="1295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9884" name="Line 12"/>
          <p:cNvSpPr>
            <a:spLocks noChangeShapeType="1"/>
          </p:cNvSpPr>
          <p:nvPr/>
        </p:nvSpPr>
        <p:spPr bwMode="auto">
          <a:xfrm>
            <a:off x="7559675" y="2655888"/>
            <a:ext cx="0" cy="2286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9885" name="Freeform 13"/>
          <p:cNvSpPr>
            <a:spLocks/>
          </p:cNvSpPr>
          <p:nvPr/>
        </p:nvSpPr>
        <p:spPr bwMode="auto">
          <a:xfrm>
            <a:off x="6035675" y="4560888"/>
            <a:ext cx="1676400" cy="901700"/>
          </a:xfrm>
          <a:custGeom>
            <a:avLst/>
            <a:gdLst>
              <a:gd name="T0" fmla="*/ 0 w 1056"/>
              <a:gd name="T1" fmla="*/ 0 h 568"/>
              <a:gd name="T2" fmla="*/ 240 w 1056"/>
              <a:gd name="T3" fmla="*/ 288 h 568"/>
              <a:gd name="T4" fmla="*/ 480 w 1056"/>
              <a:gd name="T5" fmla="*/ 528 h 568"/>
              <a:gd name="T6" fmla="*/ 672 w 1056"/>
              <a:gd name="T7" fmla="*/ 528 h 568"/>
              <a:gd name="T8" fmla="*/ 864 w 1056"/>
              <a:gd name="T9" fmla="*/ 384 h 568"/>
              <a:gd name="T10" fmla="*/ 1056 w 1056"/>
              <a:gd name="T11" fmla="*/ 96 h 568"/>
            </a:gdLst>
            <a:ahLst/>
            <a:cxnLst>
              <a:cxn ang="0">
                <a:pos x="T0" y="T1"/>
              </a:cxn>
              <a:cxn ang="0">
                <a:pos x="T2" y="T3"/>
              </a:cxn>
              <a:cxn ang="0">
                <a:pos x="T4" y="T5"/>
              </a:cxn>
              <a:cxn ang="0">
                <a:pos x="T6" y="T7"/>
              </a:cxn>
              <a:cxn ang="0">
                <a:pos x="T8" y="T9"/>
              </a:cxn>
              <a:cxn ang="0">
                <a:pos x="T10" y="T11"/>
              </a:cxn>
            </a:cxnLst>
            <a:rect l="0" t="0" r="r" b="b"/>
            <a:pathLst>
              <a:path w="1056" h="568">
                <a:moveTo>
                  <a:pt x="0" y="0"/>
                </a:moveTo>
                <a:cubicBezTo>
                  <a:pt x="80" y="100"/>
                  <a:pt x="160" y="200"/>
                  <a:pt x="240" y="288"/>
                </a:cubicBezTo>
                <a:cubicBezTo>
                  <a:pt x="320" y="376"/>
                  <a:pt x="408" y="488"/>
                  <a:pt x="480" y="528"/>
                </a:cubicBezTo>
                <a:cubicBezTo>
                  <a:pt x="552" y="568"/>
                  <a:pt x="608" y="552"/>
                  <a:pt x="672" y="528"/>
                </a:cubicBezTo>
                <a:cubicBezTo>
                  <a:pt x="736" y="504"/>
                  <a:pt x="800" y="456"/>
                  <a:pt x="864" y="384"/>
                </a:cubicBezTo>
                <a:cubicBezTo>
                  <a:pt x="928" y="312"/>
                  <a:pt x="992" y="204"/>
                  <a:pt x="1056" y="96"/>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9886" name="Freeform 14"/>
          <p:cNvSpPr>
            <a:spLocks/>
          </p:cNvSpPr>
          <p:nvPr/>
        </p:nvSpPr>
        <p:spPr bwMode="auto">
          <a:xfrm>
            <a:off x="6035675" y="4560888"/>
            <a:ext cx="1828800" cy="393700"/>
          </a:xfrm>
          <a:custGeom>
            <a:avLst/>
            <a:gdLst>
              <a:gd name="T0" fmla="*/ 0 w 1152"/>
              <a:gd name="T1" fmla="*/ 0 h 248"/>
              <a:gd name="T2" fmla="*/ 576 w 1152"/>
              <a:gd name="T3" fmla="*/ 192 h 248"/>
              <a:gd name="T4" fmla="*/ 912 w 1152"/>
              <a:gd name="T5" fmla="*/ 240 h 248"/>
              <a:gd name="T6" fmla="*/ 1152 w 1152"/>
              <a:gd name="T7" fmla="*/ 144 h 248"/>
            </a:gdLst>
            <a:ahLst/>
            <a:cxnLst>
              <a:cxn ang="0">
                <a:pos x="T0" y="T1"/>
              </a:cxn>
              <a:cxn ang="0">
                <a:pos x="T2" y="T3"/>
              </a:cxn>
              <a:cxn ang="0">
                <a:pos x="T4" y="T5"/>
              </a:cxn>
              <a:cxn ang="0">
                <a:pos x="T6" y="T7"/>
              </a:cxn>
            </a:cxnLst>
            <a:rect l="0" t="0" r="r" b="b"/>
            <a:pathLst>
              <a:path w="1152" h="248">
                <a:moveTo>
                  <a:pt x="0" y="0"/>
                </a:moveTo>
                <a:cubicBezTo>
                  <a:pt x="212" y="76"/>
                  <a:pt x="424" y="152"/>
                  <a:pt x="576" y="192"/>
                </a:cubicBezTo>
                <a:cubicBezTo>
                  <a:pt x="728" y="232"/>
                  <a:pt x="816" y="248"/>
                  <a:pt x="912" y="240"/>
                </a:cubicBezTo>
                <a:cubicBezTo>
                  <a:pt x="1008" y="232"/>
                  <a:pt x="1120" y="160"/>
                  <a:pt x="1152" y="144"/>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9887" name="Freeform 15"/>
          <p:cNvSpPr>
            <a:spLocks/>
          </p:cNvSpPr>
          <p:nvPr/>
        </p:nvSpPr>
        <p:spPr bwMode="auto">
          <a:xfrm>
            <a:off x="2149475" y="3113088"/>
            <a:ext cx="2019300" cy="1790700"/>
          </a:xfrm>
          <a:custGeom>
            <a:avLst/>
            <a:gdLst>
              <a:gd name="T0" fmla="*/ 0 w 1272"/>
              <a:gd name="T1" fmla="*/ 1128 h 1128"/>
              <a:gd name="T2" fmla="*/ 480 w 1272"/>
              <a:gd name="T3" fmla="*/ 984 h 1128"/>
              <a:gd name="T4" fmla="*/ 816 w 1272"/>
              <a:gd name="T5" fmla="*/ 744 h 1128"/>
              <a:gd name="T6" fmla="*/ 1200 w 1272"/>
              <a:gd name="T7" fmla="*/ 120 h 1128"/>
              <a:gd name="T8" fmla="*/ 1248 w 1272"/>
              <a:gd name="T9" fmla="*/ 24 h 1128"/>
            </a:gdLst>
            <a:ahLst/>
            <a:cxnLst>
              <a:cxn ang="0">
                <a:pos x="T0" y="T1"/>
              </a:cxn>
              <a:cxn ang="0">
                <a:pos x="T2" y="T3"/>
              </a:cxn>
              <a:cxn ang="0">
                <a:pos x="T4" y="T5"/>
              </a:cxn>
              <a:cxn ang="0">
                <a:pos x="T6" y="T7"/>
              </a:cxn>
              <a:cxn ang="0">
                <a:pos x="T8" y="T9"/>
              </a:cxn>
            </a:cxnLst>
            <a:rect l="0" t="0" r="r" b="b"/>
            <a:pathLst>
              <a:path w="1272" h="1128">
                <a:moveTo>
                  <a:pt x="0" y="1128"/>
                </a:moveTo>
                <a:cubicBezTo>
                  <a:pt x="172" y="1088"/>
                  <a:pt x="344" y="1048"/>
                  <a:pt x="480" y="984"/>
                </a:cubicBezTo>
                <a:cubicBezTo>
                  <a:pt x="616" y="920"/>
                  <a:pt x="696" y="888"/>
                  <a:pt x="816" y="744"/>
                </a:cubicBezTo>
                <a:cubicBezTo>
                  <a:pt x="936" y="600"/>
                  <a:pt x="1128" y="240"/>
                  <a:pt x="1200" y="120"/>
                </a:cubicBezTo>
                <a:cubicBezTo>
                  <a:pt x="1272" y="0"/>
                  <a:pt x="1240" y="48"/>
                  <a:pt x="1248" y="24"/>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9888" name="Freeform 16"/>
          <p:cNvSpPr>
            <a:spLocks/>
          </p:cNvSpPr>
          <p:nvPr/>
        </p:nvSpPr>
        <p:spPr bwMode="auto">
          <a:xfrm>
            <a:off x="2149475" y="3113088"/>
            <a:ext cx="2667000" cy="457200"/>
          </a:xfrm>
          <a:custGeom>
            <a:avLst/>
            <a:gdLst>
              <a:gd name="T0" fmla="*/ 0 w 1584"/>
              <a:gd name="T1" fmla="*/ 0 h 288"/>
              <a:gd name="T2" fmla="*/ 288 w 1584"/>
              <a:gd name="T3" fmla="*/ 144 h 288"/>
              <a:gd name="T4" fmla="*/ 576 w 1584"/>
              <a:gd name="T5" fmla="*/ 240 h 288"/>
              <a:gd name="T6" fmla="*/ 1008 w 1584"/>
              <a:gd name="T7" fmla="*/ 288 h 288"/>
              <a:gd name="T8" fmla="*/ 1344 w 1584"/>
              <a:gd name="T9" fmla="*/ 240 h 288"/>
              <a:gd name="T10" fmla="*/ 1584 w 1584"/>
              <a:gd name="T11" fmla="*/ 96 h 288"/>
            </a:gdLst>
            <a:ahLst/>
            <a:cxnLst>
              <a:cxn ang="0">
                <a:pos x="T0" y="T1"/>
              </a:cxn>
              <a:cxn ang="0">
                <a:pos x="T2" y="T3"/>
              </a:cxn>
              <a:cxn ang="0">
                <a:pos x="T4" y="T5"/>
              </a:cxn>
              <a:cxn ang="0">
                <a:pos x="T6" y="T7"/>
              </a:cxn>
              <a:cxn ang="0">
                <a:pos x="T8" y="T9"/>
              </a:cxn>
              <a:cxn ang="0">
                <a:pos x="T10" y="T11"/>
              </a:cxn>
            </a:cxnLst>
            <a:rect l="0" t="0" r="r" b="b"/>
            <a:pathLst>
              <a:path w="1584" h="288">
                <a:moveTo>
                  <a:pt x="0" y="0"/>
                </a:moveTo>
                <a:cubicBezTo>
                  <a:pt x="96" y="52"/>
                  <a:pt x="192" y="104"/>
                  <a:pt x="288" y="144"/>
                </a:cubicBezTo>
                <a:cubicBezTo>
                  <a:pt x="384" y="184"/>
                  <a:pt x="456" y="216"/>
                  <a:pt x="576" y="240"/>
                </a:cubicBezTo>
                <a:cubicBezTo>
                  <a:pt x="696" y="264"/>
                  <a:pt x="880" y="288"/>
                  <a:pt x="1008" y="288"/>
                </a:cubicBezTo>
                <a:cubicBezTo>
                  <a:pt x="1136" y="288"/>
                  <a:pt x="1248" y="272"/>
                  <a:pt x="1344" y="240"/>
                </a:cubicBezTo>
                <a:cubicBezTo>
                  <a:pt x="1440" y="208"/>
                  <a:pt x="1512" y="152"/>
                  <a:pt x="1584" y="96"/>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9889" name="Freeform 17"/>
          <p:cNvSpPr>
            <a:spLocks/>
          </p:cNvSpPr>
          <p:nvPr/>
        </p:nvSpPr>
        <p:spPr bwMode="auto">
          <a:xfrm>
            <a:off x="2073275" y="3417888"/>
            <a:ext cx="2819400" cy="723900"/>
          </a:xfrm>
          <a:custGeom>
            <a:avLst/>
            <a:gdLst>
              <a:gd name="T0" fmla="*/ 0 w 1680"/>
              <a:gd name="T1" fmla="*/ 240 h 408"/>
              <a:gd name="T2" fmla="*/ 336 w 1680"/>
              <a:gd name="T3" fmla="*/ 336 h 408"/>
              <a:gd name="T4" fmla="*/ 864 w 1680"/>
              <a:gd name="T5" fmla="*/ 384 h 408"/>
              <a:gd name="T6" fmla="*/ 1440 w 1680"/>
              <a:gd name="T7" fmla="*/ 192 h 408"/>
              <a:gd name="T8" fmla="*/ 1680 w 1680"/>
              <a:gd name="T9" fmla="*/ 0 h 408"/>
            </a:gdLst>
            <a:ahLst/>
            <a:cxnLst>
              <a:cxn ang="0">
                <a:pos x="T0" y="T1"/>
              </a:cxn>
              <a:cxn ang="0">
                <a:pos x="T2" y="T3"/>
              </a:cxn>
              <a:cxn ang="0">
                <a:pos x="T4" y="T5"/>
              </a:cxn>
              <a:cxn ang="0">
                <a:pos x="T6" y="T7"/>
              </a:cxn>
              <a:cxn ang="0">
                <a:pos x="T8" y="T9"/>
              </a:cxn>
            </a:cxnLst>
            <a:rect l="0" t="0" r="r" b="b"/>
            <a:pathLst>
              <a:path w="1680" h="408">
                <a:moveTo>
                  <a:pt x="0" y="240"/>
                </a:moveTo>
                <a:cubicBezTo>
                  <a:pt x="96" y="276"/>
                  <a:pt x="192" y="312"/>
                  <a:pt x="336" y="336"/>
                </a:cubicBezTo>
                <a:cubicBezTo>
                  <a:pt x="480" y="360"/>
                  <a:pt x="680" y="408"/>
                  <a:pt x="864" y="384"/>
                </a:cubicBezTo>
                <a:cubicBezTo>
                  <a:pt x="1048" y="360"/>
                  <a:pt x="1304" y="256"/>
                  <a:pt x="1440" y="192"/>
                </a:cubicBezTo>
                <a:cubicBezTo>
                  <a:pt x="1576" y="128"/>
                  <a:pt x="1628" y="64"/>
                  <a:pt x="1680" y="0"/>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9890" name="Freeform 18"/>
          <p:cNvSpPr>
            <a:spLocks/>
          </p:cNvSpPr>
          <p:nvPr/>
        </p:nvSpPr>
        <p:spPr bwMode="auto">
          <a:xfrm>
            <a:off x="2073275" y="4103688"/>
            <a:ext cx="2667000" cy="1143000"/>
          </a:xfrm>
          <a:custGeom>
            <a:avLst/>
            <a:gdLst>
              <a:gd name="T0" fmla="*/ 0 w 1440"/>
              <a:gd name="T1" fmla="*/ 0 h 640"/>
              <a:gd name="T2" fmla="*/ 144 w 1440"/>
              <a:gd name="T3" fmla="*/ 288 h 640"/>
              <a:gd name="T4" fmla="*/ 384 w 1440"/>
              <a:gd name="T5" fmla="*/ 528 h 640"/>
              <a:gd name="T6" fmla="*/ 1056 w 1440"/>
              <a:gd name="T7" fmla="*/ 624 h 640"/>
              <a:gd name="T8" fmla="*/ 1440 w 1440"/>
              <a:gd name="T9" fmla="*/ 624 h 640"/>
            </a:gdLst>
            <a:ahLst/>
            <a:cxnLst>
              <a:cxn ang="0">
                <a:pos x="T0" y="T1"/>
              </a:cxn>
              <a:cxn ang="0">
                <a:pos x="T2" y="T3"/>
              </a:cxn>
              <a:cxn ang="0">
                <a:pos x="T4" y="T5"/>
              </a:cxn>
              <a:cxn ang="0">
                <a:pos x="T6" y="T7"/>
              </a:cxn>
              <a:cxn ang="0">
                <a:pos x="T8" y="T9"/>
              </a:cxn>
            </a:cxnLst>
            <a:rect l="0" t="0" r="r" b="b"/>
            <a:pathLst>
              <a:path w="1440" h="640">
                <a:moveTo>
                  <a:pt x="0" y="0"/>
                </a:moveTo>
                <a:cubicBezTo>
                  <a:pt x="40" y="100"/>
                  <a:pt x="80" y="200"/>
                  <a:pt x="144" y="288"/>
                </a:cubicBezTo>
                <a:cubicBezTo>
                  <a:pt x="208" y="376"/>
                  <a:pt x="232" y="472"/>
                  <a:pt x="384" y="528"/>
                </a:cubicBezTo>
                <a:cubicBezTo>
                  <a:pt x="536" y="584"/>
                  <a:pt x="880" y="608"/>
                  <a:pt x="1056" y="624"/>
                </a:cubicBezTo>
                <a:cubicBezTo>
                  <a:pt x="1232" y="640"/>
                  <a:pt x="1384" y="624"/>
                  <a:pt x="1440" y="624"/>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79891" name="Text Box 19"/>
          <p:cNvSpPr txBox="1">
            <a:spLocks noChangeArrowheads="1"/>
          </p:cNvSpPr>
          <p:nvPr/>
        </p:nvSpPr>
        <p:spPr bwMode="auto">
          <a:xfrm>
            <a:off x="3962400" y="2665413"/>
            <a:ext cx="1592263" cy="307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1400">
                <a:solidFill>
                  <a:schemeClr val="folHlink"/>
                </a:solidFill>
                <a:latin typeface="Arial" panose="020B0604020202020204" pitchFamily="34" charset="0"/>
              </a:rPr>
              <a:t>CM	CTMe</a:t>
            </a: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r>
              <a:rPr lang="es-ES_tradnl" altLang="es-VE" sz="1400">
                <a:solidFill>
                  <a:schemeClr val="folHlink"/>
                </a:solidFill>
                <a:latin typeface="Arial" panose="020B0604020202020204" pitchFamily="34" charset="0"/>
              </a:rPr>
              <a:t>	CVMe</a:t>
            </a: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r>
              <a:rPr lang="es-ES_tradnl" altLang="es-VE" sz="1400">
                <a:solidFill>
                  <a:schemeClr val="folHlink"/>
                </a:solidFill>
                <a:latin typeface="Arial" panose="020B0604020202020204" pitchFamily="34" charset="0"/>
              </a:rPr>
              <a:t>	CFMe</a:t>
            </a:r>
          </a:p>
          <a:p>
            <a:endParaRPr lang="es-ES_tradnl" altLang="es-VE" sz="1400">
              <a:solidFill>
                <a:schemeClr val="folHlink"/>
              </a:solidFill>
              <a:latin typeface="Arial" panose="020B0604020202020204" pitchFamily="34" charset="0"/>
            </a:endParaRPr>
          </a:p>
          <a:p>
            <a:r>
              <a:rPr lang="es-ES_tradnl" altLang="es-VE" sz="1400">
                <a:solidFill>
                  <a:schemeClr val="folHlink"/>
                </a:solidFill>
                <a:latin typeface="Arial" panose="020B0604020202020204" pitchFamily="34" charset="0"/>
              </a:rPr>
              <a:t>	Q</a:t>
            </a:r>
          </a:p>
        </p:txBody>
      </p:sp>
      <p:sp>
        <p:nvSpPr>
          <p:cNvPr id="79892" name="Text Box 20"/>
          <p:cNvSpPr txBox="1">
            <a:spLocks noChangeArrowheads="1"/>
          </p:cNvSpPr>
          <p:nvPr/>
        </p:nvSpPr>
        <p:spPr bwMode="auto">
          <a:xfrm>
            <a:off x="7772400" y="1903413"/>
            <a:ext cx="677863" cy="4346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VE" sz="1400">
                <a:solidFill>
                  <a:schemeClr val="folHlink"/>
                </a:solidFill>
                <a:latin typeface="Arial" panose="020B0604020202020204" pitchFamily="34" charset="0"/>
              </a:rPr>
              <a:t>CV</a:t>
            </a: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r>
              <a:rPr lang="es-ES_tradnl" altLang="es-VE" sz="1400">
                <a:solidFill>
                  <a:schemeClr val="folHlink"/>
                </a:solidFill>
                <a:latin typeface="Arial" panose="020B0604020202020204" pitchFamily="34" charset="0"/>
              </a:rPr>
              <a:t>    Q</a:t>
            </a:r>
          </a:p>
          <a:p>
            <a:endParaRPr lang="es-ES_tradnl" altLang="es-VE" sz="1400">
              <a:solidFill>
                <a:schemeClr val="folHlink"/>
              </a:solidFill>
              <a:latin typeface="Arial" panose="020B0604020202020204" pitchFamily="34" charset="0"/>
            </a:endParaRPr>
          </a:p>
          <a:p>
            <a:r>
              <a:rPr lang="es-ES_tradnl" altLang="es-VE" sz="1400">
                <a:solidFill>
                  <a:schemeClr val="folHlink"/>
                </a:solidFill>
                <a:latin typeface="Arial" panose="020B0604020202020204" pitchFamily="34" charset="0"/>
              </a:rPr>
              <a:t>CM</a:t>
            </a: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r>
              <a:rPr lang="es-ES_tradnl" altLang="es-VE" sz="1400">
                <a:solidFill>
                  <a:schemeClr val="folHlink"/>
                </a:solidFill>
                <a:latin typeface="Arial" panose="020B0604020202020204" pitchFamily="34" charset="0"/>
              </a:rPr>
              <a:t>CVMe</a:t>
            </a: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endParaRPr lang="es-ES_tradnl" altLang="es-VE" sz="1400">
              <a:solidFill>
                <a:schemeClr val="folHlink"/>
              </a:solidFill>
              <a:latin typeface="Arial" panose="020B0604020202020204" pitchFamily="34" charset="0"/>
            </a:endParaRPr>
          </a:p>
          <a:p>
            <a:r>
              <a:rPr lang="es-ES_tradnl" altLang="es-VE" sz="1400">
                <a:solidFill>
                  <a:schemeClr val="folHlink"/>
                </a:solidFill>
                <a:latin typeface="Arial" panose="020B0604020202020204" pitchFamily="34" charset="0"/>
              </a:rPr>
              <a:t>    Q</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s-ES_tradnl" altLang="es-VE"/>
              <a:t>Oferta en la industria competitiva</a:t>
            </a:r>
          </a:p>
        </p:txBody>
      </p:sp>
      <p:sp>
        <p:nvSpPr>
          <p:cNvPr id="80899" name="Rectangle 3"/>
          <p:cNvSpPr>
            <a:spLocks noGrp="1" noChangeArrowheads="1"/>
          </p:cNvSpPr>
          <p:nvPr>
            <p:ph type="body" idx="1"/>
          </p:nvPr>
        </p:nvSpPr>
        <p:spPr/>
        <p:txBody>
          <a:bodyPr/>
          <a:lstStyle/>
          <a:p>
            <a:r>
              <a:rPr lang="es-ES_tradnl" altLang="es-VE" sz="2800"/>
              <a:t>Productor precio aceptante.</a:t>
            </a:r>
          </a:p>
          <a:p>
            <a:r>
              <a:rPr lang="es-ES_tradnl" altLang="es-VE" sz="2800"/>
              <a:t>Mercado perfectamente competitivo</a:t>
            </a:r>
          </a:p>
          <a:p>
            <a:pPr lvl="2">
              <a:buFontTx/>
              <a:buNone/>
            </a:pPr>
            <a:r>
              <a:rPr lang="es-ES_tradnl" altLang="es-VE" sz="2000"/>
              <a:t>1. Vendedores pequeños e independientes</a:t>
            </a:r>
          </a:p>
          <a:p>
            <a:pPr lvl="2">
              <a:buFontTx/>
              <a:buNone/>
            </a:pPr>
            <a:r>
              <a:rPr lang="es-ES_tradnl" altLang="es-VE" sz="2000"/>
              <a:t>2. Producto homogéneo</a:t>
            </a:r>
          </a:p>
          <a:p>
            <a:pPr lvl="2">
              <a:buFontTx/>
              <a:buNone/>
            </a:pPr>
            <a:r>
              <a:rPr lang="es-ES_tradnl" altLang="es-VE" sz="2000"/>
              <a:t>3. Compradores bien informados</a:t>
            </a:r>
          </a:p>
          <a:p>
            <a:pPr lvl="2">
              <a:buFontTx/>
              <a:buNone/>
            </a:pPr>
            <a:r>
              <a:rPr lang="es-ES_tradnl" altLang="es-VE" sz="2000"/>
              <a:t>4. Libre entrada y salida de la industria</a:t>
            </a:r>
          </a:p>
          <a:p>
            <a:pPr lvl="2">
              <a:buFontTx/>
              <a:buNone/>
            </a:pPr>
            <a:r>
              <a:rPr lang="es-ES_tradnl" altLang="es-VE" sz="2000"/>
              <a:t>5. Compradores pequeños e independientes</a:t>
            </a:r>
          </a:p>
          <a:p>
            <a:r>
              <a:rPr lang="es-ES_tradnl" altLang="es-VE" sz="2800"/>
              <a:t>Decisión de producción</a:t>
            </a:r>
          </a:p>
          <a:p>
            <a:pPr lvl="2">
              <a:buFontTx/>
              <a:buNone/>
            </a:pPr>
            <a:r>
              <a:rPr lang="es-ES_tradnl" altLang="es-VE" sz="2000"/>
              <a:t>1. Hallar Q donde P = CM</a:t>
            </a:r>
          </a:p>
          <a:p>
            <a:pPr lvl="2">
              <a:buFontTx/>
              <a:buNone/>
            </a:pPr>
            <a:r>
              <a:rPr lang="es-ES_tradnl" altLang="es-VE" sz="2000"/>
              <a:t>2. P &gt; CVMe produce (Precio cierre/nivelación)</a:t>
            </a:r>
            <a:endParaRPr lang="es-ES_tradnl" altLang="es-VE" sz="28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s-ES_tradnl" altLang="es-VE"/>
              <a:t>Oferta a corto y largo plazo</a:t>
            </a:r>
          </a:p>
        </p:txBody>
      </p:sp>
      <p:sp>
        <p:nvSpPr>
          <p:cNvPr id="82947" name="Rectangle 3"/>
          <p:cNvSpPr>
            <a:spLocks noGrp="1" noChangeArrowheads="1"/>
          </p:cNvSpPr>
          <p:nvPr>
            <p:ph type="body" idx="1"/>
          </p:nvPr>
        </p:nvSpPr>
        <p:spPr/>
        <p:txBody>
          <a:bodyPr/>
          <a:lstStyle/>
          <a:p>
            <a:r>
              <a:rPr lang="es-ES_tradnl" altLang="es-VE"/>
              <a:t>Curva de oferta a corto plazo: empresa, mercado</a:t>
            </a:r>
          </a:p>
          <a:p>
            <a:r>
              <a:rPr lang="es-ES_tradnl" altLang="es-VE"/>
              <a:t>Curva de oferta a largo plazo</a:t>
            </a:r>
          </a:p>
          <a:p>
            <a:pPr lvl="1"/>
            <a:r>
              <a:rPr lang="es-ES_tradnl" altLang="es-VE"/>
              <a:t>1. P = CML</a:t>
            </a:r>
          </a:p>
          <a:p>
            <a:pPr lvl="1"/>
            <a:r>
              <a:rPr lang="es-ES_tradnl" altLang="es-VE"/>
              <a:t>2. P &gt; CMeL</a:t>
            </a:r>
          </a:p>
          <a:p>
            <a:r>
              <a:rPr lang="es-ES_tradnl" altLang="es-VE" sz="2800"/>
              <a:t>Pendiente positiva cuando estructuras de costos diferentes o precio de factores sube al aumentar producción</a:t>
            </a:r>
            <a:endParaRPr lang="es-ES_tradnl" altLang="es-VE"/>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09600" y="304800"/>
            <a:ext cx="7772400" cy="1143000"/>
          </a:xfrm>
        </p:spPr>
        <p:txBody>
          <a:bodyPr/>
          <a:lstStyle/>
          <a:p>
            <a:r>
              <a:rPr lang="es-MX" altLang="es-VE"/>
              <a:t>Apalancamiento Operativo</a:t>
            </a:r>
            <a:endParaRPr lang="es-ES" altLang="es-VE"/>
          </a:p>
        </p:txBody>
      </p:sp>
      <p:sp>
        <p:nvSpPr>
          <p:cNvPr id="86019" name="Rectangle 3"/>
          <p:cNvSpPr>
            <a:spLocks noGrp="1" noChangeArrowheads="1"/>
          </p:cNvSpPr>
          <p:nvPr>
            <p:ph type="body" idx="1"/>
          </p:nvPr>
        </p:nvSpPr>
        <p:spPr>
          <a:xfrm>
            <a:off x="685800" y="1447800"/>
            <a:ext cx="7772400" cy="4114800"/>
          </a:xfrm>
        </p:spPr>
        <p:txBody>
          <a:bodyPr/>
          <a:lstStyle/>
          <a:p>
            <a:pPr>
              <a:lnSpc>
                <a:spcPct val="90000"/>
              </a:lnSpc>
            </a:pPr>
            <a:r>
              <a:rPr lang="es-MX" altLang="es-VE" sz="2200" b="1"/>
              <a:t>Apalancamiento operativo:</a:t>
            </a:r>
          </a:p>
          <a:p>
            <a:pPr lvl="1">
              <a:lnSpc>
                <a:spcPct val="90000"/>
              </a:lnSpc>
            </a:pPr>
            <a:r>
              <a:rPr lang="es-MX" altLang="es-VE" sz="2200"/>
              <a:t>Incidencia de los costos fijos en los costos totales de la empresa. (Que tanto hay que producir para empezar a ganar dinero es decir, lograr el punto de equilibrio) </a:t>
            </a:r>
          </a:p>
          <a:p>
            <a:pPr lvl="1">
              <a:lnSpc>
                <a:spcPct val="90000"/>
              </a:lnSpc>
            </a:pPr>
            <a:r>
              <a:rPr lang="es-MX" altLang="es-VE" sz="2200"/>
              <a:t>GAO: Grado de apalancamiento operativo:</a:t>
            </a:r>
          </a:p>
          <a:p>
            <a:pPr lvl="1">
              <a:lnSpc>
                <a:spcPct val="90000"/>
              </a:lnSpc>
            </a:pPr>
            <a:r>
              <a:rPr lang="es-MX" altLang="es-VE" sz="2200"/>
              <a:t>GAO = (Ventas – Costo Variable) / (Ventas – Costo Variable – Costo fijo)</a:t>
            </a:r>
          </a:p>
          <a:p>
            <a:pPr>
              <a:lnSpc>
                <a:spcPct val="90000"/>
              </a:lnSpc>
            </a:pPr>
            <a:r>
              <a:rPr lang="es-MX" altLang="es-VE" sz="2200" b="1"/>
              <a:t>Punto de equilibrio:</a:t>
            </a:r>
          </a:p>
          <a:p>
            <a:pPr lvl="1">
              <a:lnSpc>
                <a:spcPct val="90000"/>
              </a:lnSpc>
            </a:pPr>
            <a:r>
              <a:rPr lang="es-MX" altLang="es-VE" sz="2200"/>
              <a:t>Ganancias = Ingresos – Egresos = 0</a:t>
            </a:r>
          </a:p>
          <a:p>
            <a:pPr lvl="1">
              <a:lnSpc>
                <a:spcPct val="90000"/>
              </a:lnSpc>
            </a:pPr>
            <a:r>
              <a:rPr lang="es-MX" altLang="es-VE" sz="2200"/>
              <a:t>Ingresos = Unidades vendidas x Precio</a:t>
            </a:r>
          </a:p>
          <a:p>
            <a:pPr lvl="1">
              <a:lnSpc>
                <a:spcPct val="90000"/>
              </a:lnSpc>
            </a:pPr>
            <a:r>
              <a:rPr lang="es-MX" altLang="es-VE" sz="2200"/>
              <a:t>Egresos = Costos fijos + Unidades vendidas x Costo variable unitario</a:t>
            </a:r>
          </a:p>
          <a:p>
            <a:pPr lvl="1">
              <a:lnSpc>
                <a:spcPct val="90000"/>
              </a:lnSpc>
            </a:pPr>
            <a:r>
              <a:rPr lang="es-MX" altLang="es-VE" sz="2200"/>
              <a:t>Unidades vendidas = Costos fijos / (Precio – Costo variable unitario)</a:t>
            </a:r>
          </a:p>
          <a:p>
            <a:pPr lvl="1">
              <a:lnSpc>
                <a:spcPct val="90000"/>
              </a:lnSpc>
            </a:pPr>
            <a:r>
              <a:rPr lang="es-MX" altLang="es-VE" sz="2200"/>
              <a:t>Q = CF / (P – CV)</a:t>
            </a:r>
          </a:p>
          <a:p>
            <a:pPr lvl="1">
              <a:lnSpc>
                <a:spcPct val="90000"/>
              </a:lnSpc>
            </a:pPr>
            <a:endParaRPr lang="es-ES" altLang="es-VE" sz="22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s-MX" altLang="es-VE"/>
              <a:t>GAO</a:t>
            </a:r>
            <a:endParaRPr lang="es-ES" altLang="es-VE"/>
          </a:p>
        </p:txBody>
      </p:sp>
      <p:sp>
        <p:nvSpPr>
          <p:cNvPr id="87043" name="Rectangle 3"/>
          <p:cNvSpPr>
            <a:spLocks noGrp="1" noChangeArrowheads="1"/>
          </p:cNvSpPr>
          <p:nvPr>
            <p:ph type="body" sz="half" idx="1"/>
          </p:nvPr>
        </p:nvSpPr>
        <p:spPr/>
        <p:txBody>
          <a:bodyPr/>
          <a:lstStyle/>
          <a:p>
            <a:r>
              <a:rPr lang="es-MX" altLang="es-VE" sz="2800"/>
              <a:t>Ventas : 80,000 unid</a:t>
            </a:r>
          </a:p>
          <a:p>
            <a:r>
              <a:rPr lang="es-MX" altLang="es-VE" sz="2800"/>
              <a:t>Costo fijo : 60,000</a:t>
            </a:r>
          </a:p>
          <a:p>
            <a:r>
              <a:rPr lang="es-MX" altLang="es-VE" sz="2800"/>
              <a:t>Costo variable : 0,80</a:t>
            </a:r>
          </a:p>
          <a:p>
            <a:r>
              <a:rPr lang="es-MX" altLang="es-VE" sz="2800"/>
              <a:t>Precio : 2</a:t>
            </a:r>
          </a:p>
          <a:p>
            <a:r>
              <a:rPr lang="es-MX" altLang="es-VE" sz="2800"/>
              <a:t>GAO = (160,000 – 48,000) / (160,000 – 48,000 – 60,000) = 2,15</a:t>
            </a:r>
            <a:endParaRPr lang="es-ES" altLang="es-VE" sz="2800"/>
          </a:p>
        </p:txBody>
      </p:sp>
      <p:sp>
        <p:nvSpPr>
          <p:cNvPr id="87044" name="Rectangle 4"/>
          <p:cNvSpPr>
            <a:spLocks noGrp="1" noChangeArrowheads="1"/>
          </p:cNvSpPr>
          <p:nvPr>
            <p:ph type="body" sz="half" idx="2"/>
          </p:nvPr>
        </p:nvSpPr>
        <p:spPr/>
        <p:txBody>
          <a:bodyPr/>
          <a:lstStyle/>
          <a:p>
            <a:r>
              <a:rPr lang="es-MX" altLang="es-VE" sz="2800"/>
              <a:t>Ventas : 80,000 unid.</a:t>
            </a:r>
          </a:p>
          <a:p>
            <a:r>
              <a:rPr lang="es-MX" altLang="es-VE" sz="2800"/>
              <a:t>Costo fijo : 12,000</a:t>
            </a:r>
          </a:p>
          <a:p>
            <a:r>
              <a:rPr lang="es-MX" altLang="es-VE" sz="2800"/>
              <a:t>Costo variable : 1,60</a:t>
            </a:r>
          </a:p>
          <a:p>
            <a:r>
              <a:rPr lang="es-MX" altLang="es-VE" sz="2800"/>
              <a:t>Precio : 2</a:t>
            </a:r>
          </a:p>
          <a:p>
            <a:r>
              <a:rPr lang="es-MX" altLang="es-VE" sz="2800"/>
              <a:t>GAO = (160,000 – 128,000) / (160,000 – 128,000 – 12,000) = 4,2</a:t>
            </a:r>
            <a:endParaRPr lang="es-ES" altLang="es-VE" sz="28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62000" y="685800"/>
            <a:ext cx="7772400" cy="1143000"/>
          </a:xfrm>
        </p:spPr>
        <p:txBody>
          <a:bodyPr/>
          <a:lstStyle/>
          <a:p>
            <a:r>
              <a:rPr lang="en-US" altLang="es-VE"/>
              <a:t>Punto de equilibrio empresas apalancadas</a:t>
            </a:r>
            <a:endParaRPr lang="en-US" altLang="es-VE" sz="4000"/>
          </a:p>
        </p:txBody>
      </p:sp>
      <p:grpSp>
        <p:nvGrpSpPr>
          <p:cNvPr id="88067" name="Group 3"/>
          <p:cNvGrpSpPr>
            <a:grpSpLocks/>
          </p:cNvGrpSpPr>
          <p:nvPr/>
        </p:nvGrpSpPr>
        <p:grpSpPr bwMode="auto">
          <a:xfrm>
            <a:off x="952500" y="1162050"/>
            <a:ext cx="8043863" cy="5200650"/>
            <a:chOff x="600" y="732"/>
            <a:chExt cx="5067" cy="3276"/>
          </a:xfrm>
        </p:grpSpPr>
        <p:sp>
          <p:nvSpPr>
            <p:cNvPr id="88068" name="Rectangle 4"/>
            <p:cNvSpPr>
              <a:spLocks noChangeArrowheads="1"/>
            </p:cNvSpPr>
            <p:nvPr/>
          </p:nvSpPr>
          <p:spPr bwMode="auto">
            <a:xfrm>
              <a:off x="600" y="1020"/>
              <a:ext cx="5067" cy="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tabLst>
                  <a:tab pos="914400" algn="l"/>
                  <a:tab pos="1257300" algn="l"/>
                  <a:tab pos="1485900" algn="l"/>
                  <a:tab pos="1828800" algn="l"/>
                  <a:tab pos="2743200" algn="l"/>
                  <a:tab pos="3257550" algn="l"/>
                  <a:tab pos="3657600" algn="l"/>
                  <a:tab pos="3886200" algn="l"/>
                  <a:tab pos="4114800" algn="l"/>
                  <a:tab pos="5029200" algn="l"/>
                  <a:tab pos="5486400" algn="l"/>
                  <a:tab pos="5715000" algn="l"/>
                </a:tabLst>
                <a:defRPr sz="3200">
                  <a:solidFill>
                    <a:schemeClr val="tx1"/>
                  </a:solidFill>
                  <a:latin typeface="Times New Roman" panose="02020603050405020304" pitchFamily="18" charset="0"/>
                </a:defRPr>
              </a:lvl1pPr>
              <a:lvl2pPr marL="742950" indent="-285750">
                <a:spcBef>
                  <a:spcPct val="20000"/>
                </a:spcBef>
                <a:buChar char="–"/>
                <a:tabLst>
                  <a:tab pos="914400" algn="l"/>
                  <a:tab pos="1257300" algn="l"/>
                  <a:tab pos="1485900" algn="l"/>
                  <a:tab pos="1828800" algn="l"/>
                  <a:tab pos="2743200" algn="l"/>
                  <a:tab pos="3257550" algn="l"/>
                  <a:tab pos="3657600" algn="l"/>
                  <a:tab pos="3886200" algn="l"/>
                  <a:tab pos="4114800" algn="l"/>
                  <a:tab pos="5029200" algn="l"/>
                  <a:tab pos="5486400" algn="l"/>
                  <a:tab pos="5715000" algn="l"/>
                </a:tabLst>
                <a:defRPr sz="2800">
                  <a:solidFill>
                    <a:schemeClr val="tx1"/>
                  </a:solidFill>
                  <a:latin typeface="Times New Roman" panose="02020603050405020304" pitchFamily="18" charset="0"/>
                </a:defRPr>
              </a:lvl2pPr>
              <a:lvl3pPr marL="1085850" indent="-228600">
                <a:spcBef>
                  <a:spcPct val="20000"/>
                </a:spcBef>
                <a:buChar char="•"/>
                <a:tabLst>
                  <a:tab pos="914400" algn="l"/>
                  <a:tab pos="1257300" algn="l"/>
                  <a:tab pos="1485900" algn="l"/>
                  <a:tab pos="1828800" algn="l"/>
                  <a:tab pos="2743200" algn="l"/>
                  <a:tab pos="3257550" algn="l"/>
                  <a:tab pos="3657600" algn="l"/>
                  <a:tab pos="3886200" algn="l"/>
                  <a:tab pos="4114800" algn="l"/>
                  <a:tab pos="5029200" algn="l"/>
                  <a:tab pos="5486400" algn="l"/>
                  <a:tab pos="5715000" algn="l"/>
                </a:tabLst>
                <a:defRPr sz="2400">
                  <a:solidFill>
                    <a:schemeClr val="tx1"/>
                  </a:solidFill>
                  <a:latin typeface="Times New Roman" panose="02020603050405020304" pitchFamily="18" charset="0"/>
                </a:defRPr>
              </a:lvl3pPr>
              <a:lvl4pPr marL="1428750" indent="-228600">
                <a:spcBef>
                  <a:spcPct val="20000"/>
                </a:spcBef>
                <a:buChar char="–"/>
                <a:tabLst>
                  <a:tab pos="914400" algn="l"/>
                  <a:tab pos="1257300" algn="l"/>
                  <a:tab pos="1485900" algn="l"/>
                  <a:tab pos="1828800" algn="l"/>
                  <a:tab pos="2743200" algn="l"/>
                  <a:tab pos="3257550" algn="l"/>
                  <a:tab pos="3657600" algn="l"/>
                  <a:tab pos="3886200" algn="l"/>
                  <a:tab pos="4114800" algn="l"/>
                  <a:tab pos="5029200" algn="l"/>
                  <a:tab pos="5486400" algn="l"/>
                  <a:tab pos="5715000" algn="l"/>
                </a:tabLst>
                <a:defRPr sz="2000">
                  <a:solidFill>
                    <a:schemeClr val="tx1"/>
                  </a:solidFill>
                  <a:latin typeface="Times New Roman" panose="02020603050405020304" pitchFamily="18" charset="0"/>
                </a:defRPr>
              </a:lvl4pPr>
              <a:lvl5pPr marL="1771650" indent="-228600">
                <a:spcBef>
                  <a:spcPct val="20000"/>
                </a:spcBef>
                <a:buChar char="»"/>
                <a:tabLst>
                  <a:tab pos="914400" algn="l"/>
                  <a:tab pos="1257300" algn="l"/>
                  <a:tab pos="1485900" algn="l"/>
                  <a:tab pos="1828800" algn="l"/>
                  <a:tab pos="2743200" algn="l"/>
                  <a:tab pos="3257550" algn="l"/>
                  <a:tab pos="3657600" algn="l"/>
                  <a:tab pos="3886200" algn="l"/>
                  <a:tab pos="4114800" algn="l"/>
                  <a:tab pos="5029200" algn="l"/>
                  <a:tab pos="5486400" algn="l"/>
                  <a:tab pos="5715000" algn="l"/>
                </a:tabLst>
                <a:defRPr sz="2000">
                  <a:solidFill>
                    <a:schemeClr val="tx1"/>
                  </a:solidFill>
                  <a:latin typeface="Times New Roman" panose="02020603050405020304" pitchFamily="18" charset="0"/>
                </a:defRPr>
              </a:lvl5pPr>
              <a:lvl6pPr marL="2228850" indent="-228600" fontAlgn="base">
                <a:spcBef>
                  <a:spcPct val="20000"/>
                </a:spcBef>
                <a:spcAft>
                  <a:spcPct val="0"/>
                </a:spcAft>
                <a:buChar char="»"/>
                <a:tabLst>
                  <a:tab pos="914400" algn="l"/>
                  <a:tab pos="1257300" algn="l"/>
                  <a:tab pos="1485900" algn="l"/>
                  <a:tab pos="1828800" algn="l"/>
                  <a:tab pos="2743200" algn="l"/>
                  <a:tab pos="3257550" algn="l"/>
                  <a:tab pos="3657600" algn="l"/>
                  <a:tab pos="3886200" algn="l"/>
                  <a:tab pos="4114800" algn="l"/>
                  <a:tab pos="5029200" algn="l"/>
                  <a:tab pos="5486400" algn="l"/>
                  <a:tab pos="5715000" algn="l"/>
                </a:tabLst>
                <a:defRPr sz="2000">
                  <a:solidFill>
                    <a:schemeClr val="tx1"/>
                  </a:solidFill>
                  <a:latin typeface="Times New Roman" panose="02020603050405020304" pitchFamily="18" charset="0"/>
                </a:defRPr>
              </a:lvl6pPr>
              <a:lvl7pPr marL="2686050" indent="-228600" fontAlgn="base">
                <a:spcBef>
                  <a:spcPct val="20000"/>
                </a:spcBef>
                <a:spcAft>
                  <a:spcPct val="0"/>
                </a:spcAft>
                <a:buChar char="»"/>
                <a:tabLst>
                  <a:tab pos="914400" algn="l"/>
                  <a:tab pos="1257300" algn="l"/>
                  <a:tab pos="1485900" algn="l"/>
                  <a:tab pos="1828800" algn="l"/>
                  <a:tab pos="2743200" algn="l"/>
                  <a:tab pos="3257550" algn="l"/>
                  <a:tab pos="3657600" algn="l"/>
                  <a:tab pos="3886200" algn="l"/>
                  <a:tab pos="4114800" algn="l"/>
                  <a:tab pos="5029200" algn="l"/>
                  <a:tab pos="5486400" algn="l"/>
                  <a:tab pos="5715000" algn="l"/>
                </a:tabLst>
                <a:defRPr sz="2000">
                  <a:solidFill>
                    <a:schemeClr val="tx1"/>
                  </a:solidFill>
                  <a:latin typeface="Times New Roman" panose="02020603050405020304" pitchFamily="18" charset="0"/>
                </a:defRPr>
              </a:lvl7pPr>
              <a:lvl8pPr marL="3143250" indent="-228600" fontAlgn="base">
                <a:spcBef>
                  <a:spcPct val="20000"/>
                </a:spcBef>
                <a:spcAft>
                  <a:spcPct val="0"/>
                </a:spcAft>
                <a:buChar char="»"/>
                <a:tabLst>
                  <a:tab pos="914400" algn="l"/>
                  <a:tab pos="1257300" algn="l"/>
                  <a:tab pos="1485900" algn="l"/>
                  <a:tab pos="1828800" algn="l"/>
                  <a:tab pos="2743200" algn="l"/>
                  <a:tab pos="3257550" algn="l"/>
                  <a:tab pos="3657600" algn="l"/>
                  <a:tab pos="3886200" algn="l"/>
                  <a:tab pos="4114800" algn="l"/>
                  <a:tab pos="5029200" algn="l"/>
                  <a:tab pos="5486400" algn="l"/>
                  <a:tab pos="5715000" algn="l"/>
                </a:tabLst>
                <a:defRPr sz="2000">
                  <a:solidFill>
                    <a:schemeClr val="tx1"/>
                  </a:solidFill>
                  <a:latin typeface="Times New Roman" panose="02020603050405020304" pitchFamily="18" charset="0"/>
                </a:defRPr>
              </a:lvl8pPr>
              <a:lvl9pPr marL="3600450" indent="-228600" fontAlgn="base">
                <a:spcBef>
                  <a:spcPct val="20000"/>
                </a:spcBef>
                <a:spcAft>
                  <a:spcPct val="0"/>
                </a:spcAft>
                <a:buChar char="»"/>
                <a:tabLst>
                  <a:tab pos="914400" algn="l"/>
                  <a:tab pos="1257300" algn="l"/>
                  <a:tab pos="1485900" algn="l"/>
                  <a:tab pos="1828800" algn="l"/>
                  <a:tab pos="2743200" algn="l"/>
                  <a:tab pos="3257550" algn="l"/>
                  <a:tab pos="3657600" algn="l"/>
                  <a:tab pos="3886200" algn="l"/>
                  <a:tab pos="4114800" algn="l"/>
                  <a:tab pos="5029200" algn="l"/>
                  <a:tab pos="5486400" algn="l"/>
                  <a:tab pos="5715000" algn="l"/>
                </a:tabLst>
                <a:defRPr sz="2000">
                  <a:solidFill>
                    <a:schemeClr val="tx1"/>
                  </a:solidFill>
                  <a:latin typeface="Times New Roman" panose="02020603050405020304" pitchFamily="18" charset="0"/>
                </a:defRPr>
              </a:lvl9pPr>
            </a:lstStyle>
            <a:p>
              <a:pPr>
                <a:lnSpc>
                  <a:spcPct val="90000"/>
                </a:lnSpc>
              </a:pPr>
              <a:endParaRPr lang="es-VE" altLang="es-VE" sz="1800"/>
            </a:p>
          </p:txBody>
        </p:sp>
        <p:sp>
          <p:nvSpPr>
            <p:cNvPr id="88069" name="Freeform 5"/>
            <p:cNvSpPr>
              <a:spLocks/>
            </p:cNvSpPr>
            <p:nvPr/>
          </p:nvSpPr>
          <p:spPr bwMode="auto">
            <a:xfrm>
              <a:off x="2321" y="906"/>
              <a:ext cx="2097" cy="1681"/>
            </a:xfrm>
            <a:custGeom>
              <a:avLst/>
              <a:gdLst>
                <a:gd name="T0" fmla="*/ 0 w 1899"/>
                <a:gd name="T1" fmla="*/ 1984 h 1985"/>
                <a:gd name="T2" fmla="*/ 1898 w 1899"/>
                <a:gd name="T3" fmla="*/ 0 h 1985"/>
                <a:gd name="T4" fmla="*/ 1898 w 1899"/>
                <a:gd name="T5" fmla="*/ 1280 h 1985"/>
                <a:gd name="T6" fmla="*/ 0 w 1899"/>
                <a:gd name="T7" fmla="*/ 1984 h 1985"/>
              </a:gdLst>
              <a:ahLst/>
              <a:cxnLst>
                <a:cxn ang="0">
                  <a:pos x="T0" y="T1"/>
                </a:cxn>
                <a:cxn ang="0">
                  <a:pos x="T2" y="T3"/>
                </a:cxn>
                <a:cxn ang="0">
                  <a:pos x="T4" y="T5"/>
                </a:cxn>
                <a:cxn ang="0">
                  <a:pos x="T6" y="T7"/>
                </a:cxn>
              </a:cxnLst>
              <a:rect l="0" t="0" r="r" b="b"/>
              <a:pathLst>
                <a:path w="1899" h="1985">
                  <a:moveTo>
                    <a:pt x="0" y="1984"/>
                  </a:moveTo>
                  <a:lnTo>
                    <a:pt x="1898" y="0"/>
                  </a:lnTo>
                  <a:lnTo>
                    <a:pt x="1898" y="1280"/>
                  </a:lnTo>
                  <a:lnTo>
                    <a:pt x="0" y="1984"/>
                  </a:lnTo>
                </a:path>
              </a:pathLst>
            </a:custGeom>
            <a:solidFill>
              <a:srgbClr val="6699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88070" name="Rectangle 6"/>
            <p:cNvSpPr>
              <a:spLocks noChangeArrowheads="1"/>
            </p:cNvSpPr>
            <p:nvPr/>
          </p:nvSpPr>
          <p:spPr bwMode="auto">
            <a:xfrm>
              <a:off x="4514" y="732"/>
              <a:ext cx="832"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70000"/>
                </a:lnSpc>
                <a:spcBef>
                  <a:spcPct val="20000"/>
                </a:spcBef>
              </a:pPr>
              <a:r>
                <a:rPr lang="en-US" altLang="es-VE" sz="1800" b="1">
                  <a:solidFill>
                    <a:srgbClr val="790015"/>
                  </a:solidFill>
                </a:rPr>
                <a:t>Ingresos </a:t>
              </a:r>
              <a:endParaRPr lang="en-US" altLang="es-VE" sz="1800" b="1">
                <a:solidFill>
                  <a:srgbClr val="081D58"/>
                </a:solidFill>
              </a:endParaRPr>
            </a:p>
            <a:p>
              <a:pPr eaLnBrk="0" latinLnBrk="1" hangingPunct="0"/>
              <a:endParaRPr lang="en-US" altLang="es-VE" sz="1800" b="1">
                <a:solidFill>
                  <a:srgbClr val="081D58"/>
                </a:solidFill>
              </a:endParaRPr>
            </a:p>
          </p:txBody>
        </p:sp>
        <p:sp>
          <p:nvSpPr>
            <p:cNvPr id="88071" name="Line 7"/>
            <p:cNvSpPr>
              <a:spLocks noChangeShapeType="1"/>
            </p:cNvSpPr>
            <p:nvPr/>
          </p:nvSpPr>
          <p:spPr bwMode="auto">
            <a:xfrm flipV="1">
              <a:off x="985" y="890"/>
              <a:ext cx="3423" cy="2793"/>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8072" name="Freeform 8"/>
            <p:cNvSpPr>
              <a:spLocks/>
            </p:cNvSpPr>
            <p:nvPr/>
          </p:nvSpPr>
          <p:spPr bwMode="auto">
            <a:xfrm>
              <a:off x="979" y="2594"/>
              <a:ext cx="1332" cy="1076"/>
            </a:xfrm>
            <a:custGeom>
              <a:avLst/>
              <a:gdLst>
                <a:gd name="T0" fmla="*/ 1205 w 1206"/>
                <a:gd name="T1" fmla="*/ 0 h 1271"/>
                <a:gd name="T2" fmla="*/ 0 w 1206"/>
                <a:gd name="T3" fmla="*/ 459 h 1271"/>
                <a:gd name="T4" fmla="*/ 0 w 1206"/>
                <a:gd name="T5" fmla="*/ 1270 h 1271"/>
                <a:gd name="T6" fmla="*/ 1205 w 1206"/>
                <a:gd name="T7" fmla="*/ 0 h 1271"/>
              </a:gdLst>
              <a:ahLst/>
              <a:cxnLst>
                <a:cxn ang="0">
                  <a:pos x="T0" y="T1"/>
                </a:cxn>
                <a:cxn ang="0">
                  <a:pos x="T2" y="T3"/>
                </a:cxn>
                <a:cxn ang="0">
                  <a:pos x="T4" y="T5"/>
                </a:cxn>
                <a:cxn ang="0">
                  <a:pos x="T6" y="T7"/>
                </a:cxn>
              </a:cxnLst>
              <a:rect l="0" t="0" r="r" b="b"/>
              <a:pathLst>
                <a:path w="1206" h="1271">
                  <a:moveTo>
                    <a:pt x="1205" y="0"/>
                  </a:moveTo>
                  <a:lnTo>
                    <a:pt x="0" y="459"/>
                  </a:lnTo>
                  <a:lnTo>
                    <a:pt x="0" y="1270"/>
                  </a:lnTo>
                  <a:lnTo>
                    <a:pt x="1205" y="0"/>
                  </a:lnTo>
                </a:path>
              </a:pathLst>
            </a:custGeom>
            <a:solidFill>
              <a:srgbClr val="FF505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88073" name="Line 9"/>
            <p:cNvSpPr>
              <a:spLocks noChangeShapeType="1"/>
            </p:cNvSpPr>
            <p:nvPr/>
          </p:nvSpPr>
          <p:spPr bwMode="auto">
            <a:xfrm>
              <a:off x="985" y="3689"/>
              <a:ext cx="3435" cy="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8074" name="Line 10"/>
            <p:cNvSpPr>
              <a:spLocks noChangeShapeType="1"/>
            </p:cNvSpPr>
            <p:nvPr/>
          </p:nvSpPr>
          <p:spPr bwMode="auto">
            <a:xfrm>
              <a:off x="985" y="2981"/>
              <a:ext cx="343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8075" name="Line 11"/>
            <p:cNvSpPr>
              <a:spLocks noChangeShapeType="1"/>
            </p:cNvSpPr>
            <p:nvPr/>
          </p:nvSpPr>
          <p:spPr bwMode="auto">
            <a:xfrm>
              <a:off x="994" y="2583"/>
              <a:ext cx="1329"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8076" name="Line 12"/>
            <p:cNvSpPr>
              <a:spLocks noChangeShapeType="1"/>
            </p:cNvSpPr>
            <p:nvPr/>
          </p:nvSpPr>
          <p:spPr bwMode="auto">
            <a:xfrm>
              <a:off x="2301" y="2588"/>
              <a:ext cx="0" cy="109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8077" name="Line 13"/>
            <p:cNvSpPr>
              <a:spLocks noChangeShapeType="1"/>
            </p:cNvSpPr>
            <p:nvPr/>
          </p:nvSpPr>
          <p:spPr bwMode="auto">
            <a:xfrm flipV="1">
              <a:off x="1001" y="1983"/>
              <a:ext cx="3419" cy="9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8078" name="Rectangle 14"/>
            <p:cNvSpPr>
              <a:spLocks noChangeArrowheads="1"/>
            </p:cNvSpPr>
            <p:nvPr/>
          </p:nvSpPr>
          <p:spPr bwMode="auto">
            <a:xfrm>
              <a:off x="4553" y="1933"/>
              <a:ext cx="620" cy="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70000"/>
                </a:lnSpc>
                <a:spcBef>
                  <a:spcPct val="20000"/>
                </a:spcBef>
              </a:pPr>
              <a:r>
                <a:rPr lang="en-US" altLang="es-VE" sz="1800" b="1"/>
                <a:t>Costos totales</a:t>
              </a:r>
            </a:p>
            <a:p>
              <a:pPr eaLnBrk="0" latinLnBrk="1" hangingPunct="0"/>
              <a:endParaRPr lang="en-US" altLang="es-VE" sz="1800" b="1"/>
            </a:p>
          </p:txBody>
        </p:sp>
        <p:sp>
          <p:nvSpPr>
            <p:cNvPr id="88079" name="Rectangle 15"/>
            <p:cNvSpPr>
              <a:spLocks noChangeArrowheads="1"/>
            </p:cNvSpPr>
            <p:nvPr/>
          </p:nvSpPr>
          <p:spPr bwMode="auto">
            <a:xfrm>
              <a:off x="3179" y="2634"/>
              <a:ext cx="1118"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lnSpc>
                  <a:spcPct val="70000"/>
                </a:lnSpc>
                <a:spcBef>
                  <a:spcPct val="20000"/>
                </a:spcBef>
              </a:pPr>
              <a:r>
                <a:rPr lang="en-US" altLang="es-VE" sz="1800" b="1"/>
                <a:t>Costos variables</a:t>
              </a:r>
              <a:endParaRPr lang="en-US" altLang="es-VE" sz="1800" b="1">
                <a:solidFill>
                  <a:srgbClr val="790015"/>
                </a:solidFill>
              </a:endParaRPr>
            </a:p>
            <a:p>
              <a:pPr eaLnBrk="0" latinLnBrk="1" hangingPunct="0"/>
              <a:endParaRPr lang="en-US" altLang="es-VE" sz="1800" b="1">
                <a:solidFill>
                  <a:srgbClr val="790015"/>
                </a:solidFill>
              </a:endParaRPr>
            </a:p>
          </p:txBody>
        </p:sp>
        <p:sp>
          <p:nvSpPr>
            <p:cNvPr id="88080" name="Rectangle 16"/>
            <p:cNvSpPr>
              <a:spLocks noChangeArrowheads="1"/>
            </p:cNvSpPr>
            <p:nvPr/>
          </p:nvSpPr>
          <p:spPr bwMode="auto">
            <a:xfrm>
              <a:off x="4568" y="2931"/>
              <a:ext cx="560"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70000"/>
                </a:lnSpc>
                <a:spcBef>
                  <a:spcPct val="20000"/>
                </a:spcBef>
              </a:pPr>
              <a:r>
                <a:rPr lang="en-US" altLang="es-VE" sz="1800" b="1"/>
                <a:t>Costos fijos</a:t>
              </a:r>
            </a:p>
          </p:txBody>
        </p:sp>
        <p:sp>
          <p:nvSpPr>
            <p:cNvPr id="88081" name="Rectangle 17"/>
            <p:cNvSpPr>
              <a:spLocks noChangeArrowheads="1"/>
            </p:cNvSpPr>
            <p:nvPr/>
          </p:nvSpPr>
          <p:spPr bwMode="auto">
            <a:xfrm>
              <a:off x="3749" y="1618"/>
              <a:ext cx="762"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lnSpc>
                  <a:spcPct val="70000"/>
                </a:lnSpc>
                <a:spcBef>
                  <a:spcPct val="20000"/>
                </a:spcBef>
              </a:pPr>
              <a:r>
                <a:rPr lang="en-US" altLang="es-VE" sz="1800" b="1"/>
                <a:t>Ganancias</a:t>
              </a:r>
            </a:p>
            <a:p>
              <a:pPr eaLnBrk="0" latinLnBrk="1" hangingPunct="0"/>
              <a:endParaRPr lang="en-US" altLang="es-VE" sz="1800" b="1"/>
            </a:p>
          </p:txBody>
        </p:sp>
        <p:sp>
          <p:nvSpPr>
            <p:cNvPr id="88082" name="Rectangle 18"/>
            <p:cNvSpPr>
              <a:spLocks noChangeArrowheads="1"/>
            </p:cNvSpPr>
            <p:nvPr/>
          </p:nvSpPr>
          <p:spPr bwMode="auto">
            <a:xfrm>
              <a:off x="1628" y="2181"/>
              <a:ext cx="538"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70000"/>
                </a:lnSpc>
                <a:spcBef>
                  <a:spcPct val="20000"/>
                </a:spcBef>
              </a:pPr>
              <a:r>
                <a:rPr lang="en-US" altLang="es-VE" sz="1800" b="1"/>
                <a:t>Pto.Eq</a:t>
              </a:r>
            </a:p>
          </p:txBody>
        </p:sp>
        <p:sp>
          <p:nvSpPr>
            <p:cNvPr id="88083" name="Rectangle 19"/>
            <p:cNvSpPr>
              <a:spLocks noChangeArrowheads="1"/>
            </p:cNvSpPr>
            <p:nvPr/>
          </p:nvSpPr>
          <p:spPr bwMode="auto">
            <a:xfrm>
              <a:off x="1457" y="2825"/>
              <a:ext cx="699"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70000"/>
                </a:lnSpc>
                <a:spcBef>
                  <a:spcPct val="20000"/>
                </a:spcBef>
              </a:pPr>
              <a:r>
                <a:rPr lang="en-US" altLang="es-VE" sz="1800" b="1"/>
                <a:t>Pérdidas</a:t>
              </a:r>
            </a:p>
          </p:txBody>
        </p:sp>
        <p:sp>
          <p:nvSpPr>
            <p:cNvPr id="88084" name="Line 20"/>
            <p:cNvSpPr>
              <a:spLocks noChangeShapeType="1"/>
            </p:cNvSpPr>
            <p:nvPr/>
          </p:nvSpPr>
          <p:spPr bwMode="auto">
            <a:xfrm>
              <a:off x="1986" y="2241"/>
              <a:ext cx="1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8085" name="Line 21"/>
            <p:cNvSpPr>
              <a:spLocks noChangeShapeType="1"/>
            </p:cNvSpPr>
            <p:nvPr/>
          </p:nvSpPr>
          <p:spPr bwMode="auto">
            <a:xfrm>
              <a:off x="2135" y="2245"/>
              <a:ext cx="150" cy="33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8086" name="Line 22"/>
            <p:cNvSpPr>
              <a:spLocks noChangeShapeType="1"/>
            </p:cNvSpPr>
            <p:nvPr/>
          </p:nvSpPr>
          <p:spPr bwMode="auto">
            <a:xfrm flipV="1">
              <a:off x="1442" y="3592"/>
              <a:ext cx="0" cy="95"/>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8087" name="Line 23"/>
            <p:cNvSpPr>
              <a:spLocks noChangeShapeType="1"/>
            </p:cNvSpPr>
            <p:nvPr/>
          </p:nvSpPr>
          <p:spPr bwMode="auto">
            <a:xfrm flipV="1">
              <a:off x="2019" y="3589"/>
              <a:ext cx="0" cy="95"/>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8088" name="Line 24"/>
            <p:cNvSpPr>
              <a:spLocks noChangeShapeType="1"/>
            </p:cNvSpPr>
            <p:nvPr/>
          </p:nvSpPr>
          <p:spPr bwMode="auto">
            <a:xfrm flipV="1">
              <a:off x="2583" y="3588"/>
              <a:ext cx="0" cy="95"/>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8089" name="Line 25"/>
            <p:cNvSpPr>
              <a:spLocks noChangeShapeType="1"/>
            </p:cNvSpPr>
            <p:nvPr/>
          </p:nvSpPr>
          <p:spPr bwMode="auto">
            <a:xfrm flipV="1">
              <a:off x="3149" y="3588"/>
              <a:ext cx="0" cy="95"/>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8090" name="Line 26"/>
            <p:cNvSpPr>
              <a:spLocks noChangeShapeType="1"/>
            </p:cNvSpPr>
            <p:nvPr/>
          </p:nvSpPr>
          <p:spPr bwMode="auto">
            <a:xfrm flipV="1">
              <a:off x="3737" y="3588"/>
              <a:ext cx="0" cy="95"/>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8091" name="Line 27"/>
            <p:cNvSpPr>
              <a:spLocks noChangeShapeType="1"/>
            </p:cNvSpPr>
            <p:nvPr/>
          </p:nvSpPr>
          <p:spPr bwMode="auto">
            <a:xfrm flipV="1">
              <a:off x="4425" y="3598"/>
              <a:ext cx="0" cy="95"/>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8092" name="Line 28"/>
            <p:cNvSpPr>
              <a:spLocks noChangeShapeType="1"/>
            </p:cNvSpPr>
            <p:nvPr/>
          </p:nvSpPr>
          <p:spPr bwMode="auto">
            <a:xfrm>
              <a:off x="986" y="1473"/>
              <a:ext cx="0" cy="220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8093" name="Line 29"/>
            <p:cNvSpPr>
              <a:spLocks noChangeShapeType="1"/>
            </p:cNvSpPr>
            <p:nvPr/>
          </p:nvSpPr>
          <p:spPr bwMode="auto">
            <a:xfrm>
              <a:off x="984" y="1471"/>
              <a:ext cx="88" cy="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8094" name="Line 30"/>
            <p:cNvSpPr>
              <a:spLocks noChangeShapeType="1"/>
            </p:cNvSpPr>
            <p:nvPr/>
          </p:nvSpPr>
          <p:spPr bwMode="auto">
            <a:xfrm>
              <a:off x="993" y="1938"/>
              <a:ext cx="88" cy="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8095" name="Line 31"/>
            <p:cNvSpPr>
              <a:spLocks noChangeShapeType="1"/>
            </p:cNvSpPr>
            <p:nvPr/>
          </p:nvSpPr>
          <p:spPr bwMode="auto">
            <a:xfrm>
              <a:off x="993" y="2384"/>
              <a:ext cx="88" cy="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8096" name="Line 32"/>
            <p:cNvSpPr>
              <a:spLocks noChangeShapeType="1"/>
            </p:cNvSpPr>
            <p:nvPr/>
          </p:nvSpPr>
          <p:spPr bwMode="auto">
            <a:xfrm>
              <a:off x="996" y="2798"/>
              <a:ext cx="89" cy="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8097" name="Line 33"/>
            <p:cNvSpPr>
              <a:spLocks noChangeShapeType="1"/>
            </p:cNvSpPr>
            <p:nvPr/>
          </p:nvSpPr>
          <p:spPr bwMode="auto">
            <a:xfrm>
              <a:off x="993" y="3193"/>
              <a:ext cx="88" cy="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8098" name="Rectangle 34"/>
            <p:cNvSpPr>
              <a:spLocks noChangeArrowheads="1"/>
            </p:cNvSpPr>
            <p:nvPr/>
          </p:nvSpPr>
          <p:spPr bwMode="auto">
            <a:xfrm>
              <a:off x="2972" y="3844"/>
              <a:ext cx="114"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lnSpc>
                  <a:spcPct val="70000"/>
                </a:lnSpc>
                <a:spcBef>
                  <a:spcPct val="20000"/>
                </a:spcBef>
              </a:pPr>
              <a:endParaRPr lang="es-VE" altLang="es-VE" sz="1600" b="1">
                <a:solidFill>
                  <a:srgbClr val="3C0023"/>
                </a:solidFill>
              </a:endParaRPr>
            </a:p>
          </p:txBody>
        </p:sp>
      </p:gr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8899525" y="95250"/>
            <a:ext cx="2381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hangingPunct="0"/>
            <a:r>
              <a:rPr lang="en-US" altLang="es-VE" sz="1800" b="1">
                <a:solidFill>
                  <a:srgbClr val="081D58"/>
                </a:solidFill>
              </a:rPr>
              <a:t> </a:t>
            </a:r>
          </a:p>
        </p:txBody>
      </p:sp>
      <p:sp>
        <p:nvSpPr>
          <p:cNvPr id="89091" name="Rectangle 3"/>
          <p:cNvSpPr>
            <a:spLocks noGrp="1" noChangeArrowheads="1"/>
          </p:cNvSpPr>
          <p:nvPr>
            <p:ph type="title"/>
          </p:nvPr>
        </p:nvSpPr>
        <p:spPr/>
        <p:txBody>
          <a:bodyPr/>
          <a:lstStyle/>
          <a:p>
            <a:r>
              <a:rPr lang="en-US" altLang="es-VE"/>
              <a:t>Punto de equilibrio empresa conservadora</a:t>
            </a:r>
            <a:endParaRPr lang="en-US" altLang="es-VE" sz="4000"/>
          </a:p>
        </p:txBody>
      </p:sp>
      <p:grpSp>
        <p:nvGrpSpPr>
          <p:cNvPr id="89092" name="Group 4"/>
          <p:cNvGrpSpPr>
            <a:grpSpLocks/>
          </p:cNvGrpSpPr>
          <p:nvPr/>
        </p:nvGrpSpPr>
        <p:grpSpPr bwMode="auto">
          <a:xfrm>
            <a:off x="1047750" y="1371600"/>
            <a:ext cx="8782050" cy="5080000"/>
            <a:chOff x="660" y="864"/>
            <a:chExt cx="5532" cy="3200"/>
          </a:xfrm>
        </p:grpSpPr>
        <p:sp>
          <p:nvSpPr>
            <p:cNvPr id="89093" name="Rectangle 5"/>
            <p:cNvSpPr>
              <a:spLocks noChangeArrowheads="1"/>
            </p:cNvSpPr>
            <p:nvPr/>
          </p:nvSpPr>
          <p:spPr bwMode="auto">
            <a:xfrm>
              <a:off x="660" y="1130"/>
              <a:ext cx="5532" cy="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tabLst>
                  <a:tab pos="914400" algn="l"/>
                  <a:tab pos="1257300" algn="l"/>
                  <a:tab pos="1485900" algn="l"/>
                  <a:tab pos="1828800" algn="l"/>
                  <a:tab pos="2400300" algn="l"/>
                  <a:tab pos="3257550" algn="l"/>
                  <a:tab pos="3657600" algn="l"/>
                  <a:tab pos="3886200" algn="l"/>
                  <a:tab pos="4114800" algn="l"/>
                  <a:tab pos="5029200" algn="l"/>
                  <a:tab pos="5486400" algn="l"/>
                  <a:tab pos="5715000" algn="l"/>
                </a:tabLst>
                <a:defRPr sz="3200">
                  <a:solidFill>
                    <a:schemeClr val="tx1"/>
                  </a:solidFill>
                  <a:latin typeface="Times New Roman" panose="02020603050405020304" pitchFamily="18" charset="0"/>
                </a:defRPr>
              </a:lvl1pPr>
              <a:lvl2pPr marL="742950" indent="-285750">
                <a:spcBef>
                  <a:spcPct val="20000"/>
                </a:spcBef>
                <a:buChar char="–"/>
                <a:tabLst>
                  <a:tab pos="914400" algn="l"/>
                  <a:tab pos="1257300" algn="l"/>
                  <a:tab pos="1485900" algn="l"/>
                  <a:tab pos="1828800" algn="l"/>
                  <a:tab pos="2400300" algn="l"/>
                  <a:tab pos="3257550" algn="l"/>
                  <a:tab pos="3657600" algn="l"/>
                  <a:tab pos="3886200" algn="l"/>
                  <a:tab pos="4114800" algn="l"/>
                  <a:tab pos="5029200" algn="l"/>
                  <a:tab pos="5486400" algn="l"/>
                  <a:tab pos="5715000" algn="l"/>
                </a:tabLst>
                <a:defRPr sz="2800">
                  <a:solidFill>
                    <a:schemeClr val="tx1"/>
                  </a:solidFill>
                  <a:latin typeface="Times New Roman" panose="02020603050405020304" pitchFamily="18" charset="0"/>
                </a:defRPr>
              </a:lvl2pPr>
              <a:lvl3pPr marL="1085850" indent="-228600">
                <a:spcBef>
                  <a:spcPct val="20000"/>
                </a:spcBef>
                <a:buChar char="•"/>
                <a:tabLst>
                  <a:tab pos="914400" algn="l"/>
                  <a:tab pos="1257300" algn="l"/>
                  <a:tab pos="1485900" algn="l"/>
                  <a:tab pos="1828800" algn="l"/>
                  <a:tab pos="2400300" algn="l"/>
                  <a:tab pos="3257550" algn="l"/>
                  <a:tab pos="3657600" algn="l"/>
                  <a:tab pos="3886200" algn="l"/>
                  <a:tab pos="4114800" algn="l"/>
                  <a:tab pos="5029200" algn="l"/>
                  <a:tab pos="5486400" algn="l"/>
                  <a:tab pos="5715000" algn="l"/>
                </a:tabLst>
                <a:defRPr sz="2400">
                  <a:solidFill>
                    <a:schemeClr val="tx1"/>
                  </a:solidFill>
                  <a:latin typeface="Times New Roman" panose="02020603050405020304" pitchFamily="18" charset="0"/>
                </a:defRPr>
              </a:lvl3pPr>
              <a:lvl4pPr marL="1428750" indent="-228600">
                <a:spcBef>
                  <a:spcPct val="20000"/>
                </a:spcBef>
                <a:buChar char="–"/>
                <a:tabLst>
                  <a:tab pos="914400" algn="l"/>
                  <a:tab pos="1257300" algn="l"/>
                  <a:tab pos="1485900" algn="l"/>
                  <a:tab pos="1828800" algn="l"/>
                  <a:tab pos="2400300" algn="l"/>
                  <a:tab pos="3257550" algn="l"/>
                  <a:tab pos="3657600" algn="l"/>
                  <a:tab pos="3886200" algn="l"/>
                  <a:tab pos="4114800" algn="l"/>
                  <a:tab pos="5029200" algn="l"/>
                  <a:tab pos="5486400" algn="l"/>
                  <a:tab pos="5715000" algn="l"/>
                </a:tabLst>
                <a:defRPr sz="2000">
                  <a:solidFill>
                    <a:schemeClr val="tx1"/>
                  </a:solidFill>
                  <a:latin typeface="Times New Roman" panose="02020603050405020304" pitchFamily="18" charset="0"/>
                </a:defRPr>
              </a:lvl4pPr>
              <a:lvl5pPr marL="1771650" indent="-228600">
                <a:spcBef>
                  <a:spcPct val="20000"/>
                </a:spcBef>
                <a:buChar char="»"/>
                <a:tabLst>
                  <a:tab pos="914400" algn="l"/>
                  <a:tab pos="1257300" algn="l"/>
                  <a:tab pos="1485900" algn="l"/>
                  <a:tab pos="1828800" algn="l"/>
                  <a:tab pos="2400300" algn="l"/>
                  <a:tab pos="3257550" algn="l"/>
                  <a:tab pos="3657600" algn="l"/>
                  <a:tab pos="3886200" algn="l"/>
                  <a:tab pos="4114800" algn="l"/>
                  <a:tab pos="5029200" algn="l"/>
                  <a:tab pos="5486400" algn="l"/>
                  <a:tab pos="5715000" algn="l"/>
                </a:tabLst>
                <a:defRPr sz="2000">
                  <a:solidFill>
                    <a:schemeClr val="tx1"/>
                  </a:solidFill>
                  <a:latin typeface="Times New Roman" panose="02020603050405020304" pitchFamily="18" charset="0"/>
                </a:defRPr>
              </a:lvl5pPr>
              <a:lvl6pPr marL="2228850" indent="-228600" fontAlgn="base">
                <a:spcBef>
                  <a:spcPct val="20000"/>
                </a:spcBef>
                <a:spcAft>
                  <a:spcPct val="0"/>
                </a:spcAft>
                <a:buChar char="»"/>
                <a:tabLst>
                  <a:tab pos="914400" algn="l"/>
                  <a:tab pos="1257300" algn="l"/>
                  <a:tab pos="1485900" algn="l"/>
                  <a:tab pos="1828800" algn="l"/>
                  <a:tab pos="2400300" algn="l"/>
                  <a:tab pos="3257550" algn="l"/>
                  <a:tab pos="3657600" algn="l"/>
                  <a:tab pos="3886200" algn="l"/>
                  <a:tab pos="4114800" algn="l"/>
                  <a:tab pos="5029200" algn="l"/>
                  <a:tab pos="5486400" algn="l"/>
                  <a:tab pos="5715000" algn="l"/>
                </a:tabLst>
                <a:defRPr sz="2000">
                  <a:solidFill>
                    <a:schemeClr val="tx1"/>
                  </a:solidFill>
                  <a:latin typeface="Times New Roman" panose="02020603050405020304" pitchFamily="18" charset="0"/>
                </a:defRPr>
              </a:lvl6pPr>
              <a:lvl7pPr marL="2686050" indent="-228600" fontAlgn="base">
                <a:spcBef>
                  <a:spcPct val="20000"/>
                </a:spcBef>
                <a:spcAft>
                  <a:spcPct val="0"/>
                </a:spcAft>
                <a:buChar char="»"/>
                <a:tabLst>
                  <a:tab pos="914400" algn="l"/>
                  <a:tab pos="1257300" algn="l"/>
                  <a:tab pos="1485900" algn="l"/>
                  <a:tab pos="1828800" algn="l"/>
                  <a:tab pos="2400300" algn="l"/>
                  <a:tab pos="3257550" algn="l"/>
                  <a:tab pos="3657600" algn="l"/>
                  <a:tab pos="3886200" algn="l"/>
                  <a:tab pos="4114800" algn="l"/>
                  <a:tab pos="5029200" algn="l"/>
                  <a:tab pos="5486400" algn="l"/>
                  <a:tab pos="5715000" algn="l"/>
                </a:tabLst>
                <a:defRPr sz="2000">
                  <a:solidFill>
                    <a:schemeClr val="tx1"/>
                  </a:solidFill>
                  <a:latin typeface="Times New Roman" panose="02020603050405020304" pitchFamily="18" charset="0"/>
                </a:defRPr>
              </a:lvl7pPr>
              <a:lvl8pPr marL="3143250" indent="-228600" fontAlgn="base">
                <a:spcBef>
                  <a:spcPct val="20000"/>
                </a:spcBef>
                <a:spcAft>
                  <a:spcPct val="0"/>
                </a:spcAft>
                <a:buChar char="»"/>
                <a:tabLst>
                  <a:tab pos="914400" algn="l"/>
                  <a:tab pos="1257300" algn="l"/>
                  <a:tab pos="1485900" algn="l"/>
                  <a:tab pos="1828800" algn="l"/>
                  <a:tab pos="2400300" algn="l"/>
                  <a:tab pos="3257550" algn="l"/>
                  <a:tab pos="3657600" algn="l"/>
                  <a:tab pos="3886200" algn="l"/>
                  <a:tab pos="4114800" algn="l"/>
                  <a:tab pos="5029200" algn="l"/>
                  <a:tab pos="5486400" algn="l"/>
                  <a:tab pos="5715000" algn="l"/>
                </a:tabLst>
                <a:defRPr sz="2000">
                  <a:solidFill>
                    <a:schemeClr val="tx1"/>
                  </a:solidFill>
                  <a:latin typeface="Times New Roman" panose="02020603050405020304" pitchFamily="18" charset="0"/>
                </a:defRPr>
              </a:lvl8pPr>
              <a:lvl9pPr marL="3600450" indent="-228600" fontAlgn="base">
                <a:spcBef>
                  <a:spcPct val="20000"/>
                </a:spcBef>
                <a:spcAft>
                  <a:spcPct val="0"/>
                </a:spcAft>
                <a:buChar char="»"/>
                <a:tabLst>
                  <a:tab pos="914400" algn="l"/>
                  <a:tab pos="1257300" algn="l"/>
                  <a:tab pos="1485900" algn="l"/>
                  <a:tab pos="1828800" algn="l"/>
                  <a:tab pos="2400300" algn="l"/>
                  <a:tab pos="3257550" algn="l"/>
                  <a:tab pos="3657600" algn="l"/>
                  <a:tab pos="3886200" algn="l"/>
                  <a:tab pos="4114800" algn="l"/>
                  <a:tab pos="5029200" algn="l"/>
                  <a:tab pos="5486400" algn="l"/>
                  <a:tab pos="5715000" algn="l"/>
                </a:tabLst>
                <a:defRPr sz="2000">
                  <a:solidFill>
                    <a:schemeClr val="tx1"/>
                  </a:solidFill>
                  <a:latin typeface="Times New Roman" panose="02020603050405020304" pitchFamily="18" charset="0"/>
                </a:defRPr>
              </a:lvl9pPr>
            </a:lstStyle>
            <a:p>
              <a:pPr>
                <a:lnSpc>
                  <a:spcPct val="60000"/>
                </a:lnSpc>
              </a:pPr>
              <a:endParaRPr lang="es-VE" altLang="es-VE" sz="2800"/>
            </a:p>
          </p:txBody>
        </p:sp>
        <p:sp>
          <p:nvSpPr>
            <p:cNvPr id="89094" name="Freeform 6"/>
            <p:cNvSpPr>
              <a:spLocks/>
            </p:cNvSpPr>
            <p:nvPr/>
          </p:nvSpPr>
          <p:spPr bwMode="auto">
            <a:xfrm>
              <a:off x="1008" y="3028"/>
              <a:ext cx="852" cy="675"/>
            </a:xfrm>
            <a:custGeom>
              <a:avLst/>
              <a:gdLst>
                <a:gd name="T0" fmla="*/ 0 w 683"/>
                <a:gd name="T1" fmla="*/ 741 h 742"/>
                <a:gd name="T2" fmla="*/ 0 w 683"/>
                <a:gd name="T3" fmla="*/ 545 h 742"/>
                <a:gd name="T4" fmla="*/ 682 w 683"/>
                <a:gd name="T5" fmla="*/ 0 h 742"/>
                <a:gd name="T6" fmla="*/ 0 w 683"/>
                <a:gd name="T7" fmla="*/ 741 h 742"/>
              </a:gdLst>
              <a:ahLst/>
              <a:cxnLst>
                <a:cxn ang="0">
                  <a:pos x="T0" y="T1"/>
                </a:cxn>
                <a:cxn ang="0">
                  <a:pos x="T2" y="T3"/>
                </a:cxn>
                <a:cxn ang="0">
                  <a:pos x="T4" y="T5"/>
                </a:cxn>
                <a:cxn ang="0">
                  <a:pos x="T6" y="T7"/>
                </a:cxn>
              </a:cxnLst>
              <a:rect l="0" t="0" r="r" b="b"/>
              <a:pathLst>
                <a:path w="683" h="742">
                  <a:moveTo>
                    <a:pt x="0" y="741"/>
                  </a:moveTo>
                  <a:lnTo>
                    <a:pt x="0" y="545"/>
                  </a:lnTo>
                  <a:lnTo>
                    <a:pt x="682" y="0"/>
                  </a:lnTo>
                  <a:lnTo>
                    <a:pt x="0" y="741"/>
                  </a:lnTo>
                </a:path>
              </a:pathLst>
            </a:custGeom>
            <a:solidFill>
              <a:srgbClr val="FF505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89095" name="Freeform 7"/>
            <p:cNvSpPr>
              <a:spLocks/>
            </p:cNvSpPr>
            <p:nvPr/>
          </p:nvSpPr>
          <p:spPr bwMode="auto">
            <a:xfrm>
              <a:off x="1858" y="972"/>
              <a:ext cx="2596" cy="2057"/>
            </a:xfrm>
            <a:custGeom>
              <a:avLst/>
              <a:gdLst>
                <a:gd name="T0" fmla="*/ 0 w 2081"/>
                <a:gd name="T1" fmla="*/ 2258 h 2259"/>
                <a:gd name="T2" fmla="*/ 2080 w 2081"/>
                <a:gd name="T3" fmla="*/ 0 h 2259"/>
                <a:gd name="T4" fmla="*/ 2080 w 2081"/>
                <a:gd name="T5" fmla="*/ 557 h 2259"/>
                <a:gd name="T6" fmla="*/ 0 w 2081"/>
                <a:gd name="T7" fmla="*/ 2258 h 2259"/>
              </a:gdLst>
              <a:ahLst/>
              <a:cxnLst>
                <a:cxn ang="0">
                  <a:pos x="T0" y="T1"/>
                </a:cxn>
                <a:cxn ang="0">
                  <a:pos x="T2" y="T3"/>
                </a:cxn>
                <a:cxn ang="0">
                  <a:pos x="T4" y="T5"/>
                </a:cxn>
                <a:cxn ang="0">
                  <a:pos x="T6" y="T7"/>
                </a:cxn>
              </a:cxnLst>
              <a:rect l="0" t="0" r="r" b="b"/>
              <a:pathLst>
                <a:path w="2081" h="2259">
                  <a:moveTo>
                    <a:pt x="0" y="2258"/>
                  </a:moveTo>
                  <a:lnTo>
                    <a:pt x="2080" y="0"/>
                  </a:lnTo>
                  <a:lnTo>
                    <a:pt x="2080" y="557"/>
                  </a:lnTo>
                  <a:lnTo>
                    <a:pt x="0" y="2258"/>
                  </a:lnTo>
                </a:path>
              </a:pathLst>
            </a:custGeom>
            <a:solidFill>
              <a:srgbClr val="6699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VE"/>
            </a:p>
          </p:txBody>
        </p:sp>
        <p:sp>
          <p:nvSpPr>
            <p:cNvPr id="89096" name="Rectangle 8"/>
            <p:cNvSpPr>
              <a:spLocks noChangeArrowheads="1"/>
            </p:cNvSpPr>
            <p:nvPr/>
          </p:nvSpPr>
          <p:spPr bwMode="auto">
            <a:xfrm>
              <a:off x="4631" y="864"/>
              <a:ext cx="940"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70000"/>
                </a:lnSpc>
                <a:spcBef>
                  <a:spcPct val="20000"/>
                </a:spcBef>
              </a:pPr>
              <a:r>
                <a:rPr lang="en-US" altLang="es-VE" sz="1800" b="1"/>
                <a:t>Ingresos</a:t>
              </a:r>
            </a:p>
            <a:p>
              <a:pPr eaLnBrk="0" hangingPunct="0">
                <a:lnSpc>
                  <a:spcPct val="70000"/>
                </a:lnSpc>
                <a:spcBef>
                  <a:spcPct val="20000"/>
                </a:spcBef>
              </a:pPr>
              <a:r>
                <a:rPr lang="en-US" altLang="es-VE" sz="1800" b="1"/>
                <a:t>Totales</a:t>
              </a:r>
            </a:p>
          </p:txBody>
        </p:sp>
        <p:sp>
          <p:nvSpPr>
            <p:cNvPr id="89097" name="Line 9"/>
            <p:cNvSpPr>
              <a:spLocks noChangeShapeType="1"/>
            </p:cNvSpPr>
            <p:nvPr/>
          </p:nvSpPr>
          <p:spPr bwMode="auto">
            <a:xfrm>
              <a:off x="1015" y="1422"/>
              <a:ext cx="0" cy="2286"/>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9098" name="Line 10"/>
            <p:cNvSpPr>
              <a:spLocks noChangeShapeType="1"/>
            </p:cNvSpPr>
            <p:nvPr/>
          </p:nvSpPr>
          <p:spPr bwMode="auto">
            <a:xfrm>
              <a:off x="1025" y="3715"/>
              <a:ext cx="3712" cy="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9099" name="Line 11"/>
            <p:cNvSpPr>
              <a:spLocks noChangeShapeType="1"/>
            </p:cNvSpPr>
            <p:nvPr/>
          </p:nvSpPr>
          <p:spPr bwMode="auto">
            <a:xfrm>
              <a:off x="1013" y="3515"/>
              <a:ext cx="367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9100" name="Line 12"/>
            <p:cNvSpPr>
              <a:spLocks noChangeShapeType="1"/>
            </p:cNvSpPr>
            <p:nvPr/>
          </p:nvSpPr>
          <p:spPr bwMode="auto">
            <a:xfrm>
              <a:off x="1023" y="3028"/>
              <a:ext cx="800"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9101" name="Line 13"/>
            <p:cNvSpPr>
              <a:spLocks noChangeShapeType="1"/>
            </p:cNvSpPr>
            <p:nvPr/>
          </p:nvSpPr>
          <p:spPr bwMode="auto">
            <a:xfrm flipH="1">
              <a:off x="1834" y="3043"/>
              <a:ext cx="14" cy="6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9102" name="Line 14"/>
            <p:cNvSpPr>
              <a:spLocks noChangeShapeType="1"/>
            </p:cNvSpPr>
            <p:nvPr/>
          </p:nvSpPr>
          <p:spPr bwMode="auto">
            <a:xfrm flipV="1">
              <a:off x="1044" y="1478"/>
              <a:ext cx="3399" cy="204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9103" name="Line 15"/>
            <p:cNvSpPr>
              <a:spLocks noChangeShapeType="1"/>
            </p:cNvSpPr>
            <p:nvPr/>
          </p:nvSpPr>
          <p:spPr bwMode="auto">
            <a:xfrm flipV="1">
              <a:off x="1025" y="965"/>
              <a:ext cx="3433" cy="27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9104" name="Rectangle 16"/>
            <p:cNvSpPr>
              <a:spLocks noChangeArrowheads="1"/>
            </p:cNvSpPr>
            <p:nvPr/>
          </p:nvSpPr>
          <p:spPr bwMode="auto">
            <a:xfrm>
              <a:off x="4637" y="1418"/>
              <a:ext cx="701"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70000"/>
                </a:lnSpc>
                <a:spcBef>
                  <a:spcPct val="20000"/>
                </a:spcBef>
              </a:pPr>
              <a:r>
                <a:rPr lang="en-US" altLang="es-VE" sz="1800" b="1"/>
                <a:t>Costos </a:t>
              </a:r>
            </a:p>
            <a:p>
              <a:pPr eaLnBrk="0" hangingPunct="0">
                <a:lnSpc>
                  <a:spcPct val="70000"/>
                </a:lnSpc>
                <a:spcBef>
                  <a:spcPct val="20000"/>
                </a:spcBef>
              </a:pPr>
              <a:r>
                <a:rPr lang="en-US" altLang="es-VE" sz="1800" b="1"/>
                <a:t>Totales</a:t>
              </a:r>
            </a:p>
          </p:txBody>
        </p:sp>
        <p:sp>
          <p:nvSpPr>
            <p:cNvPr id="89105" name="Rectangle 17"/>
            <p:cNvSpPr>
              <a:spLocks noChangeArrowheads="1"/>
            </p:cNvSpPr>
            <p:nvPr/>
          </p:nvSpPr>
          <p:spPr bwMode="auto">
            <a:xfrm>
              <a:off x="3418" y="2617"/>
              <a:ext cx="1006"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lnSpc>
                  <a:spcPct val="70000"/>
                </a:lnSpc>
                <a:spcBef>
                  <a:spcPct val="20000"/>
                </a:spcBef>
              </a:pPr>
              <a:r>
                <a:rPr lang="en-US" altLang="es-VE" sz="1800" b="1"/>
                <a:t>Costo variable</a:t>
              </a:r>
              <a:endParaRPr lang="en-US" altLang="es-VE" sz="1800" b="1">
                <a:solidFill>
                  <a:srgbClr val="790015"/>
                </a:solidFill>
              </a:endParaRPr>
            </a:p>
            <a:p>
              <a:pPr eaLnBrk="0" latinLnBrk="1" hangingPunct="0"/>
              <a:endParaRPr lang="en-US" altLang="es-VE" sz="1800" b="1">
                <a:solidFill>
                  <a:srgbClr val="790015"/>
                </a:solidFill>
              </a:endParaRPr>
            </a:p>
          </p:txBody>
        </p:sp>
        <p:sp>
          <p:nvSpPr>
            <p:cNvPr id="89106" name="Rectangle 18"/>
            <p:cNvSpPr>
              <a:spLocks noChangeArrowheads="1"/>
            </p:cNvSpPr>
            <p:nvPr/>
          </p:nvSpPr>
          <p:spPr bwMode="auto">
            <a:xfrm>
              <a:off x="4755" y="3413"/>
              <a:ext cx="633"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70000"/>
                </a:lnSpc>
                <a:spcBef>
                  <a:spcPct val="20000"/>
                </a:spcBef>
              </a:pPr>
              <a:r>
                <a:rPr lang="en-US" altLang="es-VE" sz="1800" b="1"/>
                <a:t>Costos fijos</a:t>
              </a:r>
            </a:p>
          </p:txBody>
        </p:sp>
        <p:sp>
          <p:nvSpPr>
            <p:cNvPr id="89107" name="Rectangle 19"/>
            <p:cNvSpPr>
              <a:spLocks noChangeArrowheads="1"/>
            </p:cNvSpPr>
            <p:nvPr/>
          </p:nvSpPr>
          <p:spPr bwMode="auto">
            <a:xfrm>
              <a:off x="3904" y="1389"/>
              <a:ext cx="706"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lnSpc>
                  <a:spcPct val="70000"/>
                </a:lnSpc>
                <a:spcBef>
                  <a:spcPct val="20000"/>
                </a:spcBef>
              </a:pPr>
              <a:r>
                <a:rPr lang="en-US" altLang="es-VE" sz="1800" b="1"/>
                <a:t>Ganancia</a:t>
              </a:r>
            </a:p>
          </p:txBody>
        </p:sp>
        <p:sp>
          <p:nvSpPr>
            <p:cNvPr id="89108" name="Rectangle 20"/>
            <p:cNvSpPr>
              <a:spLocks noChangeArrowheads="1"/>
            </p:cNvSpPr>
            <p:nvPr/>
          </p:nvSpPr>
          <p:spPr bwMode="auto">
            <a:xfrm>
              <a:off x="1251" y="2606"/>
              <a:ext cx="399"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70000"/>
                </a:lnSpc>
                <a:spcBef>
                  <a:spcPct val="20000"/>
                </a:spcBef>
              </a:pPr>
              <a:r>
                <a:rPr lang="en-US" altLang="es-VE" sz="1800" b="1"/>
                <a:t>Pto.Eq.</a:t>
              </a:r>
            </a:p>
          </p:txBody>
        </p:sp>
        <p:sp>
          <p:nvSpPr>
            <p:cNvPr id="89109" name="Rectangle 21"/>
            <p:cNvSpPr>
              <a:spLocks noChangeArrowheads="1"/>
            </p:cNvSpPr>
            <p:nvPr/>
          </p:nvSpPr>
          <p:spPr bwMode="auto">
            <a:xfrm>
              <a:off x="1397" y="3368"/>
              <a:ext cx="671"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70000"/>
                </a:lnSpc>
                <a:spcBef>
                  <a:spcPct val="20000"/>
                </a:spcBef>
              </a:pPr>
              <a:r>
                <a:rPr lang="en-US" altLang="es-VE" sz="1800" b="1"/>
                <a:t>Pérdida</a:t>
              </a:r>
            </a:p>
          </p:txBody>
        </p:sp>
        <p:grpSp>
          <p:nvGrpSpPr>
            <p:cNvPr id="89110" name="Group 22"/>
            <p:cNvGrpSpPr>
              <a:grpSpLocks/>
            </p:cNvGrpSpPr>
            <p:nvPr/>
          </p:nvGrpSpPr>
          <p:grpSpPr bwMode="auto">
            <a:xfrm>
              <a:off x="1571" y="2673"/>
              <a:ext cx="243" cy="343"/>
              <a:chOff x="2022" y="2396"/>
              <a:chExt cx="194" cy="377"/>
            </a:xfrm>
          </p:grpSpPr>
          <p:sp>
            <p:nvSpPr>
              <p:cNvPr id="89111" name="Line 23"/>
              <p:cNvSpPr>
                <a:spLocks noChangeShapeType="1"/>
              </p:cNvSpPr>
              <p:nvPr/>
            </p:nvSpPr>
            <p:spPr bwMode="auto">
              <a:xfrm>
                <a:off x="2022" y="2397"/>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9112" name="Line 24"/>
              <p:cNvSpPr>
                <a:spLocks noChangeShapeType="1"/>
              </p:cNvSpPr>
              <p:nvPr/>
            </p:nvSpPr>
            <p:spPr bwMode="auto">
              <a:xfrm>
                <a:off x="2085" y="2396"/>
                <a:ext cx="131" cy="37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grpSp>
        <p:sp>
          <p:nvSpPr>
            <p:cNvPr id="89113" name="Line 25"/>
            <p:cNvSpPr>
              <a:spLocks noChangeShapeType="1"/>
            </p:cNvSpPr>
            <p:nvPr/>
          </p:nvSpPr>
          <p:spPr bwMode="auto">
            <a:xfrm>
              <a:off x="1021" y="1427"/>
              <a:ext cx="97" cy="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9114" name="Line 26"/>
            <p:cNvSpPr>
              <a:spLocks noChangeShapeType="1"/>
            </p:cNvSpPr>
            <p:nvPr/>
          </p:nvSpPr>
          <p:spPr bwMode="auto">
            <a:xfrm>
              <a:off x="1019" y="1904"/>
              <a:ext cx="96" cy="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9115" name="Line 27"/>
            <p:cNvSpPr>
              <a:spLocks noChangeShapeType="1"/>
            </p:cNvSpPr>
            <p:nvPr/>
          </p:nvSpPr>
          <p:spPr bwMode="auto">
            <a:xfrm>
              <a:off x="1019" y="2356"/>
              <a:ext cx="96" cy="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9116" name="Line 28"/>
            <p:cNvSpPr>
              <a:spLocks noChangeShapeType="1"/>
            </p:cNvSpPr>
            <p:nvPr/>
          </p:nvSpPr>
          <p:spPr bwMode="auto">
            <a:xfrm>
              <a:off x="1020" y="2780"/>
              <a:ext cx="96" cy="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9117" name="Line 29"/>
            <p:cNvSpPr>
              <a:spLocks noChangeShapeType="1"/>
            </p:cNvSpPr>
            <p:nvPr/>
          </p:nvSpPr>
          <p:spPr bwMode="auto">
            <a:xfrm>
              <a:off x="1019" y="3190"/>
              <a:ext cx="96" cy="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9118" name="Line 30"/>
            <p:cNvSpPr>
              <a:spLocks noChangeShapeType="1"/>
            </p:cNvSpPr>
            <p:nvPr/>
          </p:nvSpPr>
          <p:spPr bwMode="auto">
            <a:xfrm flipV="1">
              <a:off x="1525" y="3615"/>
              <a:ext cx="0" cy="98"/>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9119" name="Line 31"/>
            <p:cNvSpPr>
              <a:spLocks noChangeShapeType="1"/>
            </p:cNvSpPr>
            <p:nvPr/>
          </p:nvSpPr>
          <p:spPr bwMode="auto">
            <a:xfrm flipV="1">
              <a:off x="2155" y="3610"/>
              <a:ext cx="0" cy="10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9120" name="Line 32"/>
            <p:cNvSpPr>
              <a:spLocks noChangeShapeType="1"/>
            </p:cNvSpPr>
            <p:nvPr/>
          </p:nvSpPr>
          <p:spPr bwMode="auto">
            <a:xfrm flipV="1">
              <a:off x="2795" y="3609"/>
              <a:ext cx="0" cy="10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9121" name="Line 33"/>
            <p:cNvSpPr>
              <a:spLocks noChangeShapeType="1"/>
            </p:cNvSpPr>
            <p:nvPr/>
          </p:nvSpPr>
          <p:spPr bwMode="auto">
            <a:xfrm flipV="1">
              <a:off x="3413" y="3609"/>
              <a:ext cx="0" cy="10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9122" name="Line 34"/>
            <p:cNvSpPr>
              <a:spLocks noChangeShapeType="1"/>
            </p:cNvSpPr>
            <p:nvPr/>
          </p:nvSpPr>
          <p:spPr bwMode="auto">
            <a:xfrm flipV="1">
              <a:off x="4070" y="3619"/>
              <a:ext cx="0" cy="98"/>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9123" name="Line 35"/>
            <p:cNvSpPr>
              <a:spLocks noChangeShapeType="1"/>
            </p:cNvSpPr>
            <p:nvPr/>
          </p:nvSpPr>
          <p:spPr bwMode="auto">
            <a:xfrm flipV="1">
              <a:off x="4725" y="3611"/>
              <a:ext cx="0" cy="99"/>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89124" name="Rectangle 36"/>
            <p:cNvSpPr>
              <a:spLocks noChangeArrowheads="1"/>
            </p:cNvSpPr>
            <p:nvPr/>
          </p:nvSpPr>
          <p:spPr bwMode="auto">
            <a:xfrm>
              <a:off x="2939" y="3900"/>
              <a:ext cx="114"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lnSpc>
                  <a:spcPct val="70000"/>
                </a:lnSpc>
                <a:spcBef>
                  <a:spcPct val="20000"/>
                </a:spcBef>
              </a:pPr>
              <a:endParaRPr lang="es-VE" altLang="es-VE" sz="1600" b="1">
                <a:solidFill>
                  <a:srgbClr val="3C0023"/>
                </a:solidFill>
              </a:endParaRPr>
            </a:p>
          </p:txBody>
        </p:sp>
      </p:gr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s-MX" altLang="es-VE"/>
              <a:t>Apalancamiento financiero</a:t>
            </a:r>
            <a:endParaRPr lang="es-ES" altLang="es-VE"/>
          </a:p>
        </p:txBody>
      </p:sp>
      <p:sp>
        <p:nvSpPr>
          <p:cNvPr id="90115" name="Rectangle 3"/>
          <p:cNvSpPr>
            <a:spLocks noGrp="1" noChangeArrowheads="1"/>
          </p:cNvSpPr>
          <p:nvPr>
            <p:ph type="body" idx="1"/>
          </p:nvPr>
        </p:nvSpPr>
        <p:spPr>
          <a:xfrm>
            <a:off x="1066800" y="1752600"/>
            <a:ext cx="7772400" cy="4876800"/>
          </a:xfrm>
        </p:spPr>
        <p:txBody>
          <a:bodyPr/>
          <a:lstStyle/>
          <a:p>
            <a:pPr>
              <a:lnSpc>
                <a:spcPct val="90000"/>
              </a:lnSpc>
            </a:pPr>
            <a:r>
              <a:rPr lang="es-MX" altLang="es-VE" sz="2800"/>
              <a:t>En este caso, el gasto en intereses se comporta como un costo fijo financiero, luego, a mayor nivel de endeudamiento, más alto será el pago de intereses y consecuentemente, el apalancamiento financiero:</a:t>
            </a:r>
          </a:p>
          <a:p>
            <a:pPr>
              <a:lnSpc>
                <a:spcPct val="90000"/>
              </a:lnSpc>
            </a:pPr>
            <a:r>
              <a:rPr lang="es-MX" altLang="es-VE" sz="2800"/>
              <a:t>Apalancamiento financiero (GAF) = Utilidad operativa (EBIT o UAII) / (Utilidad operativa – Intereses)</a:t>
            </a:r>
          </a:p>
          <a:p>
            <a:pPr>
              <a:lnSpc>
                <a:spcPct val="90000"/>
              </a:lnSpc>
            </a:pPr>
            <a:r>
              <a:rPr lang="es-MX" altLang="es-VE" sz="2800"/>
              <a:t>Ejemplo: UAII = 30,000  Intereses = 18,000</a:t>
            </a:r>
          </a:p>
          <a:p>
            <a:pPr>
              <a:lnSpc>
                <a:spcPct val="90000"/>
              </a:lnSpc>
            </a:pPr>
            <a:r>
              <a:rPr lang="es-MX" altLang="es-VE" sz="2800"/>
              <a:t>Apalancamiento financiero (GAF) = 30,000 / (30,000 – 18,000) = 2,5 </a:t>
            </a:r>
            <a:endParaRPr lang="es-ES" altLang="es-VE" sz="28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s-MX" altLang="es-VE"/>
              <a:t>Apalancamiento total o combinado (GAT o GAC)</a:t>
            </a:r>
            <a:endParaRPr lang="es-ES" altLang="es-VE"/>
          </a:p>
        </p:txBody>
      </p:sp>
      <p:sp>
        <p:nvSpPr>
          <p:cNvPr id="91139" name="Rectangle 3"/>
          <p:cNvSpPr>
            <a:spLocks noGrp="1" noChangeArrowheads="1"/>
          </p:cNvSpPr>
          <p:nvPr>
            <p:ph type="body" idx="1"/>
          </p:nvPr>
        </p:nvSpPr>
        <p:spPr/>
        <p:txBody>
          <a:bodyPr/>
          <a:lstStyle/>
          <a:p>
            <a:r>
              <a:rPr lang="es-MX" altLang="es-VE"/>
              <a:t>Utiliza todo el estado de ganancias y pérdidas y muestra el cambio en las ventas o el volumen sobre las utilidades por acción</a:t>
            </a:r>
          </a:p>
          <a:p>
            <a:r>
              <a:rPr lang="es-MX" altLang="es-VE" sz="2800"/>
              <a:t>GAT = Q x (P – CV) / (C x ( P – CV) – CF – I)</a:t>
            </a:r>
          </a:p>
          <a:p>
            <a:r>
              <a:rPr lang="es-MX" altLang="es-VE" sz="2800"/>
              <a:t>Ejemplo:</a:t>
            </a:r>
          </a:p>
          <a:p>
            <a:pPr lvl="1"/>
            <a:r>
              <a:rPr lang="es-MX" altLang="es-VE" sz="2400"/>
              <a:t>Q = 80,000 P = 2 CV = 0,80 CF = 60,000 I = 12,000</a:t>
            </a:r>
          </a:p>
          <a:p>
            <a:pPr lvl="1"/>
            <a:r>
              <a:rPr lang="es-MX" altLang="es-VE" sz="2400"/>
              <a:t>GAC = 80,000 x (2 – 0,80) / (80,000 x (2 – 0,80) – 60,000 – 12,000) = 4</a:t>
            </a:r>
            <a:endParaRPr lang="es-ES" altLang="es-VE" sz="24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685800" y="2286000"/>
            <a:ext cx="7772400" cy="1143000"/>
          </a:xfrm>
        </p:spPr>
        <p:txBody>
          <a:bodyPr anchor="ctr"/>
          <a:lstStyle/>
          <a:p>
            <a:r>
              <a:rPr lang="es-MX" altLang="es-VE" sz="4400"/>
              <a:t>Tema 4</a:t>
            </a:r>
            <a:endParaRPr lang="es-ES" altLang="es-VE" sz="4400"/>
          </a:p>
        </p:txBody>
      </p:sp>
      <p:sp>
        <p:nvSpPr>
          <p:cNvPr id="92163" name="Rectangle 3"/>
          <p:cNvSpPr>
            <a:spLocks noGrp="1" noChangeArrowheads="1"/>
          </p:cNvSpPr>
          <p:nvPr>
            <p:ph type="subTitle" idx="1"/>
          </p:nvPr>
        </p:nvSpPr>
        <p:spPr>
          <a:xfrm>
            <a:off x="1371600" y="3886200"/>
            <a:ext cx="6400800" cy="1752600"/>
          </a:xfrm>
        </p:spPr>
        <p:txBody>
          <a:bodyPr/>
          <a:lstStyle/>
          <a:p>
            <a:r>
              <a:rPr lang="es-MX" altLang="es-VE" sz="3200"/>
              <a:t>Valor del dinero en el tiempo</a:t>
            </a:r>
            <a:endParaRPr lang="es-ES" altLang="es-VE"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s-ES_tradnl" altLang="es-VE"/>
              <a:t>Definiciones (Cuentas de resultados - Película)</a:t>
            </a:r>
          </a:p>
        </p:txBody>
      </p:sp>
      <p:sp>
        <p:nvSpPr>
          <p:cNvPr id="8195" name="Rectangle 3"/>
          <p:cNvSpPr>
            <a:spLocks noGrp="1" noChangeArrowheads="1"/>
          </p:cNvSpPr>
          <p:nvPr>
            <p:ph type="body" idx="1"/>
          </p:nvPr>
        </p:nvSpPr>
        <p:spPr/>
        <p:txBody>
          <a:bodyPr/>
          <a:lstStyle/>
          <a:p>
            <a:r>
              <a:rPr lang="es-ES_tradnl" altLang="es-VE"/>
              <a:t>Ventas: Monto facturado por  la empresa durante un año por concepto de productos y/o servicios </a:t>
            </a:r>
          </a:p>
          <a:p>
            <a:r>
              <a:rPr lang="es-ES_tradnl" altLang="es-VE"/>
              <a:t>Costo de Ventas: Costo de adquisición de los productos o servicios vendidos </a:t>
            </a:r>
          </a:p>
          <a:p>
            <a:r>
              <a:rPr lang="es-ES_tradnl" altLang="es-VE"/>
              <a:t>Ventas - Costo de Ventas = Ganancia Bruta</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Object 2"/>
          <p:cNvGraphicFramePr>
            <a:graphicFrameLocks noChangeAspect="1"/>
          </p:cNvGraphicFramePr>
          <p:nvPr/>
        </p:nvGraphicFramePr>
        <p:xfrm>
          <a:off x="1295400" y="990600"/>
          <a:ext cx="7467600" cy="4889500"/>
        </p:xfrm>
        <a:graphic>
          <a:graphicData uri="http://schemas.openxmlformats.org/presentationml/2006/ole">
            <mc:AlternateContent xmlns:mc="http://schemas.openxmlformats.org/markup-compatibility/2006">
              <mc:Choice xmlns:v="urn:schemas-microsoft-com:vml" Requires="v">
                <p:oleObj spid="_x0000_s93189" name="Dibujo" r:id="rId3" imgW="2005200" imgH="1314000" progId="FLW3Drawing">
                  <p:embed/>
                </p:oleObj>
              </mc:Choice>
              <mc:Fallback>
                <p:oleObj name="Dibujo" r:id="rId3" imgW="2005200" imgH="13140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990600"/>
                        <a:ext cx="7467600"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0" name="Object 2"/>
          <p:cNvGraphicFramePr>
            <a:graphicFrameLocks noChangeAspect="1"/>
          </p:cNvGraphicFramePr>
          <p:nvPr/>
        </p:nvGraphicFramePr>
        <p:xfrm>
          <a:off x="1066800" y="838200"/>
          <a:ext cx="7391400" cy="4840288"/>
        </p:xfrm>
        <a:graphic>
          <a:graphicData uri="http://schemas.openxmlformats.org/presentationml/2006/ole">
            <mc:AlternateContent xmlns:mc="http://schemas.openxmlformats.org/markup-compatibility/2006">
              <mc:Choice xmlns:v="urn:schemas-microsoft-com:vml" Requires="v">
                <p:oleObj spid="_x0000_s94213" name="Dibujo" r:id="rId3" imgW="2005200" imgH="1314000" progId="FLW3Drawing">
                  <p:embed/>
                </p:oleObj>
              </mc:Choice>
              <mc:Fallback>
                <p:oleObj name="Dibujo" r:id="rId3" imgW="2005200" imgH="13140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838200"/>
                        <a:ext cx="7391400" cy="484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2"/>
          <p:cNvGraphicFramePr>
            <a:graphicFrameLocks noChangeAspect="1"/>
          </p:cNvGraphicFramePr>
          <p:nvPr/>
        </p:nvGraphicFramePr>
        <p:xfrm>
          <a:off x="1219200" y="990600"/>
          <a:ext cx="7010400" cy="5408613"/>
        </p:xfrm>
        <a:graphic>
          <a:graphicData uri="http://schemas.openxmlformats.org/presentationml/2006/ole">
            <mc:AlternateContent xmlns:mc="http://schemas.openxmlformats.org/markup-compatibility/2006">
              <mc:Choice xmlns:v="urn:schemas-microsoft-com:vml" Requires="v">
                <p:oleObj spid="_x0000_s95237" name="Dibujo" r:id="rId3" imgW="1965600" imgH="1515600" progId="FLW3Drawing">
                  <p:embed/>
                </p:oleObj>
              </mc:Choice>
              <mc:Fallback>
                <p:oleObj name="Dibujo" r:id="rId3" imgW="1965600" imgH="15156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990600"/>
                        <a:ext cx="7010400" cy="540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8" name="Object 2"/>
          <p:cNvGraphicFramePr>
            <a:graphicFrameLocks noChangeAspect="1"/>
          </p:cNvGraphicFramePr>
          <p:nvPr/>
        </p:nvGraphicFramePr>
        <p:xfrm>
          <a:off x="1066800" y="1066800"/>
          <a:ext cx="7391400" cy="5360988"/>
        </p:xfrm>
        <a:graphic>
          <a:graphicData uri="http://schemas.openxmlformats.org/presentationml/2006/ole">
            <mc:AlternateContent xmlns:mc="http://schemas.openxmlformats.org/markup-compatibility/2006">
              <mc:Choice xmlns:v="urn:schemas-microsoft-com:vml" Requires="v">
                <p:oleObj spid="_x0000_s96261" name="Dibujo" r:id="rId3" imgW="1965600" imgH="1425600" progId="FLW3Drawing">
                  <p:embed/>
                </p:oleObj>
              </mc:Choice>
              <mc:Fallback>
                <p:oleObj name="Dibujo" r:id="rId3" imgW="1965600" imgH="14256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6800"/>
                        <a:ext cx="7391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Object 2"/>
          <p:cNvGraphicFramePr>
            <a:graphicFrameLocks noChangeAspect="1"/>
          </p:cNvGraphicFramePr>
          <p:nvPr/>
        </p:nvGraphicFramePr>
        <p:xfrm>
          <a:off x="1143000" y="1066800"/>
          <a:ext cx="6858000" cy="5402263"/>
        </p:xfrm>
        <a:graphic>
          <a:graphicData uri="http://schemas.openxmlformats.org/presentationml/2006/ole">
            <mc:AlternateContent xmlns:mc="http://schemas.openxmlformats.org/markup-compatibility/2006">
              <mc:Choice xmlns:v="urn:schemas-microsoft-com:vml" Requires="v">
                <p:oleObj spid="_x0000_s97285" name="Dibujo" r:id="rId3" imgW="1998000" imgH="1573200" progId="FLW3Drawing">
                  <p:embed/>
                </p:oleObj>
              </mc:Choice>
              <mc:Fallback>
                <p:oleObj name="Dibujo" r:id="rId3" imgW="1998000" imgH="15732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6858000"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Object 2"/>
          <p:cNvGraphicFramePr>
            <a:graphicFrameLocks noChangeAspect="1"/>
          </p:cNvGraphicFramePr>
          <p:nvPr/>
        </p:nvGraphicFramePr>
        <p:xfrm>
          <a:off x="1143000" y="1066800"/>
          <a:ext cx="7010400" cy="5316538"/>
        </p:xfrm>
        <a:graphic>
          <a:graphicData uri="http://schemas.openxmlformats.org/presentationml/2006/ole">
            <mc:AlternateContent xmlns:mc="http://schemas.openxmlformats.org/markup-compatibility/2006">
              <mc:Choice xmlns:v="urn:schemas-microsoft-com:vml" Requires="v">
                <p:oleObj spid="_x0000_s98309" name="Dibujo" r:id="rId3" imgW="1965600" imgH="1490400" progId="FLW3Drawing">
                  <p:embed/>
                </p:oleObj>
              </mc:Choice>
              <mc:Fallback>
                <p:oleObj name="Dibujo" r:id="rId3" imgW="1965600" imgH="14904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010400" cy="531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0" name="Object 2"/>
          <p:cNvGraphicFramePr>
            <a:graphicFrameLocks noChangeAspect="1"/>
          </p:cNvGraphicFramePr>
          <p:nvPr/>
        </p:nvGraphicFramePr>
        <p:xfrm>
          <a:off x="1066800" y="914400"/>
          <a:ext cx="7696200" cy="5354638"/>
        </p:xfrm>
        <a:graphic>
          <a:graphicData uri="http://schemas.openxmlformats.org/presentationml/2006/ole">
            <mc:AlternateContent xmlns:mc="http://schemas.openxmlformats.org/markup-compatibility/2006">
              <mc:Choice xmlns:v="urn:schemas-microsoft-com:vml" Requires="v">
                <p:oleObj spid="_x0000_s99333" name="Dibujo" r:id="rId3" imgW="2156400" imgH="1501200" progId="FLW3Drawing">
                  <p:embed/>
                </p:oleObj>
              </mc:Choice>
              <mc:Fallback>
                <p:oleObj name="Dibujo" r:id="rId3" imgW="2156400" imgH="15012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914400"/>
                        <a:ext cx="7696200" cy="535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4" name="Object 2"/>
          <p:cNvGraphicFramePr>
            <a:graphicFrameLocks noChangeAspect="1"/>
          </p:cNvGraphicFramePr>
          <p:nvPr/>
        </p:nvGraphicFramePr>
        <p:xfrm>
          <a:off x="990600" y="1066800"/>
          <a:ext cx="7543800" cy="4422775"/>
        </p:xfrm>
        <a:graphic>
          <a:graphicData uri="http://schemas.openxmlformats.org/presentationml/2006/ole">
            <mc:AlternateContent xmlns:mc="http://schemas.openxmlformats.org/markup-compatibility/2006">
              <mc:Choice xmlns:v="urn:schemas-microsoft-com:vml" Requires="v">
                <p:oleObj spid="_x0000_s100357" name="Dibujo" r:id="rId3" imgW="2098800" imgH="1231200" progId="FLW3Drawing">
                  <p:embed/>
                </p:oleObj>
              </mc:Choice>
              <mc:Fallback>
                <p:oleObj name="Dibujo" r:id="rId3" imgW="2098800" imgH="12312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66800"/>
                        <a:ext cx="754380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Object 2"/>
          <p:cNvGraphicFramePr>
            <a:graphicFrameLocks noChangeAspect="1"/>
          </p:cNvGraphicFramePr>
          <p:nvPr/>
        </p:nvGraphicFramePr>
        <p:xfrm>
          <a:off x="1066800" y="1066800"/>
          <a:ext cx="7620000" cy="4708525"/>
        </p:xfrm>
        <a:graphic>
          <a:graphicData uri="http://schemas.openxmlformats.org/presentationml/2006/ole">
            <mc:AlternateContent xmlns:mc="http://schemas.openxmlformats.org/markup-compatibility/2006">
              <mc:Choice xmlns:v="urn:schemas-microsoft-com:vml" Requires="v">
                <p:oleObj spid="_x0000_s143362" name="Dibujo" r:id="rId3" imgW="2102400" imgH="1299600" progId="FLW3Drawing">
                  <p:embed/>
                </p:oleObj>
              </mc:Choice>
              <mc:Fallback>
                <p:oleObj name="Dibujo" r:id="rId3" imgW="2102400" imgH="12996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6800"/>
                        <a:ext cx="76200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Object 2"/>
          <p:cNvGraphicFramePr>
            <a:graphicFrameLocks noChangeAspect="1"/>
          </p:cNvGraphicFramePr>
          <p:nvPr/>
        </p:nvGraphicFramePr>
        <p:xfrm>
          <a:off x="990600" y="990600"/>
          <a:ext cx="7239000" cy="4843463"/>
        </p:xfrm>
        <a:graphic>
          <a:graphicData uri="http://schemas.openxmlformats.org/presentationml/2006/ole">
            <mc:AlternateContent xmlns:mc="http://schemas.openxmlformats.org/markup-compatibility/2006">
              <mc:Choice xmlns:v="urn:schemas-microsoft-com:vml" Requires="v">
                <p:oleObj spid="_x0000_s144386" name="Dibujo" r:id="rId3" imgW="2066400" imgH="1382400" progId="FLW3Drawing">
                  <p:embed/>
                </p:oleObj>
              </mc:Choice>
              <mc:Fallback>
                <p:oleObj name="Dibujo" r:id="rId3" imgW="2066400" imgH="13824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90600"/>
                        <a:ext cx="7239000" cy="484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3241</Words>
  <Application>Microsoft Office PowerPoint</Application>
  <PresentationFormat>On-screen Show (4:3)</PresentationFormat>
  <Paragraphs>777</Paragraphs>
  <Slides>128</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128</vt:i4>
      </vt:variant>
    </vt:vector>
  </HeadingPairs>
  <TitlesOfParts>
    <vt:vector size="136" baseType="lpstr">
      <vt:lpstr>Times New Roman</vt:lpstr>
      <vt:lpstr>Symbol</vt:lpstr>
      <vt:lpstr>Arial</vt:lpstr>
      <vt:lpstr>Tahoma</vt:lpstr>
      <vt:lpstr>Diseño predeterminado</vt:lpstr>
      <vt:lpstr>Lotus Freelance 97 Dibujo</vt:lpstr>
      <vt:lpstr>Libro de Lotus 1-2-3 97</vt:lpstr>
      <vt:lpstr>Dibujo</vt:lpstr>
      <vt:lpstr>Ingeniería Económica</vt:lpstr>
      <vt:lpstr>Ingeniería Económica, CE 3116 contenido de la materia:</vt:lpstr>
      <vt:lpstr>Tema 1</vt:lpstr>
      <vt:lpstr>Definiciones (Cuentas de balance - Fotografía)</vt:lpstr>
      <vt:lpstr>Definiciones</vt:lpstr>
      <vt:lpstr>Definiciones</vt:lpstr>
      <vt:lpstr>Definiciones</vt:lpstr>
      <vt:lpstr>Definiciones</vt:lpstr>
      <vt:lpstr>Definiciones (Cuentas de resultados - Película)</vt:lpstr>
      <vt:lpstr>Definiciones</vt:lpstr>
      <vt:lpstr>Definiciones</vt:lpstr>
      <vt:lpstr>Definiciones</vt:lpstr>
      <vt:lpstr>Tipos de cuentas</vt:lpstr>
      <vt:lpstr>El arte del crédito</vt:lpstr>
      <vt:lpstr>Definición de Arte</vt:lpstr>
      <vt:lpstr>Crédito</vt:lpstr>
      <vt:lpstr>Las 5 c del Crédito</vt:lpstr>
      <vt:lpstr>La grandes preguntas del crédito</vt:lpstr>
      <vt:lpstr>Análisis de empresas</vt:lpstr>
      <vt:lpstr>Análisis de empresas</vt:lpstr>
      <vt:lpstr>Análisis de empresas</vt:lpstr>
      <vt:lpstr>Análisis de empresas</vt:lpstr>
      <vt:lpstr>Análisis de empresas</vt:lpstr>
      <vt:lpstr>Análisis de empresas</vt:lpstr>
      <vt:lpstr>Evaluación Cualitativa</vt:lpstr>
      <vt:lpstr>Solvencia</vt:lpstr>
      <vt:lpstr>Liquidez</vt:lpstr>
      <vt:lpstr>Rentabilidad</vt:lpstr>
      <vt:lpstr>Eficiencia</vt:lpstr>
      <vt:lpstr>Calidad de activos</vt:lpstr>
      <vt:lpstr>Cobertura</vt:lpstr>
      <vt:lpstr>Generación de efectivo</vt:lpstr>
      <vt:lpstr>Matriz BCG</vt:lpstr>
      <vt:lpstr>PowerPoint Presentation</vt:lpstr>
      <vt:lpstr>PowerPoint Presentation</vt:lpstr>
      <vt:lpstr>PowerPoint Presentation</vt:lpstr>
      <vt:lpstr>PowerPoint Presentation</vt:lpstr>
      <vt:lpstr>Análisis vertical y horizontal</vt:lpstr>
      <vt:lpstr>Garantías</vt:lpstr>
      <vt:lpstr>Forma alternativas de hacer crédito</vt:lpstr>
      <vt:lpstr>¿Y qué hacemos si hay inflación?</vt:lpstr>
      <vt:lpstr>¿Y qué hacemos si hay inflación?</vt:lpstr>
      <vt:lpstr>¿Qué nos queda de esto?</vt:lpstr>
      <vt:lpstr>Pruebas de Stress en la realidad actual</vt:lpstr>
      <vt:lpstr>Stress Test</vt:lpstr>
      <vt:lpstr>Stress Test</vt:lpstr>
      <vt:lpstr>Stress Test</vt:lpstr>
      <vt:lpstr>PowerPoint Presentation</vt:lpstr>
      <vt:lpstr>PowerPoint Presentation</vt:lpstr>
      <vt:lpstr>PowerPoint Presentation</vt:lpstr>
      <vt:lpstr>PowerPoint Presentation</vt:lpstr>
      <vt:lpstr>Generación de efectivo</vt:lpstr>
      <vt:lpstr>PowerPoint Presentation</vt:lpstr>
      <vt:lpstr>PowerPoint Presentation</vt:lpstr>
      <vt:lpstr>¿Cuánto dinero necesita una empresa?</vt:lpstr>
      <vt:lpstr>Capital de trabajo</vt:lpstr>
      <vt:lpstr>Capital de Trabajo</vt:lpstr>
      <vt:lpstr>Capital de Trabajo</vt:lpstr>
      <vt:lpstr>Capital de Trabajo</vt:lpstr>
      <vt:lpstr>Capital de Trabajo</vt:lpstr>
      <vt:lpstr>Manejo de egresos de efectivo</vt:lpstr>
      <vt:lpstr>Ejemplo (sin priorizar):</vt:lpstr>
      <vt:lpstr>Ejemplo (priorizando):</vt:lpstr>
      <vt:lpstr>Tema 2</vt:lpstr>
      <vt:lpstr>El mercado</vt:lpstr>
      <vt:lpstr>Elasticidad de la oferta</vt:lpstr>
      <vt:lpstr>Elasticidad de la demanda</vt:lpstr>
      <vt:lpstr>Impuestos (IVA)</vt:lpstr>
      <vt:lpstr>Subsidio</vt:lpstr>
      <vt:lpstr>Factores subyacentes</vt:lpstr>
      <vt:lpstr>Fijación de precios en un mercado simplificado</vt:lpstr>
      <vt:lpstr>Estado y el mercado</vt:lpstr>
      <vt:lpstr>Ajuste del mercado</vt:lpstr>
      <vt:lpstr>Tipos de mercado</vt:lpstr>
      <vt:lpstr>El Estado</vt:lpstr>
      <vt:lpstr>Tema 3</vt:lpstr>
      <vt:lpstr>Producción</vt:lpstr>
      <vt:lpstr>PowerPoint Presentation</vt:lpstr>
      <vt:lpstr>Costos</vt:lpstr>
      <vt:lpstr>PowerPoint Presentation</vt:lpstr>
      <vt:lpstr>Oferta en la industria competitiva</vt:lpstr>
      <vt:lpstr>Oferta a corto y largo plazo</vt:lpstr>
      <vt:lpstr>Apalancamiento Operativo</vt:lpstr>
      <vt:lpstr>GAO</vt:lpstr>
      <vt:lpstr>Punto de equilibrio empresas apalancadas</vt:lpstr>
      <vt:lpstr>Punto de equilibrio empresa conservadora</vt:lpstr>
      <vt:lpstr>Apalancamiento financiero</vt:lpstr>
      <vt:lpstr>Apalancamiento total o combinado (GAT o GAC)</vt:lpstr>
      <vt:lpstr>Tema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Tema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Tema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Ingeniería Económica</dc:title>
  <dc:creator>Familia Ackerman</dc:creator>
  <cp:lastModifiedBy>Boris Ackerman</cp:lastModifiedBy>
  <cp:revision>29</cp:revision>
  <dcterms:created xsi:type="dcterms:W3CDTF">2005-09-14T11:43:06Z</dcterms:created>
  <dcterms:modified xsi:type="dcterms:W3CDTF">2016-04-06T19:18:30Z</dcterms:modified>
</cp:coreProperties>
</file>