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5" r:id="rId3"/>
    <p:sldId id="257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276" r:id="rId47"/>
    <p:sldId id="308" r:id="rId48"/>
    <p:sldId id="309" r:id="rId49"/>
    <p:sldId id="310" r:id="rId50"/>
    <p:sldId id="311" r:id="rId51"/>
    <p:sldId id="312" r:id="rId52"/>
    <p:sldId id="313" r:id="rId53"/>
    <p:sldId id="314" r:id="rId54"/>
    <p:sldId id="315" r:id="rId55"/>
    <p:sldId id="316" r:id="rId56"/>
    <p:sldId id="317" r:id="rId57"/>
    <p:sldId id="318" r:id="rId58"/>
    <p:sldId id="320" r:id="rId59"/>
    <p:sldId id="321" r:id="rId60"/>
    <p:sldId id="322" r:id="rId61"/>
    <p:sldId id="323" r:id="rId62"/>
    <p:sldId id="324" r:id="rId63"/>
    <p:sldId id="325" r:id="rId64"/>
    <p:sldId id="326" r:id="rId65"/>
    <p:sldId id="327" r:id="rId66"/>
    <p:sldId id="328" r:id="rId67"/>
    <p:sldId id="329" r:id="rId68"/>
    <p:sldId id="330" r:id="rId69"/>
    <p:sldId id="334" r:id="rId70"/>
    <p:sldId id="335" r:id="rId71"/>
    <p:sldId id="336" r:id="rId72"/>
    <p:sldId id="337" r:id="rId73"/>
    <p:sldId id="338" r:id="rId74"/>
    <p:sldId id="339" r:id="rId75"/>
    <p:sldId id="340" r:id="rId76"/>
    <p:sldId id="341" r:id="rId77"/>
    <p:sldId id="342" r:id="rId78"/>
    <p:sldId id="343" r:id="rId79"/>
    <p:sldId id="344" r:id="rId80"/>
    <p:sldId id="345" r:id="rId81"/>
    <p:sldId id="346" r:id="rId82"/>
    <p:sldId id="356" r:id="rId83"/>
    <p:sldId id="357" r:id="rId84"/>
    <p:sldId id="358" r:id="rId85"/>
    <p:sldId id="360" r:id="rId86"/>
    <p:sldId id="361" r:id="rId87"/>
    <p:sldId id="362" r:id="rId88"/>
    <p:sldId id="363" r:id="rId89"/>
    <p:sldId id="364" r:id="rId90"/>
  </p:sldIdLst>
  <p:sldSz cx="9144000" cy="6858000" type="screen4x3"/>
  <p:notesSz cx="6858000" cy="91440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w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w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w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w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5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6.w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7.w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8.w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650960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144325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224000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9417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99759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133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216709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488486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9084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237541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536326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V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V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49B99-D191-4E3D-8361-FA899EEA25FD}" type="datetimeFigureOut">
              <a:rPr lang="es-VE" smtClean="0"/>
              <a:t>10-09-2013</a:t>
            </a:fld>
            <a:endParaRPr lang="es-V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F9FC0-5C64-4DC6-88D8-263DC8538856}" type="slidenum">
              <a:rPr lang="es-VE" smtClean="0"/>
              <a:t>‹#›</a:t>
            </a:fld>
            <a:endParaRPr lang="es-VE"/>
          </a:p>
        </p:txBody>
      </p:sp>
    </p:spTree>
    <p:extLst>
      <p:ext uri="{BB962C8B-B14F-4D97-AF65-F5344CB8AC3E}">
        <p14:creationId xmlns:p14="http://schemas.microsoft.com/office/powerpoint/2010/main" val="3464995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platum.unimet.edu.ve/show_contenido.php?cod_curso=mab004&amp;Und=UNIDAD%5b1%5d&amp;Tema=CAPITULO%5b2%5d&amp;archivo=parsercp.php&amp;num_seccion=1" TargetMode="External"/><Relationship Id="rId2" Type="http://schemas.openxmlformats.org/officeDocument/2006/relationships/hyperlink" Target="http://platum.unimet.edu.ve/show_contenido.php?cod_curso=mab004&amp;Und=UNIDAD%5b1%5d&amp;Tema=CAPITULO%5b1%5d&amp;archivo=parsercp.php&amp;num_seccion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tum.unimet.edu.ve/show_contenido.php?cod_curso=mab004&amp;Und=UNIDAD%5b1%5d&amp;Tema=CAPITULO%5b3%5d&amp;archivo=parsercp.php&amp;num_seccion=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9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0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2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3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4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5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1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1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19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20.w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21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4" Type="http://schemas.openxmlformats.org/officeDocument/2006/relationships/image" Target="../media/image22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4" Type="http://schemas.openxmlformats.org/officeDocument/2006/relationships/image" Target="../media/image23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image" Target="../media/image24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4" Type="http://schemas.openxmlformats.org/officeDocument/2006/relationships/image" Target="../media/image25.wm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4" Type="http://schemas.openxmlformats.org/officeDocument/2006/relationships/image" Target="../media/image26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2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4" Type="http://schemas.openxmlformats.org/officeDocument/2006/relationships/image" Target="../media/image28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29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30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://platum.unimet.edu.ve/show_contenido.php?cod_curso=mab004&amp;Und=UNIDAD%5b2%5d&amp;Tema=CAPITULO%5b2%5d&amp;archivo=parsercp.php&amp;num_seccion=1" TargetMode="External"/><Relationship Id="rId2" Type="http://schemas.openxmlformats.org/officeDocument/2006/relationships/hyperlink" Target="http://platum.unimet.edu.ve/show_contenido.php?cod_curso=mab004&amp;Und=UNIDAD%5b2%5d&amp;Tema=CAPITULO%5b1%5d&amp;archivo=parsercp.php&amp;num_seccion=1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31.wmf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32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4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4" Type="http://schemas.openxmlformats.org/officeDocument/2006/relationships/image" Target="../media/image34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5.vml"/><Relationship Id="rId4" Type="http://schemas.openxmlformats.org/officeDocument/2006/relationships/image" Target="../media/image35.wmf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4" Type="http://schemas.openxmlformats.org/officeDocument/2006/relationships/image" Target="../media/image36.wmf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Relationship Id="rId4" Type="http://schemas.openxmlformats.org/officeDocument/2006/relationships/image" Target="../media/image37.w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hyperlink" Target="http://platum.unimet.edu.ve/show_contenido.php?cod_curso=mab004&amp;Und=UNIDAD%5b3%5d&amp;Tema=CAPITULO%5b2%5d&amp;archivo=parsercp.php&amp;num_seccion=1" TargetMode="External"/><Relationship Id="rId2" Type="http://schemas.openxmlformats.org/officeDocument/2006/relationships/hyperlink" Target="http://platum.unimet.edu.ve/show_contenido.php?cod_curso=mab004&amp;Und=UNIDAD%5b3%5d&amp;Tema=CAPITULO%5b1%5d&amp;archivo=parsercp.php&amp;num_seccion=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platum.unimet.edu.ve/show_contenido.php?cod_curso=mab004&amp;Und=UNIDAD%5b3%5d&amp;Tema=CAPITULO%5b3%5d&amp;archivo=parsercp.php&amp;num_seccion=1" TargetMode="Externa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8.vml"/><Relationship Id="rId4" Type="http://schemas.openxmlformats.org/officeDocument/2006/relationships/image" Target="../media/image38.wmf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9.vml"/><Relationship Id="rId4" Type="http://schemas.openxmlformats.org/officeDocument/2006/relationships/image" Target="../media/image39.wmf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0.vml"/><Relationship Id="rId4" Type="http://schemas.openxmlformats.org/officeDocument/2006/relationships/image" Target="../media/image40.w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1.vml"/><Relationship Id="rId4" Type="http://schemas.openxmlformats.org/officeDocument/2006/relationships/image" Target="../media/image41.w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2.vml"/><Relationship Id="rId4" Type="http://schemas.openxmlformats.org/officeDocument/2006/relationships/image" Target="../media/image42.wmf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3.vml"/><Relationship Id="rId4" Type="http://schemas.openxmlformats.org/officeDocument/2006/relationships/image" Target="../media/image43.wmf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4" Type="http://schemas.openxmlformats.org/officeDocument/2006/relationships/image" Target="../media/image44.w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4" Type="http://schemas.openxmlformats.org/officeDocument/2006/relationships/image" Target="../media/image45.wmf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6.vml"/><Relationship Id="rId4" Type="http://schemas.openxmlformats.org/officeDocument/2006/relationships/image" Target="../media/image46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7.vml"/><Relationship Id="rId4" Type="http://schemas.openxmlformats.org/officeDocument/2006/relationships/image" Target="../media/image47.wmf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8.vml"/><Relationship Id="rId4" Type="http://schemas.openxmlformats.org/officeDocument/2006/relationships/image" Target="../media/image48.wmf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9.vml"/><Relationship Id="rId4" Type="http://schemas.openxmlformats.org/officeDocument/2006/relationships/image" Target="../media/image49.wmf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0.vml"/><Relationship Id="rId4" Type="http://schemas.openxmlformats.org/officeDocument/2006/relationships/image" Target="../media/image50.wmf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1.vml"/><Relationship Id="rId4" Type="http://schemas.openxmlformats.org/officeDocument/2006/relationships/image" Target="../media/image51.wmf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2.vml"/><Relationship Id="rId4" Type="http://schemas.openxmlformats.org/officeDocument/2006/relationships/image" Target="../media/image52.wmf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3.vml"/><Relationship Id="rId4" Type="http://schemas.openxmlformats.org/officeDocument/2006/relationships/image" Target="../media/image53.wmf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4.vml"/><Relationship Id="rId4" Type="http://schemas.openxmlformats.org/officeDocument/2006/relationships/image" Target="../media/image54.wmf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5.vml"/><Relationship Id="rId4" Type="http://schemas.openxmlformats.org/officeDocument/2006/relationships/image" Target="../media/image55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6.vml"/><Relationship Id="rId4" Type="http://schemas.openxmlformats.org/officeDocument/2006/relationships/image" Target="../media/image56.wmf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7.vml"/><Relationship Id="rId4" Type="http://schemas.openxmlformats.org/officeDocument/2006/relationships/image" Target="../media/image57.wmf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8.vml"/><Relationship Id="rId4" Type="http://schemas.openxmlformats.org/officeDocument/2006/relationships/image" Target="../media/image58.wmf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9.vml"/><Relationship Id="rId4" Type="http://schemas.openxmlformats.org/officeDocument/2006/relationships/image" Target="../media/image59.wmf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0.vml"/><Relationship Id="rId4" Type="http://schemas.openxmlformats.org/officeDocument/2006/relationships/image" Target="../media/image60.wmf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Finanzas</a:t>
            </a:r>
            <a:r>
              <a:rPr lang="en-US" dirty="0" smtClean="0"/>
              <a:t> </a:t>
            </a:r>
            <a:r>
              <a:rPr lang="en-US" dirty="0" err="1" smtClean="0"/>
              <a:t>Corporativas</a:t>
            </a:r>
            <a:endParaRPr lang="es-VE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Maestría</a:t>
            </a:r>
            <a:r>
              <a:rPr lang="en-US" dirty="0" smtClean="0"/>
              <a:t> en </a:t>
            </a:r>
            <a:r>
              <a:rPr lang="en-US" dirty="0" err="1" smtClean="0"/>
              <a:t>Administración</a:t>
            </a:r>
            <a:r>
              <a:rPr lang="en-US" dirty="0" smtClean="0"/>
              <a:t> de </a:t>
            </a:r>
            <a:r>
              <a:rPr lang="en-US" dirty="0" err="1" smtClean="0"/>
              <a:t>Empresas</a:t>
            </a:r>
            <a:r>
              <a:rPr lang="en-US" dirty="0" smtClean="0"/>
              <a:t> - UNIMET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947794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FBAE8-3C75-4B3C-8DFA-A7B016D06178}" type="slidenum">
              <a:rPr lang="es-ES"/>
              <a:pPr/>
              <a:t>10</a:t>
            </a:fld>
            <a:endParaRPr lang="es-ES"/>
          </a:p>
        </p:txBody>
      </p:sp>
      <p:graphicFrame>
        <p:nvGraphicFramePr>
          <p:cNvPr id="276482" name="Object 2"/>
          <p:cNvGraphicFramePr>
            <a:graphicFrameLocks noChangeAspect="1"/>
          </p:cNvGraphicFramePr>
          <p:nvPr/>
        </p:nvGraphicFramePr>
        <p:xfrm>
          <a:off x="1143000" y="1066800"/>
          <a:ext cx="7010400" cy="531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Dibujo" r:id="rId3" imgW="1965600" imgH="1490400" progId="FLW3Drawing">
                  <p:embed/>
                </p:oleObj>
              </mc:Choice>
              <mc:Fallback>
                <p:oleObj name="Dibujo" r:id="rId3" imgW="1965600" imgH="1490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7010400" cy="5316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910570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20A66-0068-4B79-8E1F-13E89EF28995}" type="slidenum">
              <a:rPr lang="es-ES"/>
              <a:pPr/>
              <a:t>11</a:t>
            </a:fld>
            <a:endParaRPr lang="es-ES"/>
          </a:p>
        </p:txBody>
      </p:sp>
      <p:graphicFrame>
        <p:nvGraphicFramePr>
          <p:cNvPr id="277506" name="Object 2"/>
          <p:cNvGraphicFramePr>
            <a:graphicFrameLocks noChangeAspect="1"/>
          </p:cNvGraphicFramePr>
          <p:nvPr/>
        </p:nvGraphicFramePr>
        <p:xfrm>
          <a:off x="1066800" y="914400"/>
          <a:ext cx="7696200" cy="535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Dibujo" r:id="rId3" imgW="2156400" imgH="1501200" progId="FLW3Drawing">
                  <p:embed/>
                </p:oleObj>
              </mc:Choice>
              <mc:Fallback>
                <p:oleObj name="Dibujo" r:id="rId3" imgW="2156400" imgH="1501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696200" cy="535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787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5C4365-719E-40E2-B42C-FEDA7D19E17E}" type="slidenum">
              <a:rPr lang="es-ES"/>
              <a:pPr/>
              <a:t>12</a:t>
            </a:fld>
            <a:endParaRPr lang="es-ES"/>
          </a:p>
        </p:txBody>
      </p:sp>
      <p:graphicFrame>
        <p:nvGraphicFramePr>
          <p:cNvPr id="278530" name="Object 2"/>
          <p:cNvGraphicFramePr>
            <a:graphicFrameLocks noChangeAspect="1"/>
          </p:cNvGraphicFramePr>
          <p:nvPr/>
        </p:nvGraphicFramePr>
        <p:xfrm>
          <a:off x="990600" y="1066800"/>
          <a:ext cx="7543800" cy="442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Dibujo" r:id="rId3" imgW="2098800" imgH="1231200" progId="FLW3Drawing">
                  <p:embed/>
                </p:oleObj>
              </mc:Choice>
              <mc:Fallback>
                <p:oleObj name="Dibujo" r:id="rId3" imgW="2098800" imgH="1231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7543800" cy="442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5333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1AA5F0-5549-447A-B4C6-3E98AC16861A}" type="slidenum">
              <a:rPr lang="es-ES"/>
              <a:pPr/>
              <a:t>13</a:t>
            </a:fld>
            <a:endParaRPr lang="es-ES"/>
          </a:p>
        </p:txBody>
      </p:sp>
      <p:graphicFrame>
        <p:nvGraphicFramePr>
          <p:cNvPr id="279554" name="Object 2"/>
          <p:cNvGraphicFramePr>
            <a:graphicFrameLocks noChangeAspect="1"/>
          </p:cNvGraphicFramePr>
          <p:nvPr/>
        </p:nvGraphicFramePr>
        <p:xfrm>
          <a:off x="1066800" y="1066800"/>
          <a:ext cx="7620000" cy="470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ibujo" r:id="rId3" imgW="2102400" imgH="1299600" progId="FLW3Drawing">
                  <p:embed/>
                </p:oleObj>
              </mc:Choice>
              <mc:Fallback>
                <p:oleObj name="Dibujo" r:id="rId3" imgW="2102400" imgH="1299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620000" cy="4708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1079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67571C-8787-41C1-9AA7-E10BE7ADED11}" type="slidenum">
              <a:rPr lang="es-ES"/>
              <a:pPr/>
              <a:t>14</a:t>
            </a:fld>
            <a:endParaRPr lang="es-ES"/>
          </a:p>
        </p:txBody>
      </p:sp>
      <p:graphicFrame>
        <p:nvGraphicFramePr>
          <p:cNvPr id="280578" name="Object 2"/>
          <p:cNvGraphicFramePr>
            <a:graphicFrameLocks noChangeAspect="1"/>
          </p:cNvGraphicFramePr>
          <p:nvPr/>
        </p:nvGraphicFramePr>
        <p:xfrm>
          <a:off x="990600" y="990600"/>
          <a:ext cx="7239000" cy="484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Dibujo" r:id="rId3" imgW="2066400" imgH="1382400" progId="FLW3Drawing">
                  <p:embed/>
                </p:oleObj>
              </mc:Choice>
              <mc:Fallback>
                <p:oleObj name="Dibujo" r:id="rId3" imgW="2066400" imgH="1382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239000" cy="484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98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E26F59-A934-4335-8777-A993D5E22F8A}" type="slidenum">
              <a:rPr lang="es-ES"/>
              <a:pPr/>
              <a:t>15</a:t>
            </a:fld>
            <a:endParaRPr lang="es-ES"/>
          </a:p>
        </p:txBody>
      </p:sp>
      <p:graphicFrame>
        <p:nvGraphicFramePr>
          <p:cNvPr id="281602" name="Object 2"/>
          <p:cNvGraphicFramePr>
            <a:graphicFrameLocks noChangeAspect="1"/>
          </p:cNvGraphicFramePr>
          <p:nvPr/>
        </p:nvGraphicFramePr>
        <p:xfrm>
          <a:off x="990600" y="990600"/>
          <a:ext cx="7772400" cy="535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Dibujo" r:id="rId3" imgW="2030400" imgH="1400400" progId="FLW3Drawing">
                  <p:embed/>
                </p:oleObj>
              </mc:Choice>
              <mc:Fallback>
                <p:oleObj name="Dibujo" r:id="rId3" imgW="2030400" imgH="1400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772400" cy="535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8161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Mercados</a:t>
            </a:r>
            <a:r>
              <a:rPr lang="en-US" dirty="0" smtClean="0"/>
              <a:t> </a:t>
            </a:r>
            <a:r>
              <a:rPr lang="en-US" dirty="0" err="1" smtClean="0"/>
              <a:t>financieros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7612844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Mercado Primario</a:t>
            </a:r>
            <a:endParaRPr lang="es-E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MX" sz="2400"/>
              <a:t>Emisión pública: </a:t>
            </a:r>
          </a:p>
          <a:p>
            <a:pPr lvl="2"/>
            <a:r>
              <a:rPr lang="es-MX" sz="2000"/>
              <a:t>Regulada y reglamentada por comisión de valores</a:t>
            </a:r>
          </a:p>
          <a:p>
            <a:pPr lvl="2"/>
            <a:r>
              <a:rPr lang="es-MX" sz="2000"/>
              <a:t>Parámetros definidos (en el caso de bonos, los cupones, forma y modalidades de pago, fechas, etc.)</a:t>
            </a:r>
          </a:p>
          <a:p>
            <a:pPr lvl="2"/>
            <a:r>
              <a:rPr lang="es-MX" sz="2000"/>
              <a:t>Información detallada y amplia de las condiciones y de la situación real del emisor (publicación)</a:t>
            </a:r>
          </a:p>
          <a:p>
            <a:pPr lvl="2"/>
            <a:r>
              <a:rPr lang="es-MX" sz="2000"/>
              <a:t>Información pública</a:t>
            </a:r>
          </a:p>
          <a:p>
            <a:pPr lvl="2"/>
            <a:r>
              <a:rPr lang="es-MX" sz="2000"/>
              <a:t>Agentes de colocación: Bancos de inversión o casas de bolsa</a:t>
            </a:r>
          </a:p>
          <a:p>
            <a:pPr lvl="3"/>
            <a:r>
              <a:rPr lang="es-MX" sz="1800"/>
              <a:t>Colocación garantizada: Si no se venden el agente adquiere la emisión</a:t>
            </a:r>
          </a:p>
          <a:p>
            <a:pPr lvl="3"/>
            <a:r>
              <a:rPr lang="es-MX" sz="1800"/>
              <a:t>Mejores esfuerzos: La colocación dependerá de la demanda del mercado</a:t>
            </a: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31944748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Mercado Primario</a:t>
            </a:r>
            <a:endParaRPr lang="es-E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s-MX" sz="2400"/>
              <a:t>Emisión privada</a:t>
            </a:r>
          </a:p>
          <a:p>
            <a:pPr lvl="2"/>
            <a:r>
              <a:rPr lang="es-MX" sz="2000"/>
              <a:t>No regulada ni reglamentada por comisión de valores, pero sometida a las leyes del país</a:t>
            </a:r>
          </a:p>
          <a:p>
            <a:pPr lvl="2"/>
            <a:r>
              <a:rPr lang="es-MX" sz="2000"/>
              <a:t>Parámetros definidos pero más flexibles que en una emisión pública (resultan más sencillos de renegociar)</a:t>
            </a:r>
          </a:p>
          <a:p>
            <a:pPr lvl="2"/>
            <a:r>
              <a:rPr lang="es-MX" sz="2000"/>
              <a:t>Información limitada de las condiciones y de la situación real del emisor (sólo disponible para los inversionistas directos y sin un formato definido)</a:t>
            </a:r>
          </a:p>
          <a:p>
            <a:pPr lvl="2"/>
            <a:r>
              <a:rPr lang="es-MX" sz="2000"/>
              <a:t>Información privada</a:t>
            </a:r>
          </a:p>
          <a:p>
            <a:pPr lvl="2"/>
            <a:r>
              <a:rPr lang="es-MX" sz="2000"/>
              <a:t>Agentes de colocación: Bancos de inversión o casas de bolsa quienes colocan la totalidad de la emisión.</a:t>
            </a:r>
          </a:p>
        </p:txBody>
      </p:sp>
    </p:spTree>
    <p:extLst>
      <p:ext uri="{BB962C8B-B14F-4D97-AF65-F5344CB8AC3E}">
        <p14:creationId xmlns:p14="http://schemas.microsoft.com/office/powerpoint/2010/main" val="618180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Mercado secundario</a:t>
            </a:r>
            <a:endParaRPr lang="es-E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sz="2800"/>
              <a:t>Bolsas de valores</a:t>
            </a:r>
          </a:p>
          <a:p>
            <a:pPr lvl="1"/>
            <a:r>
              <a:rPr lang="es-MX" sz="2400"/>
              <a:t>Mercado público, conocido, regulado y transparente</a:t>
            </a:r>
          </a:p>
          <a:p>
            <a:pPr lvl="1"/>
            <a:r>
              <a:rPr lang="es-MX" sz="2400"/>
              <a:t>Ventaja: Protección a inversionistas.</a:t>
            </a:r>
          </a:p>
          <a:p>
            <a:r>
              <a:rPr lang="es-MX" sz="2800"/>
              <a:t>Over the counter</a:t>
            </a:r>
          </a:p>
          <a:p>
            <a:pPr lvl="1"/>
            <a:r>
              <a:rPr lang="es-MX" sz="2400"/>
              <a:t>A través de una institución que ofrece precios de compra y venta por los títulos valores</a:t>
            </a:r>
          </a:p>
          <a:p>
            <a:r>
              <a:rPr lang="es-MX" sz="2800"/>
              <a:t>Transacciones privadas</a:t>
            </a:r>
          </a:p>
          <a:p>
            <a:pPr lvl="1"/>
            <a:r>
              <a:rPr lang="es-MX" sz="2400"/>
              <a:t>Entre dos entidades y sin mayor divulgación a terceros</a:t>
            </a:r>
            <a:endParaRPr lang="es-ES" sz="2400"/>
          </a:p>
        </p:txBody>
      </p:sp>
    </p:spTree>
    <p:extLst>
      <p:ext uri="{BB962C8B-B14F-4D97-AF65-F5344CB8AC3E}">
        <p14:creationId xmlns:p14="http://schemas.microsoft.com/office/powerpoint/2010/main" val="121118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U-1 </a:t>
            </a:r>
            <a:r>
              <a:rPr lang="en-US" dirty="0" err="1" smtClean="0"/>
              <a:t>Valoración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b="1" dirty="0" smtClean="0"/>
              <a:t>Objetivos</a:t>
            </a:r>
            <a:r>
              <a:rPr lang="es-ES" b="1" dirty="0"/>
              <a:t>: </a:t>
            </a:r>
            <a:endParaRPr lang="es-VE" b="1" dirty="0"/>
          </a:p>
          <a:p>
            <a:r>
              <a:rPr lang="es-ES_tradnl" dirty="0"/>
              <a:t>Describir las decisiones básicas de las Finanzas Corporativas y el funcionamiento de los mercados financieros. </a:t>
            </a:r>
            <a:endParaRPr lang="es-ES_tradnl" dirty="0" smtClean="0"/>
          </a:p>
          <a:p>
            <a:r>
              <a:rPr lang="es-ES_tradnl" dirty="0" smtClean="0"/>
              <a:t>Analizar </a:t>
            </a:r>
            <a:r>
              <a:rPr lang="es-ES_tradnl" dirty="0"/>
              <a:t>el concepto de valor presente neto. </a:t>
            </a:r>
            <a:endParaRPr lang="es-ES_tradnl" dirty="0" smtClean="0"/>
          </a:p>
          <a:p>
            <a:r>
              <a:rPr lang="es-ES_tradnl" dirty="0" smtClean="0"/>
              <a:t>Aplicar </a:t>
            </a:r>
            <a:r>
              <a:rPr lang="es-ES_tradnl" dirty="0"/>
              <a:t>el concepto de valor presente neto a la decisión de inversión en activos reales. </a:t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Calcular el valor de mercado de bonos y acciones</a:t>
            </a:r>
            <a:r>
              <a:rPr lang="es-ES_tradnl" dirty="0" smtClean="0"/>
              <a:t>.</a:t>
            </a:r>
            <a:r>
              <a:rPr lang="es-ES_tradnl" dirty="0"/>
              <a:t> </a:t>
            </a:r>
            <a:r>
              <a:rPr lang="es-ES" dirty="0"/>
              <a:t>Contenido:</a:t>
            </a:r>
            <a:endParaRPr lang="es-VE" dirty="0"/>
          </a:p>
          <a:p>
            <a:pPr marL="0" indent="0">
              <a:buNone/>
            </a:pPr>
            <a:r>
              <a:rPr lang="es-ES_tradnl" dirty="0" smtClean="0"/>
              <a:t> </a:t>
            </a:r>
            <a:r>
              <a:rPr lang="es-ES_tradnl" dirty="0"/>
              <a:t> </a:t>
            </a:r>
            <a:r>
              <a:rPr lang="es-ES_tradnl" b="1" u="sng" dirty="0" smtClean="0">
                <a:hlinkClick r:id="rId2"/>
              </a:rPr>
              <a:t>Introducción </a:t>
            </a:r>
            <a:r>
              <a:rPr lang="es-ES_tradnl" b="1" u="sng" dirty="0">
                <a:hlinkClick r:id="rId2"/>
              </a:rPr>
              <a:t>a las Finanzas </a:t>
            </a:r>
            <a:r>
              <a:rPr lang="es-ES_tradnl" b="1" u="sng" dirty="0" smtClean="0">
                <a:hlinkClick r:id="rId2"/>
              </a:rPr>
              <a:t>corporativas</a:t>
            </a:r>
            <a:r>
              <a:rPr lang="es-ES_tradnl" dirty="0" smtClean="0"/>
              <a:t/>
            </a:r>
            <a:br>
              <a:rPr lang="es-ES_tradnl" dirty="0" smtClean="0"/>
            </a:br>
            <a:r>
              <a:rPr lang="es-ES_tradnl" dirty="0" smtClean="0"/>
              <a:t>  </a:t>
            </a:r>
            <a:r>
              <a:rPr lang="es-ES_tradnl" b="1" u="sng" dirty="0" smtClean="0">
                <a:hlinkClick r:id="rId3"/>
              </a:rPr>
              <a:t>Valor </a:t>
            </a:r>
            <a:r>
              <a:rPr lang="es-ES_tradnl" b="1" u="sng" dirty="0">
                <a:hlinkClick r:id="rId3"/>
              </a:rPr>
              <a:t>presente Neto y Mercados Financieros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  </a:t>
            </a:r>
            <a:r>
              <a:rPr lang="es-ES_tradnl" b="1" u="sng" dirty="0">
                <a:hlinkClick r:id="rId4"/>
              </a:rPr>
              <a:t>Valoración de Bonos y acciones</a:t>
            </a:r>
            <a:endParaRPr lang="es-VE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42278170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90600" y="990600"/>
          <a:ext cx="7467600" cy="511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Dibujo" r:id="rId3" imgW="2102400" imgH="1440000" progId="FLW3Drawing">
                  <p:embed/>
                </p:oleObj>
              </mc:Choice>
              <mc:Fallback>
                <p:oleObj name="Dibujo" r:id="rId3" imgW="2102400" imgH="1440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467600" cy="511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2089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1066800" y="914400"/>
          <a:ext cx="7467600" cy="529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Dibujo" r:id="rId3" imgW="2059200" imgH="1461600" progId="FLW3Drawing">
                  <p:embed/>
                </p:oleObj>
              </mc:Choice>
              <mc:Fallback>
                <p:oleObj name="Dibujo" r:id="rId3" imgW="2059200" imgH="1461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467600" cy="529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86560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1066800" y="914400"/>
          <a:ext cx="7162800" cy="520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Dibujo" r:id="rId3" imgW="2095200" imgH="1522800" progId="FLW3Drawing">
                  <p:embed/>
                </p:oleObj>
              </mc:Choice>
              <mc:Fallback>
                <p:oleObj name="Dibujo" r:id="rId3" imgW="2095200" imgH="1522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162800" cy="5202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49924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143000" y="1066800"/>
          <a:ext cx="7467600" cy="514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Dibujo" r:id="rId3" imgW="2257200" imgH="1555200" progId="FLW3Drawing">
                  <p:embed/>
                </p:oleObj>
              </mc:Choice>
              <mc:Fallback>
                <p:oleObj name="Dibujo" r:id="rId3" imgW="2257200" imgH="1555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066800"/>
                        <a:ext cx="7467600" cy="514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787115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90600" y="990600"/>
          <a:ext cx="7391400" cy="473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Dibujo" r:id="rId3" imgW="2286000" imgH="1465200" progId="FLW3Drawing">
                  <p:embed/>
                </p:oleObj>
              </mc:Choice>
              <mc:Fallback>
                <p:oleObj name="Dibujo" r:id="rId3" imgW="2286000" imgH="1465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391400" cy="473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375886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1066800" y="990600"/>
          <a:ext cx="7772400" cy="446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Dibujo" r:id="rId3" imgW="2282400" imgH="1314000" progId="FLW3Drawing">
                  <p:embed/>
                </p:oleObj>
              </mc:Choice>
              <mc:Fallback>
                <p:oleObj name="Dibujo" r:id="rId3" imgW="2282400" imgH="1314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7772400" cy="446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76494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143000" y="990600"/>
          <a:ext cx="7467600" cy="531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3" name="Dibujo" r:id="rId3" imgW="2217600" imgH="1580400" progId="FLW3Drawing">
                  <p:embed/>
                </p:oleObj>
              </mc:Choice>
              <mc:Fallback>
                <p:oleObj name="Dibujo" r:id="rId3" imgW="2217600" imgH="1580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7467600" cy="531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49219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66800" y="990600"/>
          <a:ext cx="7239000" cy="5133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Dibujo" r:id="rId3" imgW="2167200" imgH="1537200" progId="FLW3Drawing">
                  <p:embed/>
                </p:oleObj>
              </mc:Choice>
              <mc:Fallback>
                <p:oleObj name="Dibujo" r:id="rId3" imgW="2167200" imgH="1537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7239000" cy="5133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128311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143000" y="990600"/>
          <a:ext cx="7239000" cy="5357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Dibujo" r:id="rId3" imgW="2095200" imgH="1551600" progId="FLW3Drawing">
                  <p:embed/>
                </p:oleObj>
              </mc:Choice>
              <mc:Fallback>
                <p:oleObj name="Dibujo" r:id="rId3" imgW="2095200" imgH="1551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7239000" cy="5357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49561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90600" y="990600"/>
          <a:ext cx="7315200" cy="494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Dibujo" r:id="rId3" imgW="2102400" imgH="1422000" progId="FLW3Drawing">
                  <p:embed/>
                </p:oleObj>
              </mc:Choice>
              <mc:Fallback>
                <p:oleObj name="Dibujo" r:id="rId3" imgW="2102400" imgH="1422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315200" cy="494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2050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017F49-8D6E-4ABB-AAE6-B4195285E3AE}" type="slidenum">
              <a:rPr lang="es-ES"/>
              <a:pPr/>
              <a:t>3</a:t>
            </a:fld>
            <a:endParaRPr lang="es-ES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VE" dirty="0" smtClean="0"/>
              <a:t>Introducción</a:t>
            </a:r>
            <a:endParaRPr lang="es-VE" dirty="0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5127625"/>
          </a:xfrm>
        </p:spPr>
        <p:txBody>
          <a:bodyPr>
            <a:normAutofit/>
          </a:bodyPr>
          <a:lstStyle/>
          <a:p>
            <a:pPr lvl="1">
              <a:lnSpc>
                <a:spcPct val="90000"/>
              </a:lnSpc>
            </a:pPr>
            <a:r>
              <a:rPr lang="es-VE" sz="4400" dirty="0" smtClean="0"/>
              <a:t>¿ </a:t>
            </a:r>
            <a:r>
              <a:rPr lang="es-VE" sz="4400" dirty="0"/>
              <a:t>Qué son las finanzas ?</a:t>
            </a:r>
          </a:p>
          <a:p>
            <a:pPr lvl="1">
              <a:lnSpc>
                <a:spcPct val="90000"/>
              </a:lnSpc>
            </a:pPr>
            <a:r>
              <a:rPr lang="es-VE" sz="4400" dirty="0"/>
              <a:t>Los s</a:t>
            </a:r>
            <a:r>
              <a:rPr lang="es-VE" sz="4400" dirty="0" smtClean="0"/>
              <a:t>eis </a:t>
            </a:r>
            <a:r>
              <a:rPr lang="es-VE" sz="4400" dirty="0"/>
              <a:t>postulados básicos de las finanzas</a:t>
            </a:r>
          </a:p>
          <a:p>
            <a:pPr lvl="1">
              <a:lnSpc>
                <a:spcPct val="90000"/>
              </a:lnSpc>
            </a:pPr>
            <a:r>
              <a:rPr lang="es-VE" sz="4400" dirty="0"/>
              <a:t>Usted y las </a:t>
            </a:r>
            <a:r>
              <a:rPr lang="es-VE" sz="4400" dirty="0" smtClean="0"/>
              <a:t>finanzas</a:t>
            </a:r>
            <a:endParaRPr lang="es-VE" sz="4400" dirty="0"/>
          </a:p>
        </p:txBody>
      </p:sp>
    </p:spTree>
    <p:extLst>
      <p:ext uri="{BB962C8B-B14F-4D97-AF65-F5344CB8AC3E}">
        <p14:creationId xmlns:p14="http://schemas.microsoft.com/office/powerpoint/2010/main" val="32560593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066800" y="914400"/>
          <a:ext cx="7543800" cy="4827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Dibujo" r:id="rId3" imgW="2098800" imgH="1342800" progId="FLW3Drawing">
                  <p:embed/>
                </p:oleObj>
              </mc:Choice>
              <mc:Fallback>
                <p:oleObj name="Dibujo" r:id="rId3" imgW="2098800" imgH="1342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543800" cy="4827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570845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90600" y="838200"/>
          <a:ext cx="7696200" cy="570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Dibujo" r:id="rId3" imgW="2102400" imgH="1558800" progId="FLW3Drawing">
                  <p:embed/>
                </p:oleObj>
              </mc:Choice>
              <mc:Fallback>
                <p:oleObj name="Dibujo" r:id="rId3" imgW="2102400" imgH="1558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7696200" cy="570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0961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90600" y="990600"/>
          <a:ext cx="7772400" cy="541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7" name="Dibujo" r:id="rId3" imgW="2203200" imgH="1537200" progId="FLW3Drawing">
                  <p:embed/>
                </p:oleObj>
              </mc:Choice>
              <mc:Fallback>
                <p:oleObj name="Dibujo" r:id="rId3" imgW="2203200" imgH="1537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772400" cy="541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6403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90600" y="1066800"/>
          <a:ext cx="7467600" cy="511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Dibujo" r:id="rId3" imgW="2095200" imgH="1436400" progId="FLW3Drawing">
                  <p:embed/>
                </p:oleObj>
              </mc:Choice>
              <mc:Fallback>
                <p:oleObj name="Dibujo" r:id="rId3" imgW="2095200" imgH="1436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066800"/>
                        <a:ext cx="7467600" cy="5119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273932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066800" y="1066800"/>
          <a:ext cx="7620000" cy="425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5" name="Dibujo" r:id="rId3" imgW="1998000" imgH="1116000" progId="FLW3Drawing">
                  <p:embed/>
                </p:oleObj>
              </mc:Choice>
              <mc:Fallback>
                <p:oleObj name="Dibujo" r:id="rId3" imgW="1998000" imgH="1116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620000" cy="425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4145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90600" y="914400"/>
          <a:ext cx="7543800" cy="565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9" name="Dibujo" r:id="rId3" imgW="2156400" imgH="1616400" progId="FLW3Drawing">
                  <p:embed/>
                </p:oleObj>
              </mc:Choice>
              <mc:Fallback>
                <p:oleObj name="Dibujo" r:id="rId3" imgW="2156400" imgH="1616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14400"/>
                        <a:ext cx="7543800" cy="565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9996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90600" y="914400"/>
          <a:ext cx="7391400" cy="5640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3" name="Dibujo" r:id="rId3" imgW="2005200" imgH="1530000" progId="FLW3Drawing">
                  <p:embed/>
                </p:oleObj>
              </mc:Choice>
              <mc:Fallback>
                <p:oleObj name="Dibujo" r:id="rId3" imgW="2005200" imgH="1530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14400"/>
                        <a:ext cx="7391400" cy="5640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749959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Valoración de bonos</a:t>
            </a: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Bonos: Un bono es un instrumento a un término determinado que en general paga cupones cada determinado periodo de tiempo y al final de su vigencia repaga una cantidad de dinero denominada principal , valor facial o valor nominal: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El valor de un bono es: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i = n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B = </a:t>
            </a:r>
            <a:r>
              <a:rPr lang="es-ES" sz="1800">
                <a:latin typeface="Symbol" pitchFamily="18" charset="2"/>
              </a:rPr>
              <a:t>S</a:t>
            </a:r>
            <a:r>
              <a:rPr lang="en-US" sz="1800"/>
              <a:t>      c/(1+r)^i + M/(1+r)^n 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i = 1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 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B = Valor del bono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c = Monto del cupón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n = Número de periodos o término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r = Tasa de descuento (la pone el mercado)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M = Valor facial o valor nominal del bono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10275370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Valoración de bonos</a:t>
            </a:r>
            <a:endParaRPr lang="es-E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Si expresamos c como un porcentaje de M (cuando M, no se especifica, se supone que es 100 %, es decir, los precios de los bonos se especifican en porcentajes de su valor nominal o facial), entonces: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B = [c/r x (1-1/(1+r)^n) + 1/(1+r)^n] x M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sz="1800"/>
              <a:t> </a:t>
            </a:r>
            <a:endParaRPr lang="es-ES" sz="18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Si B &gt; M Se dice que el bono se cotiza a prima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Si B &gt; M Se dice que el bono se cotiza a descuento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Si B = M Se dice que el bono se cotiza a la par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Para que B = M, c deberá ser igual a r, veamos: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Si c = r, tendremos: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B = [1 x (1 – 1/(1+r)^n)+ 1/(1+r)^n} x M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1800"/>
              <a:t>B = [1 – </a:t>
            </a:r>
            <a:r>
              <a:rPr lang="es-ES" sz="1800" i="1"/>
              <a:t>1/(1+r)^n + 1/(1+r)^n</a:t>
            </a:r>
            <a:r>
              <a:rPr lang="es-ES" sz="1800"/>
              <a:t>] x M </a:t>
            </a:r>
            <a:r>
              <a:rPr lang="en-US" sz="1800">
                <a:sym typeface="Wingdings" pitchFamily="2" charset="2"/>
              </a:rPr>
              <a:t></a:t>
            </a:r>
            <a:r>
              <a:rPr lang="es-ES" sz="1800"/>
              <a:t> B = M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22079658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Valoración de bonos</a:t>
            </a:r>
            <a:endParaRPr lang="es-E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Rendimiento al vencimiento o yield to maturity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 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En ese caso, la determinación se hace por iteraciones</a:t>
            </a:r>
            <a:r>
              <a:rPr lang="es-MX" sz="2400"/>
              <a:t> </a:t>
            </a:r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sucesivas, es decir, se tiene como dato el valor del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bono, su cupón, su valor facial y el número de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cupones (B, C, M y n respectivamente) y se busca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determinar su rendimiento, esta determinación se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efectúa estimando el nivel de la r, si para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determinada r el Valor presente del bono es mayor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que B, entonces r debe ser incrementada, en caso </a:t>
            </a:r>
            <a:endParaRPr lang="es-MX" sz="2400"/>
          </a:p>
          <a:p>
            <a:pPr algn="just">
              <a:lnSpc>
                <a:spcPct val="90000"/>
              </a:lnSpc>
              <a:buFontTx/>
              <a:buNone/>
            </a:pPr>
            <a:r>
              <a:rPr lang="es-ES" sz="2400"/>
              <a:t>contrario, r deberá ser disminuida.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sz="2400"/>
          </a:p>
        </p:txBody>
      </p:sp>
    </p:spTree>
    <p:extLst>
      <p:ext uri="{BB962C8B-B14F-4D97-AF65-F5344CB8AC3E}">
        <p14:creationId xmlns:p14="http://schemas.microsoft.com/office/powerpoint/2010/main" val="3929350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AFD11B-1D83-4825-A7F2-8C77E346FE31}" type="slidenum">
              <a:rPr lang="es-ES"/>
              <a:pPr/>
              <a:t>4</a:t>
            </a:fld>
            <a:endParaRPr lang="es-ES"/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VE"/>
              <a:t>¿ Qué son las finanzas ?</a:t>
            </a:r>
            <a:endParaRPr lang="es-ES"/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La “ciencia” del dinero</a:t>
            </a:r>
          </a:p>
          <a:p>
            <a:endParaRPr lang="es-VE"/>
          </a:p>
          <a:p>
            <a:r>
              <a:rPr lang="es-VE"/>
              <a:t>Negocios, banca, asuntos económicos</a:t>
            </a:r>
          </a:p>
          <a:p>
            <a:endParaRPr lang="es-VE"/>
          </a:p>
          <a:p>
            <a:r>
              <a:rPr lang="es-VE"/>
              <a:t>Disciplina que estudia la relación entre las personas y el dinero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4506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Ejemplos:</a:t>
            </a:r>
            <a:endParaRPr lang="es-E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s-MX"/>
              <a:t>Anexo ejemplos de bonos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12558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1010" name="Object 2"/>
          <p:cNvGraphicFramePr>
            <a:graphicFrameLocks noChangeAspect="1"/>
          </p:cNvGraphicFramePr>
          <p:nvPr/>
        </p:nvGraphicFramePr>
        <p:xfrm>
          <a:off x="1143000" y="990600"/>
          <a:ext cx="6934200" cy="545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Dibujo" r:id="rId3" imgW="2019600" imgH="1587600" progId="FLW3Drawing">
                  <p:embed/>
                </p:oleObj>
              </mc:Choice>
              <mc:Fallback>
                <p:oleObj name="Dibujo" r:id="rId3" imgW="2019600" imgH="1587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6934200" cy="545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705118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034" name="Object 2"/>
          <p:cNvGraphicFramePr>
            <a:graphicFrameLocks noChangeAspect="1"/>
          </p:cNvGraphicFramePr>
          <p:nvPr/>
        </p:nvGraphicFramePr>
        <p:xfrm>
          <a:off x="1066800" y="1066800"/>
          <a:ext cx="6858000" cy="5076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Dibujo" r:id="rId3" imgW="2120400" imgH="1569600" progId="FLW3Drawing">
                  <p:embed/>
                </p:oleObj>
              </mc:Choice>
              <mc:Fallback>
                <p:oleObj name="Dibujo" r:id="rId3" imgW="2120400" imgH="1569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6858000" cy="5076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2015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3058" name="Object 2"/>
          <p:cNvGraphicFramePr>
            <a:graphicFrameLocks noChangeAspect="1"/>
          </p:cNvGraphicFramePr>
          <p:nvPr/>
        </p:nvGraphicFramePr>
        <p:xfrm>
          <a:off x="1295400" y="1143000"/>
          <a:ext cx="6858000" cy="537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Dibujo" r:id="rId3" imgW="1998000" imgH="1566000" progId="FLW3Drawing">
                  <p:embed/>
                </p:oleObj>
              </mc:Choice>
              <mc:Fallback>
                <p:oleObj name="Dibujo" r:id="rId3" imgW="1998000" imgH="1566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143000"/>
                        <a:ext cx="6858000" cy="537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5851316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082" name="Object 2"/>
          <p:cNvGraphicFramePr>
            <a:graphicFrameLocks noChangeAspect="1"/>
          </p:cNvGraphicFramePr>
          <p:nvPr/>
        </p:nvGraphicFramePr>
        <p:xfrm>
          <a:off x="1066800" y="1066800"/>
          <a:ext cx="7467600" cy="511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Dibujo" r:id="rId3" imgW="1998000" imgH="1368000" progId="FLW3Drawing">
                  <p:embed/>
                </p:oleObj>
              </mc:Choice>
              <mc:Fallback>
                <p:oleObj name="Dibujo" r:id="rId3" imgW="1998000" imgH="1368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467600" cy="511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84598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5106" name="Object 2"/>
          <p:cNvGraphicFramePr>
            <a:graphicFrameLocks noChangeAspect="1"/>
          </p:cNvGraphicFramePr>
          <p:nvPr/>
        </p:nvGraphicFramePr>
        <p:xfrm>
          <a:off x="1143000" y="381000"/>
          <a:ext cx="7239000" cy="558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Dibujo" r:id="rId3" imgW="2167200" imgH="1674000" progId="FLW3Drawing">
                  <p:embed/>
                </p:oleObj>
              </mc:Choice>
              <mc:Fallback>
                <p:oleObj name="Dibujo" r:id="rId3" imgW="2167200" imgH="1674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81000"/>
                        <a:ext cx="7239000" cy="558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36318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b="1" dirty="0"/>
              <a:t>U - 2: Presupuesto de Capital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VE" b="1" dirty="0"/>
              <a:t>Objetivos: </a:t>
            </a:r>
          </a:p>
          <a:p>
            <a:r>
              <a:rPr lang="es-ES_tradnl" dirty="0"/>
              <a:t>Aplicar las reglas de inversión alternativas a las decisiones de inversión en proyectos independientes y mutuamente excluyentes. </a:t>
            </a:r>
            <a:endParaRPr lang="es-ES_tradnl" dirty="0" smtClean="0"/>
          </a:p>
          <a:p>
            <a:r>
              <a:rPr lang="es-ES_tradnl" dirty="0" smtClean="0"/>
              <a:t>Calcular </a:t>
            </a:r>
            <a:r>
              <a:rPr lang="es-ES_tradnl" dirty="0"/>
              <a:t>los principales componentes del flujo de efectivo en proyectos de presupuesto de capital: inversión inicial, flujo de caja operativo y flujo de caja terminal. </a:t>
            </a:r>
            <a:endParaRPr lang="es-ES_tradnl" dirty="0" smtClean="0"/>
          </a:p>
          <a:p>
            <a:r>
              <a:rPr lang="es-ES_tradnl" dirty="0" smtClean="0"/>
              <a:t>Determinar </a:t>
            </a:r>
            <a:r>
              <a:rPr lang="es-ES_tradnl" dirty="0"/>
              <a:t>el efecto de la inflación en el flujo de caja. </a:t>
            </a:r>
            <a:endParaRPr lang="es-ES_tradnl" dirty="0" smtClean="0"/>
          </a:p>
          <a:p>
            <a:r>
              <a:rPr lang="es-ES_tradnl" dirty="0" smtClean="0"/>
              <a:t>Aplicar </a:t>
            </a:r>
            <a:r>
              <a:rPr lang="es-ES_tradnl" dirty="0"/>
              <a:t>el análisis de sensibilidad y el análisis de escenarios para evaluar el riesgo de un proyecto. </a:t>
            </a:r>
            <a:endParaRPr lang="es-VE" dirty="0"/>
          </a:p>
          <a:p>
            <a:r>
              <a:rPr lang="es-ES" b="1" dirty="0"/>
              <a:t>Contenido:</a:t>
            </a:r>
            <a:endParaRPr lang="es-VE" b="1" dirty="0"/>
          </a:p>
          <a:p>
            <a:pPr marL="0" indent="0">
              <a:buNone/>
            </a:pPr>
            <a:r>
              <a:rPr lang="es-ES_tradnl" dirty="0"/>
              <a:t>  </a:t>
            </a:r>
            <a:r>
              <a:rPr lang="es-ES_tradnl" b="1" u="sng" dirty="0">
                <a:hlinkClick r:id="rId2"/>
              </a:rPr>
              <a:t>Reglas de Inversión alternativas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dirty="0"/>
              <a:t>  </a:t>
            </a:r>
            <a:r>
              <a:rPr lang="es-ES_tradnl" b="1" u="sng" dirty="0">
                <a:hlinkClick r:id="rId3"/>
              </a:rPr>
              <a:t>VPN y Presupuesto de Capital</a:t>
            </a:r>
            <a:endParaRPr lang="es-VE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229799888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1066800"/>
          <a:ext cx="7696200" cy="331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Dibujo" r:id="rId3" imgW="2322000" imgH="1000800" progId="FLW3Drawing">
                  <p:embed/>
                </p:oleObj>
              </mc:Choice>
              <mc:Fallback>
                <p:oleObj name="Dibujo" r:id="rId3" imgW="2322000" imgH="1000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066800"/>
                        <a:ext cx="7696200" cy="3314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6324659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1066800" y="1066800"/>
          <a:ext cx="7315200" cy="515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Dibujo" r:id="rId3" imgW="2044800" imgH="1440000" progId="FLW3Drawing">
                  <p:embed/>
                </p:oleObj>
              </mc:Choice>
              <mc:Fallback>
                <p:oleObj name="Dibujo" r:id="rId3" imgW="2044800" imgH="1440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315200" cy="515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5741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1066800" y="914400"/>
          <a:ext cx="7315200" cy="540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Dibujo" r:id="rId3" imgW="1998000" imgH="1476000" progId="FLW3Drawing">
                  <p:embed/>
                </p:oleObj>
              </mc:Choice>
              <mc:Fallback>
                <p:oleObj name="Dibujo" r:id="rId3" imgW="1998000" imgH="1476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315200" cy="540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62963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E365C-7BC1-4758-931B-F20D881450E2}" type="slidenum">
              <a:rPr lang="es-ES"/>
              <a:pPr/>
              <a:t>5</a:t>
            </a:fld>
            <a:endParaRPr lang="es-ES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s-VE" dirty="0"/>
              <a:t>Los </a:t>
            </a:r>
            <a:r>
              <a:rPr lang="es-VE" dirty="0" smtClean="0"/>
              <a:t>seis</a:t>
            </a:r>
            <a:br>
              <a:rPr lang="es-VE" dirty="0" smtClean="0"/>
            </a:br>
            <a:r>
              <a:rPr lang="es-VE" dirty="0" smtClean="0"/>
              <a:t> </a:t>
            </a:r>
            <a:r>
              <a:rPr lang="es-VE" dirty="0"/>
              <a:t>postulados básicos</a:t>
            </a:r>
            <a:endParaRPr lang="es-E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4632" cy="4104481"/>
          </a:xfrm>
        </p:spPr>
        <p:txBody>
          <a:bodyPr>
            <a:normAutofit lnSpcReduction="10000"/>
          </a:bodyPr>
          <a:lstStyle/>
          <a:p>
            <a:r>
              <a:rPr lang="es-VE" dirty="0"/>
              <a:t>El dinero vale más hoy que mañana</a:t>
            </a:r>
          </a:p>
          <a:p>
            <a:r>
              <a:rPr lang="es-VE" dirty="0"/>
              <a:t>No existe nada gratuito</a:t>
            </a:r>
          </a:p>
          <a:p>
            <a:r>
              <a:rPr lang="es-VE" dirty="0"/>
              <a:t>El mercado define el valor de las cosas</a:t>
            </a:r>
          </a:p>
          <a:p>
            <a:r>
              <a:rPr lang="es-VE" dirty="0"/>
              <a:t>El ser humano es adverso al riesgo, excepto por el beneficio</a:t>
            </a:r>
          </a:p>
          <a:p>
            <a:r>
              <a:rPr lang="es-VE" dirty="0"/>
              <a:t>La diversificación reduce el </a:t>
            </a:r>
            <a:r>
              <a:rPr lang="es-VE" dirty="0" smtClean="0"/>
              <a:t>riesgo</a:t>
            </a:r>
          </a:p>
          <a:p>
            <a:r>
              <a:rPr lang="en-US" dirty="0" err="1" smtClean="0"/>
              <a:t>Regla</a:t>
            </a:r>
            <a:r>
              <a:rPr lang="en-US" dirty="0" smtClean="0"/>
              <a:t> de </a:t>
            </a:r>
            <a:r>
              <a:rPr lang="en-US" dirty="0" err="1" smtClean="0"/>
              <a:t>oro</a:t>
            </a:r>
            <a:r>
              <a:rPr lang="en-US" dirty="0" smtClean="0"/>
              <a:t>, </a:t>
            </a:r>
            <a:r>
              <a:rPr lang="en-US" dirty="0" err="1" smtClean="0"/>
              <a:t>quien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oro</a:t>
            </a:r>
            <a:r>
              <a:rPr lang="en-US" dirty="0" smtClean="0"/>
              <a:t>, </a:t>
            </a:r>
            <a:r>
              <a:rPr lang="en-US" dirty="0" err="1" smtClean="0"/>
              <a:t>hace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reglas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6808659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1143000" y="1143000"/>
          <a:ext cx="6553200" cy="515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8" name="Dibujo" r:id="rId3" imgW="1998000" imgH="1569600" progId="FLW3Drawing">
                  <p:embed/>
                </p:oleObj>
              </mc:Choice>
              <mc:Fallback>
                <p:oleObj name="Dibujo" r:id="rId3" imgW="1998000" imgH="1569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143000"/>
                        <a:ext cx="6553200" cy="5151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80478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990600" y="990600"/>
          <a:ext cx="7162800" cy="520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Dibujo" r:id="rId3" imgW="1998000" imgH="1450800" progId="FLW3Drawing">
                  <p:embed/>
                </p:oleObj>
              </mc:Choice>
              <mc:Fallback>
                <p:oleObj name="Dibujo" r:id="rId3" imgW="1998000" imgH="1450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162800" cy="5203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03278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990600"/>
          <a:ext cx="7543800" cy="45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6" name="Dibujo" r:id="rId3" imgW="2152800" imgH="1310400" progId="FLW3Drawing">
                  <p:embed/>
                </p:oleObj>
              </mc:Choice>
              <mc:Fallback>
                <p:oleObj name="Dibujo" r:id="rId3" imgW="2152800" imgH="1310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990600"/>
                        <a:ext cx="7543800" cy="458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35447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90600" y="990600"/>
          <a:ext cx="7162800" cy="458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0" name="Dibujo" r:id="rId3" imgW="2127600" imgH="1360800" progId="FLW3Drawing">
                  <p:embed/>
                </p:oleObj>
              </mc:Choice>
              <mc:Fallback>
                <p:oleObj name="Dibujo" r:id="rId3" imgW="2127600" imgH="1360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90600"/>
                        <a:ext cx="7162800" cy="458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36190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Modelo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r>
              <a:rPr lang="en-US" dirty="0" smtClean="0"/>
              <a:t> </a:t>
            </a:r>
            <a:r>
              <a:rPr lang="en-US" dirty="0" err="1" smtClean="0"/>
              <a:t>financiera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64191518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b="1" dirty="0"/>
              <a:t>U - 3: Riesgo y rendimiento</a:t>
            </a:r>
            <a:br>
              <a:rPr lang="es-VE" b="1" dirty="0"/>
            </a:b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VE" b="1" dirty="0"/>
              <a:t>Objetivos: </a:t>
            </a:r>
          </a:p>
          <a:p>
            <a:r>
              <a:rPr lang="es-ES_tradnl" dirty="0"/>
              <a:t>Describir los procedimientos para evaluar el riesgo y rendimiento de un activo individual. </a:t>
            </a:r>
            <a:br>
              <a:rPr lang="es-ES_tradnl" dirty="0"/>
            </a:br>
            <a:endParaRPr lang="es-ES_tradnl" dirty="0" smtClean="0"/>
          </a:p>
          <a:p>
            <a:r>
              <a:rPr lang="es-ES_tradnl" dirty="0" smtClean="0"/>
              <a:t>Describir </a:t>
            </a:r>
            <a:r>
              <a:rPr lang="es-ES_tradnl" dirty="0"/>
              <a:t>los procedimientos para evaluar el riesgo y rendimiento de una cartera. </a:t>
            </a:r>
            <a:endParaRPr lang="es-ES_tradnl" dirty="0" smtClean="0"/>
          </a:p>
          <a:p>
            <a:r>
              <a:rPr lang="es-ES_tradnl" dirty="0" smtClean="0"/>
              <a:t>Aplicar </a:t>
            </a:r>
            <a:r>
              <a:rPr lang="es-ES_tradnl" dirty="0"/>
              <a:t>el modelo de valoración de activos de capital para determinar el rendimiento requerido de un activo. </a:t>
            </a:r>
            <a:br>
              <a:rPr lang="es-ES_tradnl" dirty="0"/>
            </a:br>
            <a:endParaRPr lang="es-ES_tradnl" dirty="0" smtClean="0"/>
          </a:p>
          <a:p>
            <a:r>
              <a:rPr lang="es-ES_tradnl" dirty="0" smtClean="0"/>
              <a:t>Calcular </a:t>
            </a:r>
            <a:r>
              <a:rPr lang="es-ES_tradnl" dirty="0"/>
              <a:t>el costo promedio ponderado de capital para valorar un proyecto de inversión. </a:t>
            </a:r>
            <a:br>
              <a:rPr lang="es-ES_tradnl" dirty="0"/>
            </a:br>
            <a:r>
              <a:rPr lang="es-ES_tradnl" dirty="0"/>
              <a:t/>
            </a:r>
            <a:br>
              <a:rPr lang="es-ES_tradnl" dirty="0"/>
            </a:br>
            <a:endParaRPr lang="es-VE" dirty="0"/>
          </a:p>
          <a:p>
            <a:r>
              <a:rPr lang="es-ES" b="1" dirty="0"/>
              <a:t>Contenido:</a:t>
            </a:r>
            <a:endParaRPr lang="es-VE" b="1" dirty="0"/>
          </a:p>
          <a:p>
            <a:pPr marL="0" indent="0">
              <a:buNone/>
            </a:pPr>
            <a:r>
              <a:rPr lang="es-ES_tradnl" b="1" u="sng" dirty="0" smtClean="0">
                <a:hlinkClick r:id="rId2"/>
              </a:rPr>
              <a:t>Riesgo </a:t>
            </a:r>
            <a:r>
              <a:rPr lang="es-ES_tradnl" b="1" u="sng" dirty="0">
                <a:hlinkClick r:id="rId2"/>
              </a:rPr>
              <a:t>y rendimiento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b="1" u="sng" dirty="0" smtClean="0">
                <a:hlinkClick r:id="rId3"/>
              </a:rPr>
              <a:t>Modelo </a:t>
            </a:r>
            <a:r>
              <a:rPr lang="es-ES_tradnl" b="1" u="sng" dirty="0">
                <a:hlinkClick r:id="rId3"/>
              </a:rPr>
              <a:t>de valoración de activos de capital (CAPM)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b="1" u="sng" dirty="0" smtClean="0">
                <a:hlinkClick r:id="rId4"/>
              </a:rPr>
              <a:t>Costo </a:t>
            </a:r>
            <a:r>
              <a:rPr lang="es-ES_tradnl" b="1" u="sng" dirty="0">
                <a:hlinkClick r:id="rId4"/>
              </a:rPr>
              <a:t>de </a:t>
            </a:r>
            <a:r>
              <a:rPr lang="es-ES_tradnl" b="1" u="sng" dirty="0" smtClean="0">
                <a:hlinkClick r:id="rId4"/>
              </a:rPr>
              <a:t>Capital </a:t>
            </a:r>
          </a:p>
          <a:p>
            <a:pPr marL="0" indent="0">
              <a:buNone/>
            </a:pPr>
            <a:r>
              <a:rPr lang="es-ES_tradnl" b="1" u="sng" dirty="0" smtClean="0">
                <a:hlinkClick r:id="rId4"/>
              </a:rPr>
              <a:t>Estructura de </a:t>
            </a:r>
            <a:r>
              <a:rPr lang="es-ES_tradnl" b="1" u="sng" dirty="0" err="1" smtClean="0">
                <a:hlinkClick r:id="rId4"/>
              </a:rPr>
              <a:t>Capitall</a:t>
            </a:r>
            <a:endParaRPr lang="es-VE" dirty="0"/>
          </a:p>
          <a:p>
            <a:pPr marL="0" indent="0">
              <a:buNone/>
            </a:pPr>
            <a:endParaRPr lang="es-VE" dirty="0"/>
          </a:p>
          <a:p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174063537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Riesgo / Retorno</a:t>
            </a:r>
            <a:endParaRPr lang="es-ES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/>
              <a:t>Cada inversionista define sus niveles de retorno y riesgo deseables</a:t>
            </a:r>
          </a:p>
          <a:p>
            <a:pPr lvl="1">
              <a:lnSpc>
                <a:spcPct val="90000"/>
              </a:lnSpc>
            </a:pPr>
            <a:r>
              <a:rPr lang="es-MX"/>
              <a:t>Ej: Ganar un millón de dólares a riesgo de perder su casa o</a:t>
            </a:r>
          </a:p>
          <a:p>
            <a:pPr lvl="1">
              <a:lnSpc>
                <a:spcPct val="90000"/>
              </a:lnSpc>
            </a:pPr>
            <a:r>
              <a:rPr lang="es-MX"/>
              <a:t>Ganar la lotería de Florida apostando cinco dólares</a:t>
            </a:r>
          </a:p>
          <a:p>
            <a:pPr>
              <a:lnSpc>
                <a:spcPct val="90000"/>
              </a:lnSpc>
            </a:pPr>
            <a:r>
              <a:rPr lang="es-MX"/>
              <a:t>Las distintas combinaciones o pares entre riesgo y retorno define las curvas de indiferencia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01485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Terminología básica</a:t>
            </a:r>
            <a:endParaRPr lang="es-E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Retorno esperado (rendimiento promedio y por tanto el de mayor probabilidad de ocurrencia, es una variable aleatoria)</a:t>
            </a:r>
          </a:p>
          <a:p>
            <a:pPr lvl="1"/>
            <a:r>
              <a:rPr lang="es-MX"/>
              <a:t>Variable aleatoria: Eventos cuyos resultados no conocemos de antemano</a:t>
            </a:r>
          </a:p>
          <a:p>
            <a:pPr lvl="1"/>
            <a:r>
              <a:rPr lang="es-MX"/>
              <a:t>Desviación estándar: Es la posible dispersión de la variable aleatoria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5306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034" name="Object 2"/>
          <p:cNvGraphicFramePr>
            <a:graphicFrameLocks noChangeAspect="1"/>
          </p:cNvGraphicFramePr>
          <p:nvPr/>
        </p:nvGraphicFramePr>
        <p:xfrm>
          <a:off x="1066800" y="1066800"/>
          <a:ext cx="7239000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2" name="Dibujo" r:id="rId3" imgW="2156400" imgH="1609200" progId="FLW3Drawing">
                  <p:embed/>
                </p:oleObj>
              </mc:Choice>
              <mc:Fallback>
                <p:oleObj name="Dibujo" r:id="rId3" imgW="2156400" imgH="1609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239000" cy="540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3449480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Retorno Esperado :</a:t>
            </a:r>
            <a:endParaRPr lang="es-ES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Promedio ponderado de los rendimientos esperados en la inversión, usando como peso la probabilidad de que ocurran los eventos:</a:t>
            </a:r>
          </a:p>
          <a:p>
            <a:pPr>
              <a:buFontTx/>
              <a:buNone/>
            </a:pPr>
            <a:r>
              <a:rPr lang="es-MX"/>
              <a:t>                                                                                          </a:t>
            </a:r>
          </a:p>
          <a:p>
            <a:r>
              <a:rPr lang="es-MX"/>
              <a:t>rm = </a:t>
            </a:r>
            <a:r>
              <a:rPr lang="es-MX" sz="6000">
                <a:latin typeface="Symbol" pitchFamily="18" charset="2"/>
              </a:rPr>
              <a:t>S</a:t>
            </a:r>
            <a:r>
              <a:rPr lang="es-MX" sz="3600" baseline="-25000"/>
              <a:t>j=</a:t>
            </a:r>
            <a:r>
              <a:rPr lang="es-MX" sz="3600" baseline="100000"/>
              <a:t>n</a:t>
            </a:r>
            <a:r>
              <a:rPr lang="es-MX" sz="3600" baseline="-25000"/>
              <a:t>1</a:t>
            </a:r>
            <a:r>
              <a:rPr lang="es-MX" sz="4000">
                <a:latin typeface="Symbol" pitchFamily="18" charset="2"/>
              </a:rPr>
              <a:t> </a:t>
            </a:r>
            <a:r>
              <a:rPr lang="es-MX" sz="4000"/>
              <a:t>rj x pj</a:t>
            </a:r>
          </a:p>
          <a:p>
            <a:endParaRPr lang="es-ES" sz="4000"/>
          </a:p>
        </p:txBody>
      </p:sp>
    </p:spTree>
    <p:extLst>
      <p:ext uri="{BB962C8B-B14F-4D97-AF65-F5344CB8AC3E}">
        <p14:creationId xmlns:p14="http://schemas.microsoft.com/office/powerpoint/2010/main" val="733595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0982B8-B97A-4920-88B3-AB268AA77399}" type="slidenum">
              <a:rPr lang="es-ES"/>
              <a:pPr/>
              <a:t>6</a:t>
            </a:fld>
            <a:endParaRPr lang="es-ES"/>
          </a:p>
        </p:txBody>
      </p:sp>
      <p:sp>
        <p:nvSpPr>
          <p:cNvPr id="71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VE"/>
              <a:t>Usted y las finanzas</a:t>
            </a:r>
            <a:endParaRPr lang="es-ES"/>
          </a:p>
        </p:txBody>
      </p:sp>
      <p:sp>
        <p:nvSpPr>
          <p:cNvPr id="717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Las finanzas están en todos los aspectos de nuestras vidas.</a:t>
            </a:r>
          </a:p>
          <a:p>
            <a:r>
              <a:rPr lang="es-VE"/>
              <a:t>La simple existencia de cualquier empresa o actividad humana depende de las finanzas.</a:t>
            </a:r>
          </a:p>
          <a:p>
            <a:r>
              <a:rPr lang="es-VE"/>
              <a:t>A pesar de que no les prestemos atención a las finanzas, en algún momento nos van a afectar, y con mucha probabilidad, en forma adversa.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159245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2082" name="Object 2"/>
          <p:cNvGraphicFramePr>
            <a:graphicFrameLocks noChangeAspect="1"/>
          </p:cNvGraphicFramePr>
          <p:nvPr/>
        </p:nvGraphicFramePr>
        <p:xfrm>
          <a:off x="990600" y="1143000"/>
          <a:ext cx="7467600" cy="526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6" name="Dibujo" r:id="rId3" imgW="2332800" imgH="1645200" progId="FLW3Drawing">
                  <p:embed/>
                </p:oleObj>
              </mc:Choice>
              <mc:Fallback>
                <p:oleObj name="Dibujo" r:id="rId3" imgW="2332800" imgH="1645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7467600" cy="526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254309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Desviación estándar como medida de riesgo</a:t>
            </a:r>
            <a:endParaRPr lang="es-ES"/>
          </a:p>
        </p:txBody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MX">
              <a:latin typeface="Symbol" pitchFamily="18" charset="2"/>
            </a:endParaRPr>
          </a:p>
          <a:p>
            <a:r>
              <a:rPr lang="es-MX" sz="4800">
                <a:latin typeface="Symbol" pitchFamily="18" charset="2"/>
              </a:rPr>
              <a:t>s=S</a:t>
            </a:r>
            <a:r>
              <a:rPr lang="es-MX" sz="4800" baseline="-25000"/>
              <a:t>j</a:t>
            </a:r>
            <a:r>
              <a:rPr lang="es-MX" sz="4800" baseline="80000"/>
              <a:t>n</a:t>
            </a:r>
            <a:r>
              <a:rPr lang="es-MX" sz="4800" baseline="-25000"/>
              <a:t>=1</a:t>
            </a:r>
            <a:r>
              <a:rPr lang="es-MX" sz="4800"/>
              <a:t>((rj -~r)</a:t>
            </a:r>
            <a:r>
              <a:rPr lang="es-MX" sz="4800" baseline="80000"/>
              <a:t>2 </a:t>
            </a:r>
            <a:r>
              <a:rPr lang="es-MX" sz="4800"/>
              <a:t>pj)</a:t>
            </a:r>
            <a:r>
              <a:rPr lang="es-MX" sz="4800" baseline="80000"/>
              <a:t>1/2</a:t>
            </a:r>
            <a:endParaRPr lang="es-ES" sz="480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7569664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4130" name="Object 2"/>
          <p:cNvGraphicFramePr>
            <a:graphicFrameLocks noChangeAspect="1"/>
          </p:cNvGraphicFramePr>
          <p:nvPr/>
        </p:nvGraphicFramePr>
        <p:xfrm>
          <a:off x="0" y="-304800"/>
          <a:ext cx="10369550" cy="682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0" name="Dibujo" r:id="rId3" imgW="2592000" imgH="1706400" progId="FLW3Drawing">
                  <p:embed/>
                </p:oleObj>
              </mc:Choice>
              <mc:Fallback>
                <p:oleObj name="Dibujo" r:id="rId3" imgW="2592000" imgH="1706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304800"/>
                        <a:ext cx="10369550" cy="682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999293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154" name="Object 2"/>
          <p:cNvGraphicFramePr>
            <a:graphicFrameLocks noChangeAspect="1"/>
          </p:cNvGraphicFramePr>
          <p:nvPr/>
        </p:nvGraphicFramePr>
        <p:xfrm>
          <a:off x="990600" y="838200"/>
          <a:ext cx="7543800" cy="416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4" name="Dibujo" r:id="rId3" imgW="1998000" imgH="1101600" progId="FLW3Drawing">
                  <p:embed/>
                </p:oleObj>
              </mc:Choice>
              <mc:Fallback>
                <p:oleObj name="Dibujo" r:id="rId3" imgW="1998000" imgH="1101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7543800" cy="4162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3990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6178" name="Object 2"/>
          <p:cNvGraphicFramePr>
            <a:graphicFrameLocks noChangeAspect="1"/>
          </p:cNvGraphicFramePr>
          <p:nvPr/>
        </p:nvGraphicFramePr>
        <p:xfrm>
          <a:off x="1295400" y="990600"/>
          <a:ext cx="7315200" cy="5348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58" name="Dibujo" r:id="rId3" imgW="2019600" imgH="1476000" progId="FLW3Drawing">
                  <p:embed/>
                </p:oleObj>
              </mc:Choice>
              <mc:Fallback>
                <p:oleObj name="Dibujo" r:id="rId3" imgW="2019600" imgH="1476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90600"/>
                        <a:ext cx="7315200" cy="5348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9744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202" name="Object 2"/>
          <p:cNvGraphicFramePr>
            <a:graphicFrameLocks noChangeAspect="1"/>
          </p:cNvGraphicFramePr>
          <p:nvPr/>
        </p:nvGraphicFramePr>
        <p:xfrm>
          <a:off x="1066800" y="990600"/>
          <a:ext cx="7543800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82" name="Dibujo" r:id="rId3" imgW="2142000" imgH="1411200" progId="FLW3Drawing">
                  <p:embed/>
                </p:oleObj>
              </mc:Choice>
              <mc:Fallback>
                <p:oleObj name="Dibujo" r:id="rId3" imgW="2142000" imgH="1411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7543800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03" name="Text Box 3"/>
          <p:cNvSpPr txBox="1">
            <a:spLocks noChangeArrowheads="1"/>
          </p:cNvSpPr>
          <p:nvPr/>
        </p:nvSpPr>
        <p:spPr bwMode="auto">
          <a:xfrm>
            <a:off x="822325" y="5222875"/>
            <a:ext cx="3841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/>
              <a:t>Volatilidad: Alta variabilidad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354042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8226" name="Object 2"/>
          <p:cNvGraphicFramePr>
            <a:graphicFrameLocks noChangeAspect="1"/>
          </p:cNvGraphicFramePr>
          <p:nvPr/>
        </p:nvGraphicFramePr>
        <p:xfrm>
          <a:off x="990600" y="685800"/>
          <a:ext cx="7620000" cy="538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06" name="Dibujo" r:id="rId3" imgW="2181600" imgH="1540800" progId="FLW3Drawing">
                  <p:embed/>
                </p:oleObj>
              </mc:Choice>
              <mc:Fallback>
                <p:oleObj name="Dibujo" r:id="rId3" imgW="2181600" imgH="1540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85800"/>
                        <a:ext cx="7620000" cy="538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59746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250" name="Object 2"/>
          <p:cNvGraphicFramePr>
            <a:graphicFrameLocks noChangeAspect="1"/>
          </p:cNvGraphicFramePr>
          <p:nvPr/>
        </p:nvGraphicFramePr>
        <p:xfrm>
          <a:off x="990600" y="914400"/>
          <a:ext cx="7391400" cy="558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0" name="Dibujo" r:id="rId3" imgW="2044800" imgH="1544400" progId="FLW3Drawing">
                  <p:embed/>
                </p:oleObj>
              </mc:Choice>
              <mc:Fallback>
                <p:oleObj name="Dibujo" r:id="rId3" imgW="2044800" imgH="1544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14400"/>
                        <a:ext cx="7391400" cy="558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798567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Covarianza y correlación</a:t>
            </a:r>
            <a:endParaRPr lang="es-ES"/>
          </a:p>
        </p:txBody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 sz="2800"/>
              <a:t>Covarianza : </a:t>
            </a:r>
            <a:r>
              <a:rPr lang="es-MX" sz="2800">
                <a:latin typeface="Symbol" pitchFamily="18" charset="2"/>
              </a:rPr>
              <a:t>s</a:t>
            </a:r>
            <a:r>
              <a:rPr lang="es-MX" sz="2800"/>
              <a:t> ij: Una medida estadística de cómo se comportan relativamente dos o más variables o títulos:</a:t>
            </a:r>
          </a:p>
          <a:p>
            <a:pPr lvl="1">
              <a:lnSpc>
                <a:spcPct val="90000"/>
              </a:lnSpc>
            </a:pPr>
            <a:r>
              <a:rPr lang="es-MX" sz="2400"/>
              <a:t>Ejemplo: </a:t>
            </a:r>
          </a:p>
          <a:p>
            <a:pPr lvl="2">
              <a:lnSpc>
                <a:spcPct val="90000"/>
              </a:lnSpc>
            </a:pPr>
            <a:r>
              <a:rPr lang="es-MX" sz="2000"/>
              <a:t>Goodyear y Ford </a:t>
            </a:r>
            <a:r>
              <a:rPr lang="es-MX" sz="2000">
                <a:sym typeface="Wingdings" pitchFamily="2" charset="2"/>
              </a:rPr>
              <a:t></a:t>
            </a:r>
            <a:r>
              <a:rPr lang="es-MX" sz="2000"/>
              <a:t> Correlación positiva</a:t>
            </a:r>
          </a:p>
          <a:p>
            <a:pPr lvl="2">
              <a:lnSpc>
                <a:spcPct val="90000"/>
              </a:lnSpc>
            </a:pPr>
            <a:r>
              <a:rPr lang="es-MX" sz="2000"/>
              <a:t>Leche y refrescos </a:t>
            </a:r>
            <a:r>
              <a:rPr lang="es-MX" sz="2000">
                <a:sym typeface="Wingdings" pitchFamily="2" charset="2"/>
              </a:rPr>
              <a:t> Correlación negativa</a:t>
            </a:r>
          </a:p>
          <a:p>
            <a:pPr>
              <a:lnSpc>
                <a:spcPct val="90000"/>
              </a:lnSpc>
            </a:pPr>
            <a:r>
              <a:rPr lang="es-MX" sz="2800"/>
              <a:t>Correlación, estrechamente relacionada a la covarianza y varía entre –1 y 1</a:t>
            </a:r>
          </a:p>
          <a:p>
            <a:pPr>
              <a:lnSpc>
                <a:spcPct val="90000"/>
              </a:lnSpc>
            </a:pPr>
            <a:r>
              <a:rPr lang="es-MX" sz="2800"/>
              <a:t>La diversificación funciona en la medida en que títulos individuales tengan correlaciones negativas</a:t>
            </a:r>
            <a:endParaRPr lang="es-ES" sz="2800"/>
          </a:p>
        </p:txBody>
      </p:sp>
    </p:spTree>
    <p:extLst>
      <p:ext uri="{BB962C8B-B14F-4D97-AF65-F5344CB8AC3E}">
        <p14:creationId xmlns:p14="http://schemas.microsoft.com/office/powerpoint/2010/main" val="55765262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1066800" y="1066800"/>
          <a:ext cx="7696200" cy="463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4" name="Dibujo" r:id="rId3" imgW="2286000" imgH="1378800" progId="FLW3Drawing">
                  <p:embed/>
                </p:oleObj>
              </mc:Choice>
              <mc:Fallback>
                <p:oleObj name="Dibujo" r:id="rId3" imgW="2286000" imgH="1378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066800"/>
                        <a:ext cx="7696200" cy="463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4371" name="Text Box 3"/>
          <p:cNvSpPr txBox="1">
            <a:spLocks noChangeArrowheads="1"/>
          </p:cNvSpPr>
          <p:nvPr/>
        </p:nvSpPr>
        <p:spPr bwMode="auto">
          <a:xfrm>
            <a:off x="1431925" y="5527675"/>
            <a:ext cx="7053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/>
              <a:t>Riesgo Unico = Riesgo Sistemático o riesgo de mercado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380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9647D4-E401-4161-A2C9-2AF2538687B0}" type="slidenum">
              <a:rPr lang="es-ES"/>
              <a:pPr/>
              <a:t>7</a:t>
            </a:fld>
            <a:endParaRPr lang="es-ES"/>
          </a:p>
        </p:txBody>
      </p:sp>
      <p:sp>
        <p:nvSpPr>
          <p:cNvPr id="268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es-ES_tradnl"/>
              <a:t>El Valor del dinero en el tiempo</a:t>
            </a:r>
            <a:endParaRPr lang="es-ES"/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427038"/>
          </a:xfrm>
        </p:spPr>
        <p:txBody>
          <a:bodyPr>
            <a:normAutofit fontScale="85000" lnSpcReduction="20000"/>
          </a:bodyPr>
          <a:lstStyle/>
          <a:p>
            <a:r>
              <a:rPr lang="es-ES_tradnl"/>
              <a:t> 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5341130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394" name="Object 2"/>
          <p:cNvGraphicFramePr>
            <a:graphicFrameLocks noChangeAspect="1"/>
          </p:cNvGraphicFramePr>
          <p:nvPr/>
        </p:nvGraphicFramePr>
        <p:xfrm>
          <a:off x="1066800" y="838200"/>
          <a:ext cx="7391400" cy="559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78" name="Dibujo" r:id="rId3" imgW="2016000" imgH="1526400" progId="FLW3Drawing">
                  <p:embed/>
                </p:oleObj>
              </mc:Choice>
              <mc:Fallback>
                <p:oleObj name="Dibujo" r:id="rId3" imgW="2016000" imgH="1526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838200"/>
                        <a:ext cx="7391400" cy="559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477762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El Beta</a:t>
            </a:r>
            <a:endParaRPr lang="es-ES"/>
          </a:p>
        </p:txBody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s-MX"/>
              <a:t>Medida del riesgo relativo de una acción o título frente a su mercado:</a:t>
            </a:r>
          </a:p>
          <a:p>
            <a:pPr lvl="1">
              <a:lnSpc>
                <a:spcPct val="90000"/>
              </a:lnSpc>
            </a:pPr>
            <a:r>
              <a:rPr lang="es-MX" sz="6000">
                <a:latin typeface="Symbol" pitchFamily="18" charset="2"/>
              </a:rPr>
              <a:t>b=s(</a:t>
            </a:r>
            <a:r>
              <a:rPr lang="es-MX" sz="6000"/>
              <a:t>j,m) / </a:t>
            </a:r>
            <a:r>
              <a:rPr lang="es-MX" sz="6000">
                <a:latin typeface="Symbol" pitchFamily="18" charset="2"/>
              </a:rPr>
              <a:t>s(</a:t>
            </a:r>
            <a:r>
              <a:rPr lang="es-MX" sz="6000"/>
              <a:t>m)</a:t>
            </a:r>
          </a:p>
          <a:p>
            <a:pPr lvl="1">
              <a:lnSpc>
                <a:spcPct val="90000"/>
              </a:lnSpc>
            </a:pPr>
            <a:r>
              <a:rPr lang="es-MX" sz="3600"/>
              <a:t>Es decir, el Beta de una acción es el equivalente de dividir la covarianza de la acción respecto al mercado sobre la varianza del mercado</a:t>
            </a:r>
          </a:p>
          <a:p>
            <a:pPr lvl="1">
              <a:lnSpc>
                <a:spcPct val="90000"/>
              </a:lnSpc>
            </a:pPr>
            <a:endParaRPr lang="es-MX" sz="6000"/>
          </a:p>
          <a:p>
            <a:pPr lvl="1">
              <a:lnSpc>
                <a:spcPct val="90000"/>
              </a:lnSpc>
            </a:pP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7743728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42" name="Object 2"/>
          <p:cNvGraphicFramePr>
            <a:graphicFrameLocks noChangeAspect="1"/>
          </p:cNvGraphicFramePr>
          <p:nvPr/>
        </p:nvGraphicFramePr>
        <p:xfrm>
          <a:off x="1066800" y="1143000"/>
          <a:ext cx="70866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2" name="Dibujo" r:id="rId3" imgW="2246400" imgH="1735200" progId="FLW3Drawing">
                  <p:embed/>
                </p:oleObj>
              </mc:Choice>
              <mc:Fallback>
                <p:oleObj name="Dibujo" r:id="rId3" imgW="2246400" imgH="1735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7086600" cy="547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8282452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8466" name="Object 2"/>
          <p:cNvGraphicFramePr>
            <a:graphicFrameLocks noChangeAspect="1"/>
          </p:cNvGraphicFramePr>
          <p:nvPr/>
        </p:nvGraphicFramePr>
        <p:xfrm>
          <a:off x="1066800" y="1143000"/>
          <a:ext cx="7543800" cy="497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6" name="Dibujo" r:id="rId3" imgW="2250000" imgH="1483200" progId="FLW3Drawing">
                  <p:embed/>
                </p:oleObj>
              </mc:Choice>
              <mc:Fallback>
                <p:oleObj name="Dibujo" r:id="rId3" imgW="2250000" imgH="1483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7543800" cy="497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398256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490" name="Object 2"/>
          <p:cNvGraphicFramePr>
            <a:graphicFrameLocks noChangeAspect="1"/>
          </p:cNvGraphicFramePr>
          <p:nvPr/>
        </p:nvGraphicFramePr>
        <p:xfrm>
          <a:off x="990600" y="914400"/>
          <a:ext cx="7696200" cy="557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0" name="Dibujo" r:id="rId3" imgW="1998000" imgH="1447200" progId="FLW3Drawing">
                  <p:embed/>
                </p:oleObj>
              </mc:Choice>
              <mc:Fallback>
                <p:oleObj name="Dibujo" r:id="rId3" imgW="1998000" imgH="1447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914400"/>
                        <a:ext cx="7696200" cy="557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3117012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514" name="Object 2"/>
          <p:cNvGraphicFramePr>
            <a:graphicFrameLocks noChangeAspect="1"/>
          </p:cNvGraphicFramePr>
          <p:nvPr/>
        </p:nvGraphicFramePr>
        <p:xfrm>
          <a:off x="1066800" y="1143000"/>
          <a:ext cx="7620000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4" name="Dibujo" r:id="rId3" imgW="1980000" imgH="1058400" progId="FLW3Drawing">
                  <p:embed/>
                </p:oleObj>
              </mc:Choice>
              <mc:Fallback>
                <p:oleObj name="Dibujo" r:id="rId3" imgW="1980000" imgH="1058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143000"/>
                        <a:ext cx="7620000" cy="4070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663574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1538" name="Object 2"/>
          <p:cNvGraphicFramePr>
            <a:graphicFrameLocks noChangeAspect="1"/>
          </p:cNvGraphicFramePr>
          <p:nvPr/>
        </p:nvGraphicFramePr>
        <p:xfrm>
          <a:off x="914400" y="838200"/>
          <a:ext cx="7772400" cy="5208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298" name="Dibujo" r:id="rId3" imgW="1998000" imgH="1339200" progId="FLW3Drawing">
                  <p:embed/>
                </p:oleObj>
              </mc:Choice>
              <mc:Fallback>
                <p:oleObj name="Dibujo" r:id="rId3" imgW="1998000" imgH="1339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838200"/>
                        <a:ext cx="7772400" cy="5208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4862662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2562" name="Object 2"/>
          <p:cNvGraphicFramePr>
            <a:graphicFrameLocks noChangeAspect="1"/>
          </p:cNvGraphicFramePr>
          <p:nvPr/>
        </p:nvGraphicFramePr>
        <p:xfrm>
          <a:off x="1295400" y="1066800"/>
          <a:ext cx="6705600" cy="533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22" name="Dibujo" r:id="rId3" imgW="1998000" imgH="1587600" progId="FLW3Drawing">
                  <p:embed/>
                </p:oleObj>
              </mc:Choice>
              <mc:Fallback>
                <p:oleObj name="Dibujo" r:id="rId3" imgW="1998000" imgH="15876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066800"/>
                        <a:ext cx="6705600" cy="5330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2254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3586" name="Object 2"/>
          <p:cNvGraphicFramePr>
            <a:graphicFrameLocks noChangeAspect="1"/>
          </p:cNvGraphicFramePr>
          <p:nvPr/>
        </p:nvGraphicFramePr>
        <p:xfrm>
          <a:off x="1143000" y="990600"/>
          <a:ext cx="7467600" cy="4427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46" name="Dibujo" r:id="rId3" imgW="1998000" imgH="1184400" progId="FLW3Drawing">
                  <p:embed/>
                </p:oleObj>
              </mc:Choice>
              <mc:Fallback>
                <p:oleObj name="Dibujo" r:id="rId3" imgW="1998000" imgH="1184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90600"/>
                        <a:ext cx="7467600" cy="4427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405505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4610" name="Object 2"/>
          <p:cNvGraphicFramePr>
            <a:graphicFrameLocks noChangeAspect="1"/>
          </p:cNvGraphicFramePr>
          <p:nvPr/>
        </p:nvGraphicFramePr>
        <p:xfrm>
          <a:off x="990600" y="838200"/>
          <a:ext cx="4953000" cy="352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0" name="Dibujo" r:id="rId3" imgW="2016000" imgH="1436400" progId="FLW3Drawing">
                  <p:embed/>
                </p:oleObj>
              </mc:Choice>
              <mc:Fallback>
                <p:oleObj name="Dibujo" r:id="rId3" imgW="2016000" imgH="14364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838200"/>
                        <a:ext cx="4953000" cy="3529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1" name="Text Box 3"/>
          <p:cNvSpPr txBox="1">
            <a:spLocks noChangeArrowheads="1"/>
          </p:cNvSpPr>
          <p:nvPr/>
        </p:nvSpPr>
        <p:spPr bwMode="auto">
          <a:xfrm>
            <a:off x="533400" y="4648200"/>
            <a:ext cx="813593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s-MX"/>
              <a:t>Se debe seleccionar aquellos títulos que se encuentren sobre la</a:t>
            </a:r>
          </a:p>
          <a:p>
            <a:r>
              <a:rPr lang="es-MX"/>
              <a:t>linea, es decir, cuyo rendimiento esté por encima del rendimiento</a:t>
            </a:r>
          </a:p>
          <a:p>
            <a:r>
              <a:rPr lang="es-MX"/>
              <a:t>esperado para instrumentos de riesgo similar.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0872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4F9749-8120-43BD-B6FC-B6D482C458BB}" type="slidenum">
              <a:rPr lang="es-ES"/>
              <a:pPr/>
              <a:t>8</a:t>
            </a:fld>
            <a:endParaRPr lang="es-ES"/>
          </a:p>
        </p:txBody>
      </p:sp>
      <p:graphicFrame>
        <p:nvGraphicFramePr>
          <p:cNvPr id="271362" name="Object 2"/>
          <p:cNvGraphicFramePr>
            <a:graphicFrameLocks noChangeAspect="1"/>
          </p:cNvGraphicFramePr>
          <p:nvPr/>
        </p:nvGraphicFramePr>
        <p:xfrm>
          <a:off x="1295400" y="990600"/>
          <a:ext cx="7467600" cy="488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ibujo" r:id="rId3" imgW="2005200" imgH="1314000" progId="FLW3Drawing">
                  <p:embed/>
                </p:oleObj>
              </mc:Choice>
              <mc:Fallback>
                <p:oleObj name="Dibujo" r:id="rId3" imgW="2005200" imgH="1314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990600"/>
                        <a:ext cx="7467600" cy="488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418322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5634" name="Object 2"/>
          <p:cNvGraphicFramePr>
            <a:graphicFrameLocks noChangeAspect="1"/>
          </p:cNvGraphicFramePr>
          <p:nvPr/>
        </p:nvGraphicFramePr>
        <p:xfrm>
          <a:off x="1066800" y="990600"/>
          <a:ext cx="7391400" cy="474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4" name="Dibujo" r:id="rId3" imgW="2030400" imgH="1303200" progId="FLW3Drawing">
                  <p:embed/>
                </p:oleObj>
              </mc:Choice>
              <mc:Fallback>
                <p:oleObj name="Dibujo" r:id="rId3" imgW="2030400" imgH="1303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90600"/>
                        <a:ext cx="7391400" cy="474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7128078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6658" name="Object 2"/>
          <p:cNvGraphicFramePr>
            <a:graphicFrameLocks noChangeAspect="1"/>
          </p:cNvGraphicFramePr>
          <p:nvPr/>
        </p:nvGraphicFramePr>
        <p:xfrm>
          <a:off x="1143000" y="914400"/>
          <a:ext cx="7239000" cy="551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8" name="Dibujo" r:id="rId3" imgW="1998000" imgH="1522800" progId="FLW3Drawing">
                  <p:embed/>
                </p:oleObj>
              </mc:Choice>
              <mc:Fallback>
                <p:oleObj name="Dibujo" r:id="rId3" imgW="1998000" imgH="1522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914400"/>
                        <a:ext cx="7239000" cy="5518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290958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0402" name="Object 2"/>
          <p:cNvGraphicFramePr>
            <a:graphicFrameLocks noChangeAspect="1"/>
          </p:cNvGraphicFramePr>
          <p:nvPr/>
        </p:nvGraphicFramePr>
        <p:xfrm>
          <a:off x="1066800" y="914400"/>
          <a:ext cx="7696200" cy="512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2" name="Dibujo" r:id="rId3" imgW="2098800" imgH="1396800" progId="FLW3Drawing">
                  <p:embed/>
                </p:oleObj>
              </mc:Choice>
              <mc:Fallback>
                <p:oleObj name="Dibujo" r:id="rId3" imgW="2098800" imgH="13968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914400"/>
                        <a:ext cx="7696200" cy="5122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74242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1426" name="Object 2"/>
          <p:cNvGraphicFramePr>
            <a:graphicFrameLocks noChangeAspect="1"/>
          </p:cNvGraphicFramePr>
          <p:nvPr/>
        </p:nvGraphicFramePr>
        <p:xfrm>
          <a:off x="990600" y="1143000"/>
          <a:ext cx="7620000" cy="467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6" name="Dibujo" r:id="rId3" imgW="2080800" imgH="1278000" progId="FLW3Drawing">
                  <p:embed/>
                </p:oleObj>
              </mc:Choice>
              <mc:Fallback>
                <p:oleObj name="Dibujo" r:id="rId3" imgW="2080800" imgH="1278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143000"/>
                        <a:ext cx="7620000" cy="467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27076545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2450" name="Object 2"/>
          <p:cNvGraphicFramePr>
            <a:graphicFrameLocks noChangeAspect="1"/>
          </p:cNvGraphicFramePr>
          <p:nvPr/>
        </p:nvGraphicFramePr>
        <p:xfrm>
          <a:off x="1219200" y="990600"/>
          <a:ext cx="7239000" cy="495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0" name="Dibujo" r:id="rId3" imgW="2062800" imgH="1411200" progId="FLW3Drawing">
                  <p:embed/>
                </p:oleObj>
              </mc:Choice>
              <mc:Fallback>
                <p:oleObj name="Dibujo" r:id="rId3" imgW="2062800" imgH="14112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990600"/>
                        <a:ext cx="7239000" cy="495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962117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/>
              <a:t>Flujo de caja libre (Free Cash Flows)</a:t>
            </a:r>
            <a:endParaRPr lang="es-ES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MX"/>
              <a:t>+ Ganancias</a:t>
            </a:r>
          </a:p>
          <a:p>
            <a:r>
              <a:rPr lang="es-MX"/>
              <a:t>+ Depreciación</a:t>
            </a:r>
          </a:p>
          <a:p>
            <a:r>
              <a:rPr lang="es-MX"/>
              <a:t>- Aumento en capital de trabajo</a:t>
            </a:r>
          </a:p>
          <a:p>
            <a:r>
              <a:rPr lang="es-MX"/>
              <a:t>+ Nuevo endeudamiento</a:t>
            </a:r>
          </a:p>
          <a:p>
            <a:r>
              <a:rPr lang="es-MX"/>
              <a:t>- Pagos de deuda</a:t>
            </a:r>
          </a:p>
          <a:p>
            <a:r>
              <a:rPr lang="es-MX"/>
              <a:t>- Adquisición de activos fijos</a:t>
            </a:r>
          </a:p>
          <a:p>
            <a:r>
              <a:rPr lang="es-MX"/>
              <a:t>- Nuevas inversiones</a:t>
            </a:r>
          </a:p>
          <a:p>
            <a:endParaRPr lang="es-MX"/>
          </a:p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1364049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Valor de la </a:t>
            </a:r>
            <a:r>
              <a:rPr lang="en-US" dirty="0" err="1" smtClean="0"/>
              <a:t>empresa</a:t>
            </a:r>
            <a:endParaRPr lang="es-V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Valor </a:t>
            </a:r>
            <a:r>
              <a:rPr lang="en-US" dirty="0" err="1" smtClean="0"/>
              <a:t>presente</a:t>
            </a:r>
            <a:r>
              <a:rPr lang="en-US" dirty="0" smtClean="0"/>
              <a:t> de los </a:t>
            </a:r>
            <a:r>
              <a:rPr lang="en-US" dirty="0" err="1" smtClean="0"/>
              <a:t>flujos</a:t>
            </a:r>
            <a:r>
              <a:rPr lang="en-US" dirty="0" smtClean="0"/>
              <a:t> de </a:t>
            </a:r>
            <a:r>
              <a:rPr lang="en-US" dirty="0" err="1" smtClean="0"/>
              <a:t>caja</a:t>
            </a:r>
            <a:r>
              <a:rPr lang="en-US" dirty="0" smtClean="0"/>
              <a:t> </a:t>
            </a:r>
            <a:r>
              <a:rPr lang="en-US" dirty="0" err="1" smtClean="0"/>
              <a:t>libres</a:t>
            </a:r>
            <a:r>
              <a:rPr lang="en-US" dirty="0" smtClean="0"/>
              <a:t> de la </a:t>
            </a:r>
            <a:r>
              <a:rPr lang="en-US" dirty="0" err="1" smtClean="0"/>
              <a:t>empresa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/>
              <a:t>Deuda</a:t>
            </a:r>
            <a:r>
              <a:rPr lang="en-US" dirty="0" smtClean="0"/>
              <a:t> </a:t>
            </a:r>
            <a:endParaRPr lang="es-VE" dirty="0"/>
          </a:p>
        </p:txBody>
      </p:sp>
    </p:spTree>
    <p:extLst>
      <p:ext uri="{BB962C8B-B14F-4D97-AF65-F5344CB8AC3E}">
        <p14:creationId xmlns:p14="http://schemas.microsoft.com/office/powerpoint/2010/main" val="3761034140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es-ES"/>
              <a:t>Estructura óptima de capital, modelo de Miller y Modigliani</a:t>
            </a:r>
            <a:br>
              <a:rPr lang="es-ES"/>
            </a:br>
            <a:endParaRPr lang="es-E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427038"/>
          </a:xfrm>
        </p:spPr>
        <p:txBody>
          <a:bodyPr>
            <a:normAutofit fontScale="85000" lnSpcReduction="20000"/>
          </a:bodyPr>
          <a:lstStyle/>
          <a:p>
            <a:r>
              <a:rPr lang="es-VE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6412785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1500"/>
          </a:xfrm>
        </p:spPr>
        <p:txBody>
          <a:bodyPr>
            <a:normAutofit fontScale="90000"/>
          </a:bodyPr>
          <a:lstStyle/>
          <a:p>
            <a:r>
              <a:rPr lang="es-VE"/>
              <a:t>Teorema de Miller - Modigliani</a:t>
            </a:r>
            <a:endParaRPr lang="es-E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341471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VE"/>
              <a:t>En un mercado perfecto, y sin impuestos, se cumple que:</a:t>
            </a:r>
          </a:p>
          <a:p>
            <a:pPr>
              <a:lnSpc>
                <a:spcPct val="90000"/>
              </a:lnSpc>
            </a:pPr>
            <a:endParaRPr lang="es-VE"/>
          </a:p>
          <a:p>
            <a:pPr>
              <a:lnSpc>
                <a:spcPct val="90000"/>
              </a:lnSpc>
              <a:buFont typeface="Arial" charset="0"/>
              <a:buChar char=" "/>
            </a:pPr>
            <a:r>
              <a:rPr lang="es-VE"/>
              <a:t>“</a:t>
            </a:r>
            <a:r>
              <a:rPr lang="es-ES"/>
              <a:t>No existe una estructura financiera óptima, el valor de mercado de una empresa</a:t>
            </a:r>
            <a:r>
              <a:rPr lang="es-VE"/>
              <a:t>,</a:t>
            </a:r>
            <a:r>
              <a:rPr lang="es-ES"/>
              <a:t> es independiente de la estructura de su </a:t>
            </a:r>
            <a:r>
              <a:rPr lang="es-VE"/>
              <a:t>costo</a:t>
            </a:r>
            <a:r>
              <a:rPr lang="es-ES"/>
              <a:t> de capital y de la política de dividendos”</a:t>
            </a:r>
          </a:p>
        </p:txBody>
      </p:sp>
    </p:spTree>
    <p:extLst>
      <p:ext uri="{BB962C8B-B14F-4D97-AF65-F5344CB8AC3E}">
        <p14:creationId xmlns:p14="http://schemas.microsoft.com/office/powerpoint/2010/main" val="2662352310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71500"/>
          </a:xfrm>
        </p:spPr>
        <p:txBody>
          <a:bodyPr>
            <a:normAutofit fontScale="90000"/>
          </a:bodyPr>
          <a:lstStyle/>
          <a:p>
            <a:r>
              <a:rPr lang="es-VE"/>
              <a:t>Teorema de Miller - Modigliani</a:t>
            </a:r>
            <a:endParaRPr lang="es-E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VE"/>
              <a:t>Es decir, una empresa vale por sus activos y por su capacidad de generar fondos, independientemente de las fuentes de financiamiento que tenga.</a:t>
            </a:r>
          </a:p>
          <a:p>
            <a:r>
              <a:rPr lang="es-VE"/>
              <a:t>Luego, es irrelevante si los activos de la empresa han sido fondeados con capital aportado por los accionistas, por deuda o por reinversión de dividendos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37799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F7C433-FFF8-45F9-9FEB-6FFB24F13249}" type="slidenum">
              <a:rPr lang="es-ES"/>
              <a:pPr/>
              <a:t>9</a:t>
            </a:fld>
            <a:endParaRPr lang="es-ES"/>
          </a:p>
        </p:txBody>
      </p:sp>
      <p:graphicFrame>
        <p:nvGraphicFramePr>
          <p:cNvPr id="272386" name="Object 2"/>
          <p:cNvGraphicFramePr>
            <a:graphicFrameLocks noChangeAspect="1"/>
          </p:cNvGraphicFramePr>
          <p:nvPr/>
        </p:nvGraphicFramePr>
        <p:xfrm>
          <a:off x="1066800" y="838200"/>
          <a:ext cx="7391400" cy="484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ibujo" r:id="rId3" imgW="2005200" imgH="1314000" progId="FLW3Drawing">
                  <p:embed/>
                </p:oleObj>
              </mc:Choice>
              <mc:Fallback>
                <p:oleObj name="Dibujo" r:id="rId3" imgW="2005200" imgH="1314000" progId="FLW3Drawing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838200"/>
                        <a:ext cx="7391400" cy="4840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29347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1129</Words>
  <Application>Microsoft Office PowerPoint</Application>
  <PresentationFormat>On-screen Show (4:3)</PresentationFormat>
  <Paragraphs>180</Paragraphs>
  <Slides>89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91" baseType="lpstr">
      <vt:lpstr>Office Theme</vt:lpstr>
      <vt:lpstr>Lotus Freelance 97 Dibujo</vt:lpstr>
      <vt:lpstr>Finanzas Corporativas</vt:lpstr>
      <vt:lpstr>U-1 Valoración</vt:lpstr>
      <vt:lpstr>Introducción</vt:lpstr>
      <vt:lpstr>¿ Qué son las finanzas ?</vt:lpstr>
      <vt:lpstr>Los seis  postulados básicos</vt:lpstr>
      <vt:lpstr>Usted y las finanzas</vt:lpstr>
      <vt:lpstr>El Valor del dinero en el tiempo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Mercados financieros</vt:lpstr>
      <vt:lpstr>Mercado Primario</vt:lpstr>
      <vt:lpstr>Mercado Primario</vt:lpstr>
      <vt:lpstr>Mercado secundario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Valoración de bonos</vt:lpstr>
      <vt:lpstr>Valoración de bonos</vt:lpstr>
      <vt:lpstr>Valoración de bonos</vt:lpstr>
      <vt:lpstr>Ejemplos: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 - 2: Presupuesto de Capital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Modelo de evaluación financiera</vt:lpstr>
      <vt:lpstr>U - 3: Riesgo y rendimiento </vt:lpstr>
      <vt:lpstr>Riesgo / Retorno</vt:lpstr>
      <vt:lpstr>Terminología básica</vt:lpstr>
      <vt:lpstr>PowerPoint Presentation</vt:lpstr>
      <vt:lpstr>Retorno Esperado :</vt:lpstr>
      <vt:lpstr>PowerPoint Presentation</vt:lpstr>
      <vt:lpstr>Desviación estándar como medida de riesgo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Covarianza y correlación</vt:lpstr>
      <vt:lpstr>PowerPoint Presentation</vt:lpstr>
      <vt:lpstr>PowerPoint Presentation</vt:lpstr>
      <vt:lpstr>El Beta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Flujo de caja libre (Free Cash Flows)</vt:lpstr>
      <vt:lpstr>Valor de la empresa</vt:lpstr>
      <vt:lpstr>Estructura óptima de capital, modelo de Miller y Modigliani </vt:lpstr>
      <vt:lpstr>Teorema de Miller - Modigliani</vt:lpstr>
      <vt:lpstr>Teorema de Miller - Modigliani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boris_ackerman@yahoo.com</dc:creator>
  <cp:lastModifiedBy>boris_ackerman@yahoo.com</cp:lastModifiedBy>
  <cp:revision>5</cp:revision>
  <dcterms:created xsi:type="dcterms:W3CDTF">2013-09-10T12:04:40Z</dcterms:created>
  <dcterms:modified xsi:type="dcterms:W3CDTF">2013-09-10T12:41:23Z</dcterms:modified>
</cp:coreProperties>
</file>